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9.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1.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5" r:id="rId1"/>
    <p:sldMasterId id="2147484374" r:id="rId2"/>
    <p:sldMasterId id="2147484388" r:id="rId3"/>
    <p:sldMasterId id="2147484401" r:id="rId4"/>
    <p:sldMasterId id="2147484414" r:id="rId5"/>
    <p:sldMasterId id="2147484427" r:id="rId6"/>
    <p:sldMasterId id="2147484440" r:id="rId7"/>
    <p:sldMasterId id="2147484453" r:id="rId8"/>
    <p:sldMasterId id="2147484465" r:id="rId9"/>
    <p:sldMasterId id="2147484477" r:id="rId10"/>
    <p:sldMasterId id="2147484489" r:id="rId11"/>
    <p:sldMasterId id="2147484501" r:id="rId12"/>
    <p:sldMasterId id="2147484628" r:id="rId13"/>
  </p:sldMasterIdLst>
  <p:notesMasterIdLst>
    <p:notesMasterId r:id="rId88"/>
  </p:notesMasterIdLst>
  <p:handoutMasterIdLst>
    <p:handoutMasterId r:id="rId89"/>
  </p:handoutMasterIdLst>
  <p:sldIdLst>
    <p:sldId id="1186" r:id="rId14"/>
    <p:sldId id="3795" r:id="rId15"/>
    <p:sldId id="3714" r:id="rId16"/>
    <p:sldId id="3782" r:id="rId17"/>
    <p:sldId id="3739" r:id="rId18"/>
    <p:sldId id="3790" r:id="rId19"/>
    <p:sldId id="3809" r:id="rId20"/>
    <p:sldId id="3810" r:id="rId21"/>
    <p:sldId id="3801" r:id="rId22"/>
    <p:sldId id="3835" r:id="rId23"/>
    <p:sldId id="3805" r:id="rId24"/>
    <p:sldId id="3806" r:id="rId25"/>
    <p:sldId id="3804" r:id="rId26"/>
    <p:sldId id="3803" r:id="rId27"/>
    <p:sldId id="3802" r:id="rId28"/>
    <p:sldId id="3811" r:id="rId29"/>
    <p:sldId id="3812" r:id="rId30"/>
    <p:sldId id="3817" r:id="rId31"/>
    <p:sldId id="3781" r:id="rId32"/>
    <p:sldId id="3824" r:id="rId33"/>
    <p:sldId id="3746" r:id="rId34"/>
    <p:sldId id="3815" r:id="rId35"/>
    <p:sldId id="3816" r:id="rId36"/>
    <p:sldId id="3783" r:id="rId37"/>
    <p:sldId id="3785" r:id="rId38"/>
    <p:sldId id="3813" r:id="rId39"/>
    <p:sldId id="3825" r:id="rId40"/>
    <p:sldId id="3818" r:id="rId41"/>
    <p:sldId id="3713" r:id="rId42"/>
    <p:sldId id="3715" r:id="rId43"/>
    <p:sldId id="3786" r:id="rId44"/>
    <p:sldId id="3819" r:id="rId45"/>
    <p:sldId id="3732" r:id="rId46"/>
    <p:sldId id="3820" r:id="rId47"/>
    <p:sldId id="3784" r:id="rId48"/>
    <p:sldId id="3787" r:id="rId49"/>
    <p:sldId id="3827" r:id="rId50"/>
    <p:sldId id="3829" r:id="rId51"/>
    <p:sldId id="3830" r:id="rId52"/>
    <p:sldId id="3831" r:id="rId53"/>
    <p:sldId id="3788" r:id="rId54"/>
    <p:sldId id="3822" r:id="rId55"/>
    <p:sldId id="3823" r:id="rId56"/>
    <p:sldId id="3814" r:id="rId57"/>
    <p:sldId id="3834" r:id="rId58"/>
    <p:sldId id="3836" r:id="rId59"/>
    <p:sldId id="3851" r:id="rId60"/>
    <p:sldId id="3849" r:id="rId61"/>
    <p:sldId id="3837" r:id="rId62"/>
    <p:sldId id="3843" r:id="rId63"/>
    <p:sldId id="3847" r:id="rId64"/>
    <p:sldId id="3853" r:id="rId65"/>
    <p:sldId id="3855" r:id="rId66"/>
    <p:sldId id="3868" r:id="rId67"/>
    <p:sldId id="3869" r:id="rId68"/>
    <p:sldId id="3870" r:id="rId69"/>
    <p:sldId id="3839" r:id="rId70"/>
    <p:sldId id="3856" r:id="rId71"/>
    <p:sldId id="3857" r:id="rId72"/>
    <p:sldId id="3858" r:id="rId73"/>
    <p:sldId id="3859" r:id="rId74"/>
    <p:sldId id="3861" r:id="rId75"/>
    <p:sldId id="3862" r:id="rId76"/>
    <p:sldId id="3840" r:id="rId77"/>
    <p:sldId id="3865" r:id="rId78"/>
    <p:sldId id="3863" r:id="rId79"/>
    <p:sldId id="3866" r:id="rId80"/>
    <p:sldId id="3841" r:id="rId81"/>
    <p:sldId id="3867" r:id="rId82"/>
    <p:sldId id="3724" r:id="rId83"/>
    <p:sldId id="3726" r:id="rId84"/>
    <p:sldId id="3797" r:id="rId85"/>
    <p:sldId id="3800" r:id="rId86"/>
    <p:sldId id="3798" r:id="rId87"/>
  </p:sldIdLst>
  <p:sldSz cx="12195175" cy="6858000"/>
  <p:notesSz cx="7099300" cy="10234613"/>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521415D9-36F7-43E2-AB2F-B90AF26B5E84}">
      <p14:sectionLst xmlns:p14="http://schemas.microsoft.com/office/powerpoint/2010/main">
        <p14:section name="默认节" id="{3CFFDF69-2463-47B6-B829-C033C3FAA2B1}">
          <p14:sldIdLst>
            <p14:sldId id="1186"/>
            <p14:sldId id="3795"/>
            <p14:sldId id="3714"/>
            <p14:sldId id="3782"/>
            <p14:sldId id="3739"/>
            <p14:sldId id="3790"/>
            <p14:sldId id="3809"/>
            <p14:sldId id="3810"/>
            <p14:sldId id="3801"/>
            <p14:sldId id="3835"/>
            <p14:sldId id="3805"/>
            <p14:sldId id="3806"/>
            <p14:sldId id="3804"/>
            <p14:sldId id="3803"/>
            <p14:sldId id="3802"/>
            <p14:sldId id="3811"/>
            <p14:sldId id="3812"/>
            <p14:sldId id="3817"/>
            <p14:sldId id="3781"/>
            <p14:sldId id="3824"/>
            <p14:sldId id="3746"/>
            <p14:sldId id="3815"/>
            <p14:sldId id="3816"/>
            <p14:sldId id="3783"/>
            <p14:sldId id="3785"/>
            <p14:sldId id="3813"/>
            <p14:sldId id="3825"/>
            <p14:sldId id="3818"/>
            <p14:sldId id="3713"/>
            <p14:sldId id="3715"/>
            <p14:sldId id="3786"/>
            <p14:sldId id="3819"/>
            <p14:sldId id="3732"/>
            <p14:sldId id="3820"/>
            <p14:sldId id="3784"/>
            <p14:sldId id="3787"/>
            <p14:sldId id="3827"/>
            <p14:sldId id="3829"/>
            <p14:sldId id="3830"/>
            <p14:sldId id="3831"/>
            <p14:sldId id="3788"/>
            <p14:sldId id="3822"/>
            <p14:sldId id="3823"/>
            <p14:sldId id="3814"/>
            <p14:sldId id="3834"/>
          </p14:sldIdLst>
        </p14:section>
        <p14:section name="无标题节" id="{9B4F61E5-69D5-4BBD-A94A-E1E06A6F1938}">
          <p14:sldIdLst>
            <p14:sldId id="3836"/>
            <p14:sldId id="3851"/>
            <p14:sldId id="3849"/>
            <p14:sldId id="3837"/>
            <p14:sldId id="3843"/>
            <p14:sldId id="3847"/>
            <p14:sldId id="3853"/>
            <p14:sldId id="3855"/>
            <p14:sldId id="3868"/>
            <p14:sldId id="3869"/>
            <p14:sldId id="3870"/>
            <p14:sldId id="3839"/>
            <p14:sldId id="3856"/>
            <p14:sldId id="3857"/>
            <p14:sldId id="3858"/>
            <p14:sldId id="3859"/>
            <p14:sldId id="3861"/>
            <p14:sldId id="3862"/>
            <p14:sldId id="3840"/>
            <p14:sldId id="3865"/>
            <p14:sldId id="3863"/>
            <p14:sldId id="3866"/>
            <p14:sldId id="3841"/>
            <p14:sldId id="3867"/>
            <p14:sldId id="3724"/>
            <p14:sldId id="3726"/>
            <p14:sldId id="3797"/>
            <p14:sldId id="3800"/>
            <p14:sldId id="3798"/>
          </p14:sldIdLst>
        </p14:section>
      </p14:sectionLst>
    </p:ext>
    <p:ext uri="{EFAFB233-063F-42B5-8137-9DF3F51BA10A}">
      <p15:sldGuideLst xmlns:p15="http://schemas.microsoft.com/office/powerpoint/2012/main">
        <p15:guide id="1" orient="horz" pos="587">
          <p15:clr>
            <a:srgbClr val="A4A3A4"/>
          </p15:clr>
        </p15:guide>
        <p15:guide id="2" orient="horz" pos="3793">
          <p15:clr>
            <a:srgbClr val="A4A3A4"/>
          </p15:clr>
        </p15:guide>
        <p15:guide id="3" orient="horz" pos="3776">
          <p15:clr>
            <a:srgbClr val="A4A3A4"/>
          </p15:clr>
        </p15:guide>
        <p15:guide id="4" orient="horz" pos="3782">
          <p15:clr>
            <a:srgbClr val="A4A3A4"/>
          </p15:clr>
        </p15:guide>
        <p15:guide id="5" pos="7165">
          <p15:clr>
            <a:srgbClr val="A4A3A4"/>
          </p15:clr>
        </p15:guide>
        <p15:guide id="6" pos="519">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a:srgbClr val="4E81BD"/>
    <a:srgbClr val="CC6600"/>
    <a:srgbClr val="CC3300"/>
    <a:srgbClr val="669900"/>
    <a:srgbClr val="FF9900"/>
    <a:srgbClr val="FFCC99"/>
    <a:srgbClr val="D0E2D5"/>
    <a:srgbClr val="009999"/>
    <a:srgbClr val="EDFF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70883" autoAdjust="0"/>
  </p:normalViewPr>
  <p:slideViewPr>
    <p:cSldViewPr snapToGrid="0" snapToObjects="1" showGuides="1">
      <p:cViewPr varScale="1">
        <p:scale>
          <a:sx n="115" d="100"/>
          <a:sy n="115" d="100"/>
        </p:scale>
        <p:origin x="258" y="114"/>
      </p:cViewPr>
      <p:guideLst>
        <p:guide orient="horz" pos="587"/>
        <p:guide orient="horz" pos="3793"/>
        <p:guide orient="horz" pos="3776"/>
        <p:guide orient="horz" pos="3782"/>
        <p:guide pos="7165"/>
        <p:guide pos="519"/>
      </p:guideLst>
    </p:cSldViewPr>
  </p:slideViewPr>
  <p:outlineViewPr>
    <p:cViewPr>
      <p:scale>
        <a:sx n="33" d="100"/>
        <a:sy n="33" d="100"/>
      </p:scale>
      <p:origin x="0" y="-132720"/>
    </p:cViewPr>
  </p:outlineViewPr>
  <p:notesTextViewPr>
    <p:cViewPr>
      <p:scale>
        <a:sx n="1" d="1"/>
        <a:sy n="1" d="1"/>
      </p:scale>
      <p:origin x="0" y="0"/>
    </p:cViewPr>
  </p:notesTextViewPr>
  <p:sorterViewPr>
    <p:cViewPr>
      <p:scale>
        <a:sx n="27" d="100"/>
        <a:sy n="27" d="100"/>
      </p:scale>
      <p:origin x="0" y="0"/>
    </p:cViewPr>
  </p:sorterViewPr>
  <p:notesViewPr>
    <p:cSldViewPr snapToGrid="0" snapToObjects="1" showGuides="1">
      <p:cViewPr varScale="1">
        <p:scale>
          <a:sx n="108" d="100"/>
          <a:sy n="108" d="100"/>
        </p:scale>
        <p:origin x="5288" y="200"/>
      </p:cViewPr>
      <p:guideLst>
        <p:guide orient="horz" pos="3224"/>
        <p:guide pos="2236"/>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84" Type="http://schemas.openxmlformats.org/officeDocument/2006/relationships/slide" Target="slides/slide71.xml"/><Relationship Id="rId89"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slide" Target="slides/slide74.xml"/><Relationship Id="rId5" Type="http://schemas.openxmlformats.org/officeDocument/2006/relationships/slideMaster" Target="slideMasters/slideMaster5.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presProps" Target="presProp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2" y="0"/>
            <a:ext cx="3076363" cy="511731"/>
          </a:xfrm>
          <a:prstGeom prst="rect">
            <a:avLst/>
          </a:prstGeom>
          <a:noFill/>
          <a:ln>
            <a:noFill/>
          </a:ln>
          <a:effectLst/>
        </p:spPr>
        <p:txBody>
          <a:bodyPr vert="horz" wrap="square" lIns="94768" tIns="47384" rIns="94768" bIns="47384"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微软雅黑" panose="020B0503020204020204" pitchFamily="34" charset="-122"/>
            </a:endParaRPr>
          </a:p>
        </p:txBody>
      </p:sp>
      <p:sp>
        <p:nvSpPr>
          <p:cNvPr id="227331" name="Rectangle 3"/>
          <p:cNvSpPr>
            <a:spLocks noGrp="1" noChangeArrowheads="1"/>
          </p:cNvSpPr>
          <p:nvPr>
            <p:ph type="dt" sz="quarter" idx="1"/>
          </p:nvPr>
        </p:nvSpPr>
        <p:spPr bwMode="auto">
          <a:xfrm>
            <a:off x="4021296" y="0"/>
            <a:ext cx="3076363" cy="511731"/>
          </a:xfrm>
          <a:prstGeom prst="rect">
            <a:avLst/>
          </a:prstGeom>
          <a:noFill/>
          <a:ln>
            <a:noFill/>
          </a:ln>
          <a:effectLst/>
        </p:spPr>
        <p:txBody>
          <a:bodyPr vert="horz" wrap="square" lIns="94768" tIns="47384" rIns="94768" bIns="47384" numCol="1" anchor="t" anchorCtr="0" compatLnSpc="1">
            <a:prstTxWarp prst="textNoShape">
              <a:avLst/>
            </a:prstTxWarp>
          </a:bodyPr>
          <a:lstStyle>
            <a:lvl1pPr algn="r" eaLnBrk="0" hangingPunct="0">
              <a:defRPr sz="1200">
                <a:ea typeface="宋体" pitchFamily="2" charset="-122"/>
              </a:defRPr>
            </a:lvl1pPr>
          </a:lstStyle>
          <a:p>
            <a:pPr>
              <a:defRPr/>
            </a:pPr>
            <a:fld id="{6299ECB0-6573-4573-97F8-0F22CF6BD3F2}" type="datetimeFigureOut">
              <a:rPr lang="zh-CN" altLang="en-US">
                <a:ea typeface="微软雅黑" panose="020B0503020204020204" pitchFamily="34" charset="-122"/>
              </a:rPr>
              <a:pPr>
                <a:defRPr/>
              </a:pPr>
              <a:t>2021-02-28</a:t>
            </a:fld>
            <a:endParaRPr lang="en-US" altLang="zh-CN" dirty="0">
              <a:ea typeface="微软雅黑" panose="020B0503020204020204" pitchFamily="34" charset="-122"/>
            </a:endParaRPr>
          </a:p>
        </p:txBody>
      </p:sp>
      <p:sp>
        <p:nvSpPr>
          <p:cNvPr id="227332" name="Rectangle 4"/>
          <p:cNvSpPr>
            <a:spLocks noGrp="1" noChangeArrowheads="1"/>
          </p:cNvSpPr>
          <p:nvPr>
            <p:ph type="ftr" sz="quarter" idx="2"/>
          </p:nvPr>
        </p:nvSpPr>
        <p:spPr bwMode="auto">
          <a:xfrm>
            <a:off x="2" y="9721106"/>
            <a:ext cx="3076363" cy="511731"/>
          </a:xfrm>
          <a:prstGeom prst="rect">
            <a:avLst/>
          </a:prstGeom>
          <a:noFill/>
          <a:ln>
            <a:noFill/>
          </a:ln>
          <a:effectLst/>
        </p:spPr>
        <p:txBody>
          <a:bodyPr vert="horz" wrap="square" lIns="94768" tIns="47384" rIns="94768" bIns="47384"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微软雅黑" panose="020B0503020204020204" pitchFamily="34" charset="-122"/>
            </a:endParaRPr>
          </a:p>
        </p:txBody>
      </p:sp>
      <p:sp>
        <p:nvSpPr>
          <p:cNvPr id="227333" name="Rectangle 5"/>
          <p:cNvSpPr>
            <a:spLocks noGrp="1" noChangeArrowheads="1"/>
          </p:cNvSpPr>
          <p:nvPr>
            <p:ph type="sldNum" sz="quarter" idx="3"/>
          </p:nvPr>
        </p:nvSpPr>
        <p:spPr bwMode="auto">
          <a:xfrm>
            <a:off x="4021296" y="9721106"/>
            <a:ext cx="3076363" cy="511731"/>
          </a:xfrm>
          <a:prstGeom prst="rect">
            <a:avLst/>
          </a:prstGeom>
          <a:noFill/>
          <a:ln>
            <a:noFill/>
          </a:ln>
          <a:effectLst/>
        </p:spPr>
        <p:txBody>
          <a:bodyPr vert="horz" wrap="square" lIns="94768" tIns="47384" rIns="94768" bIns="47384" numCol="1" anchor="b" anchorCtr="0" compatLnSpc="1">
            <a:prstTxWarp prst="textNoShape">
              <a:avLst/>
            </a:prstTxWarp>
          </a:bodyPr>
          <a:lstStyle>
            <a:lvl1pPr algn="r" eaLnBrk="0" hangingPunct="0">
              <a:defRPr sz="1200">
                <a:ea typeface="宋体" pitchFamily="2" charset="-122"/>
              </a:defRPr>
            </a:lvl1pPr>
          </a:lstStyle>
          <a:p>
            <a:pPr>
              <a:defRPr/>
            </a:pPr>
            <a:fld id="{6F672297-AFAB-40D7-9FB7-D5F863C7FB9A}" type="slidenum">
              <a:rPr lang="zh-CN" altLang="en-US">
                <a:ea typeface="微软雅黑" panose="020B0503020204020204" pitchFamily="34" charset="-122"/>
              </a:rPr>
              <a:pPr>
                <a:defRPr/>
              </a:pPr>
              <a:t>‹#›</a:t>
            </a:fld>
            <a:endParaRPr lang="en-US" altLang="zh-CN" dirty="0">
              <a:ea typeface="微软雅黑" panose="020B0503020204020204" pitchFamily="34" charset="-122"/>
            </a:endParaRPr>
          </a:p>
        </p:txBody>
      </p:sp>
    </p:spTree>
    <p:extLst>
      <p:ext uri="{BB962C8B-B14F-4D97-AF65-F5344CB8AC3E}">
        <p14:creationId xmlns:p14="http://schemas.microsoft.com/office/powerpoint/2010/main" val="1461132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76363" cy="511731"/>
          </a:xfrm>
          <a:prstGeom prst="rect">
            <a:avLst/>
          </a:prstGeom>
        </p:spPr>
        <p:txBody>
          <a:bodyPr vert="horz" lIns="94768" tIns="47384" rIns="94768" bIns="47384" rtlCol="0"/>
          <a:lstStyle>
            <a:lvl1pPr algn="l">
              <a:defRPr sz="1200">
                <a:ea typeface="微软雅黑" panose="020B0503020204020204" pitchFamily="34" charset="-122"/>
              </a:defRPr>
            </a:lvl1pPr>
          </a:lstStyle>
          <a:p>
            <a:endParaRPr lang="en-US" dirty="0"/>
          </a:p>
        </p:txBody>
      </p:sp>
      <p:sp>
        <p:nvSpPr>
          <p:cNvPr id="3" name="Date Placeholder 2"/>
          <p:cNvSpPr>
            <a:spLocks noGrp="1"/>
          </p:cNvSpPr>
          <p:nvPr>
            <p:ph type="dt" idx="1"/>
          </p:nvPr>
        </p:nvSpPr>
        <p:spPr>
          <a:xfrm>
            <a:off x="4021296" y="0"/>
            <a:ext cx="3076363" cy="511731"/>
          </a:xfrm>
          <a:prstGeom prst="rect">
            <a:avLst/>
          </a:prstGeom>
        </p:spPr>
        <p:txBody>
          <a:bodyPr vert="horz" lIns="94768" tIns="47384" rIns="94768" bIns="47384" rtlCol="0"/>
          <a:lstStyle>
            <a:lvl1pPr algn="r">
              <a:defRPr sz="1200">
                <a:ea typeface="微软雅黑" panose="020B0503020204020204" pitchFamily="34" charset="-122"/>
              </a:defRPr>
            </a:lvl1pPr>
          </a:lstStyle>
          <a:p>
            <a:fld id="{57F67EB6-9D1B-4BD6-828D-CF509AB728B2}" type="datetimeFigureOut">
              <a:rPr lang="en-US" smtClean="0"/>
              <a:pPr/>
              <a:t>2/28/2021</a:t>
            </a:fld>
            <a:endParaRPr lang="en-US" dirty="0"/>
          </a:p>
        </p:txBody>
      </p:sp>
      <p:sp>
        <p:nvSpPr>
          <p:cNvPr id="4" name="Slide Image Placeholder 3"/>
          <p:cNvSpPr>
            <a:spLocks noGrp="1" noRot="1" noChangeAspect="1"/>
          </p:cNvSpPr>
          <p:nvPr>
            <p:ph type="sldImg" idx="2"/>
          </p:nvPr>
        </p:nvSpPr>
        <p:spPr>
          <a:xfrm>
            <a:off x="138113" y="768350"/>
            <a:ext cx="6823075" cy="3836988"/>
          </a:xfrm>
          <a:prstGeom prst="rect">
            <a:avLst/>
          </a:prstGeom>
          <a:noFill/>
          <a:ln w="12700">
            <a:solidFill>
              <a:prstClr val="black"/>
            </a:solidFill>
          </a:ln>
        </p:spPr>
        <p:txBody>
          <a:bodyPr vert="horz" lIns="94768" tIns="47384" rIns="94768" bIns="47384" rtlCol="0" anchor="ctr"/>
          <a:lstStyle/>
          <a:p>
            <a:endParaRPr lang="en-US"/>
          </a:p>
        </p:txBody>
      </p:sp>
      <p:sp>
        <p:nvSpPr>
          <p:cNvPr id="5" name="Notes Placeholder 4"/>
          <p:cNvSpPr>
            <a:spLocks noGrp="1"/>
          </p:cNvSpPr>
          <p:nvPr>
            <p:ph type="body" sz="quarter" idx="3"/>
          </p:nvPr>
        </p:nvSpPr>
        <p:spPr>
          <a:xfrm>
            <a:off x="709931" y="4861443"/>
            <a:ext cx="5679440" cy="4605576"/>
          </a:xfrm>
          <a:prstGeom prst="rect">
            <a:avLst/>
          </a:prstGeom>
        </p:spPr>
        <p:txBody>
          <a:bodyPr vert="horz" lIns="94768" tIns="47384" rIns="94768" bIns="4738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721106"/>
            <a:ext cx="3076363" cy="511731"/>
          </a:xfrm>
          <a:prstGeom prst="rect">
            <a:avLst/>
          </a:prstGeom>
        </p:spPr>
        <p:txBody>
          <a:bodyPr vert="horz" lIns="94768" tIns="47384" rIns="94768" bIns="47384" rtlCol="0" anchor="b"/>
          <a:lstStyle>
            <a:lvl1pPr algn="l">
              <a:defRPr sz="1200">
                <a:ea typeface="微软雅黑" panose="020B0503020204020204" pitchFamily="34" charset="-122"/>
              </a:defRPr>
            </a:lvl1pPr>
          </a:lstStyle>
          <a:p>
            <a:endParaRPr lang="en-US" dirty="0"/>
          </a:p>
        </p:txBody>
      </p:sp>
      <p:sp>
        <p:nvSpPr>
          <p:cNvPr id="7" name="Slide Number Placeholder 6"/>
          <p:cNvSpPr>
            <a:spLocks noGrp="1"/>
          </p:cNvSpPr>
          <p:nvPr>
            <p:ph type="sldNum" sz="quarter" idx="5"/>
          </p:nvPr>
        </p:nvSpPr>
        <p:spPr>
          <a:xfrm>
            <a:off x="4021296" y="9721106"/>
            <a:ext cx="3076363" cy="511731"/>
          </a:xfrm>
          <a:prstGeom prst="rect">
            <a:avLst/>
          </a:prstGeom>
        </p:spPr>
        <p:txBody>
          <a:bodyPr vert="horz" lIns="94768" tIns="47384" rIns="94768" bIns="47384" rtlCol="0" anchor="b"/>
          <a:lstStyle>
            <a:lvl1pPr algn="r">
              <a:defRPr sz="1200">
                <a:ea typeface="微软雅黑" panose="020B0503020204020204" pitchFamily="34" charset="-122"/>
              </a:defRPr>
            </a:lvl1pPr>
          </a:lstStyle>
          <a:p>
            <a:fld id="{3BAC5458-9D8F-496A-8CA9-D1357EC7E62C}" type="slidenum">
              <a:rPr lang="en-US" smtClean="0"/>
              <a:pPr/>
              <a:t>‹#›</a:t>
            </a:fld>
            <a:endParaRPr lang="en-US" dirty="0"/>
          </a:p>
        </p:txBody>
      </p:sp>
    </p:spTree>
    <p:extLst>
      <p:ext uri="{BB962C8B-B14F-4D97-AF65-F5344CB8AC3E}">
        <p14:creationId xmlns:p14="http://schemas.microsoft.com/office/powerpoint/2010/main" val="971660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aike.baidu.com/item/%E9%9D%9E%E5%AF%B9%E7%A7%B0%E7%AE%97%E6%B3%95/3576932"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1</a:t>
            </a:fld>
            <a:endParaRPr lang="en-US" dirty="0"/>
          </a:p>
        </p:txBody>
      </p:sp>
    </p:spTree>
    <p:extLst>
      <p:ext uri="{BB962C8B-B14F-4D97-AF65-F5344CB8AC3E}">
        <p14:creationId xmlns:p14="http://schemas.microsoft.com/office/powerpoint/2010/main" val="1625414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SAVI</a:t>
            </a:r>
            <a:r>
              <a:rPr lang="zh-CN" altLang="en-US" dirty="0"/>
              <a:t>、</a:t>
            </a:r>
            <a:r>
              <a:rPr lang="en-US" altLang="zh-CN" dirty="0"/>
              <a:t>SDN-SAVI</a:t>
            </a:r>
            <a:r>
              <a:rPr lang="zh-CN" altLang="en-US" dirty="0"/>
              <a:t>、</a:t>
            </a:r>
            <a:r>
              <a:rPr lang="en-US" altLang="zh-CN" dirty="0"/>
              <a:t>P4-SAVI</a:t>
            </a:r>
            <a:r>
              <a:rPr lang="zh-CN" altLang="en-US" dirty="0"/>
              <a:t>进行对比：功能、性能、部署可行性进行对比</a:t>
            </a:r>
            <a:endParaRPr lang="en-US" altLang="zh-CN" dirty="0"/>
          </a:p>
          <a:p>
            <a:r>
              <a:rPr lang="zh-CN" altLang="en-US" dirty="0"/>
              <a:t>为了支持</a:t>
            </a:r>
            <a:r>
              <a:rPr lang="en-US" altLang="zh-CN" dirty="0"/>
              <a:t>SAVI</a:t>
            </a:r>
            <a:r>
              <a:rPr lang="zh-CN" altLang="en-US" dirty="0"/>
              <a:t>，网络设备厂商需要在它们的交换机上针对不同的网络环境实现不同的</a:t>
            </a:r>
            <a:r>
              <a:rPr lang="en-US" altLang="zh-CN" dirty="0"/>
              <a:t>RFC</a:t>
            </a:r>
            <a:r>
              <a:rPr lang="zh-CN" altLang="en-US" dirty="0"/>
              <a:t>。</a:t>
            </a:r>
            <a:r>
              <a:rPr lang="en-US" altLang="zh-CN" dirty="0"/>
              <a:t>SDN</a:t>
            </a:r>
            <a:r>
              <a:rPr lang="zh-CN" altLang="en-US" dirty="0"/>
              <a:t>提供了机会来部署</a:t>
            </a:r>
            <a:r>
              <a:rPr lang="en-US" altLang="zh-CN" dirty="0"/>
              <a:t>SAVI</a:t>
            </a:r>
            <a:r>
              <a:rPr lang="zh-CN" altLang="en-US" dirty="0"/>
              <a:t>而不需要在</a:t>
            </a:r>
            <a:r>
              <a:rPr lang="en-US" altLang="zh-CN" dirty="0"/>
              <a:t>SDN</a:t>
            </a:r>
            <a:r>
              <a:rPr lang="zh-CN" altLang="en-US" dirty="0"/>
              <a:t>交换机上实现额外的特征，</a:t>
            </a:r>
            <a:r>
              <a:rPr lang="en-US" altLang="zh-CN" dirty="0"/>
              <a:t>P4</a:t>
            </a:r>
            <a:r>
              <a:rPr lang="zh-CN" altLang="en-US" dirty="0"/>
              <a:t>同样提供了这个能力</a:t>
            </a:r>
          </a:p>
        </p:txBody>
      </p:sp>
      <p:sp>
        <p:nvSpPr>
          <p:cNvPr id="4" name="灯片编号占位符 3"/>
          <p:cNvSpPr>
            <a:spLocks noGrp="1"/>
          </p:cNvSpPr>
          <p:nvPr>
            <p:ph type="sldNum" sz="quarter" idx="5"/>
          </p:nvPr>
        </p:nvSpPr>
        <p:spPr/>
        <p:txBody>
          <a:bodyPr/>
          <a:lstStyle/>
          <a:p>
            <a:fld id="{3BAC5458-9D8F-496A-8CA9-D1357EC7E62C}" type="slidenum">
              <a:rPr lang="en-US" smtClean="0"/>
              <a:pPr/>
              <a:t>16</a:t>
            </a:fld>
            <a:endParaRPr lang="en-US" dirty="0"/>
          </a:p>
        </p:txBody>
      </p:sp>
    </p:spTree>
    <p:extLst>
      <p:ext uri="{BB962C8B-B14F-4D97-AF65-F5344CB8AC3E}">
        <p14:creationId xmlns:p14="http://schemas.microsoft.com/office/powerpoint/2010/main" val="1901611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易部署并且没有拒绝服务攻击</a:t>
            </a:r>
          </a:p>
        </p:txBody>
      </p:sp>
      <p:sp>
        <p:nvSpPr>
          <p:cNvPr id="4" name="灯片编号占位符 3"/>
          <p:cNvSpPr>
            <a:spLocks noGrp="1"/>
          </p:cNvSpPr>
          <p:nvPr>
            <p:ph type="sldNum" sz="quarter" idx="5"/>
          </p:nvPr>
        </p:nvSpPr>
        <p:spPr/>
        <p:txBody>
          <a:bodyPr/>
          <a:lstStyle/>
          <a:p>
            <a:fld id="{3BAC5458-9D8F-496A-8CA9-D1357EC7E62C}" type="slidenum">
              <a:rPr lang="en-US" smtClean="0"/>
              <a:pPr/>
              <a:t>17</a:t>
            </a:fld>
            <a:endParaRPr lang="en-US" dirty="0"/>
          </a:p>
        </p:txBody>
      </p:sp>
    </p:spTree>
    <p:extLst>
      <p:ext uri="{BB962C8B-B14F-4D97-AF65-F5344CB8AC3E}">
        <p14:creationId xmlns:p14="http://schemas.microsoft.com/office/powerpoint/2010/main" val="300310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本文首先分析了</a:t>
            </a:r>
            <a:r>
              <a:rPr lang="en-US" altLang="zh-CN" dirty="0"/>
              <a:t>SAVI</a:t>
            </a:r>
            <a:r>
              <a:rPr lang="zh-CN" altLang="en-US" dirty="0"/>
              <a:t>会遭受重复地址检测拒绝服务攻击的本质原因</a:t>
            </a:r>
          </a:p>
        </p:txBody>
      </p:sp>
      <p:sp>
        <p:nvSpPr>
          <p:cNvPr id="4" name="灯片编号占位符 3"/>
          <p:cNvSpPr>
            <a:spLocks noGrp="1"/>
          </p:cNvSpPr>
          <p:nvPr>
            <p:ph type="sldNum" sz="quarter" idx="5"/>
          </p:nvPr>
        </p:nvSpPr>
        <p:spPr/>
        <p:txBody>
          <a:bodyPr/>
          <a:lstStyle/>
          <a:p>
            <a:fld id="{3BAC5458-9D8F-496A-8CA9-D1357EC7E62C}" type="slidenum">
              <a:rPr lang="en-US" smtClean="0"/>
              <a:pPr/>
              <a:t>18</a:t>
            </a:fld>
            <a:endParaRPr lang="en-US" dirty="0"/>
          </a:p>
        </p:txBody>
      </p:sp>
    </p:spTree>
    <p:extLst>
      <p:ext uri="{BB962C8B-B14F-4D97-AF65-F5344CB8AC3E}">
        <p14:creationId xmlns:p14="http://schemas.microsoft.com/office/powerpoint/2010/main" val="2281530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DAD</a:t>
            </a:r>
            <a:r>
              <a:rPr lang="zh-CN" altLang="en-US" dirty="0"/>
              <a:t>，</a:t>
            </a:r>
            <a:r>
              <a:rPr lang="en-US" altLang="zh-CN" dirty="0"/>
              <a:t>RFC6620</a:t>
            </a:r>
          </a:p>
          <a:p>
            <a:r>
              <a:rPr lang="zh-CN" altLang="en-US" dirty="0"/>
              <a:t>以接入网源地址验证的角度来重新思考</a:t>
            </a:r>
            <a:r>
              <a:rPr lang="en-US" altLang="zh-CN" dirty="0"/>
              <a:t>P4SAVI</a:t>
            </a:r>
            <a:r>
              <a:rPr lang="zh-CN" altLang="en-US" dirty="0"/>
              <a:t>的挑战、结构设计及写作问题</a:t>
            </a:r>
          </a:p>
        </p:txBody>
      </p:sp>
      <p:sp>
        <p:nvSpPr>
          <p:cNvPr id="4" name="灯片编号占位符 3"/>
          <p:cNvSpPr>
            <a:spLocks noGrp="1"/>
          </p:cNvSpPr>
          <p:nvPr>
            <p:ph type="sldNum" sz="quarter" idx="5"/>
          </p:nvPr>
        </p:nvSpPr>
        <p:spPr/>
        <p:txBody>
          <a:bodyPr/>
          <a:lstStyle/>
          <a:p>
            <a:fld id="{3BAC5458-9D8F-496A-8CA9-D1357EC7E62C}" type="slidenum">
              <a:rPr lang="en-US" smtClean="0"/>
              <a:pPr/>
              <a:t>19</a:t>
            </a:fld>
            <a:endParaRPr lang="en-US" dirty="0"/>
          </a:p>
        </p:txBody>
      </p:sp>
    </p:spTree>
    <p:extLst>
      <p:ext uri="{BB962C8B-B14F-4D97-AF65-F5344CB8AC3E}">
        <p14:creationId xmlns:p14="http://schemas.microsoft.com/office/powerpoint/2010/main" val="1827188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先依据目前的设计与实现，把目前的情况给写完，之后如果有优化，再考虑更新</a:t>
            </a:r>
          </a:p>
        </p:txBody>
      </p:sp>
      <p:sp>
        <p:nvSpPr>
          <p:cNvPr id="4" name="灯片编号占位符 3"/>
          <p:cNvSpPr>
            <a:spLocks noGrp="1"/>
          </p:cNvSpPr>
          <p:nvPr>
            <p:ph type="sldNum" sz="quarter" idx="5"/>
          </p:nvPr>
        </p:nvSpPr>
        <p:spPr/>
        <p:txBody>
          <a:bodyPr/>
          <a:lstStyle/>
          <a:p>
            <a:fld id="{3BAC5458-9D8F-496A-8CA9-D1357EC7E62C}" type="slidenum">
              <a:rPr lang="en-US" smtClean="0"/>
              <a:pPr/>
              <a:t>24</a:t>
            </a:fld>
            <a:endParaRPr lang="en-US" dirty="0"/>
          </a:p>
        </p:txBody>
      </p:sp>
    </p:spTree>
    <p:extLst>
      <p:ext uri="{BB962C8B-B14F-4D97-AF65-F5344CB8AC3E}">
        <p14:creationId xmlns:p14="http://schemas.microsoft.com/office/powerpoint/2010/main" val="1559606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状态转移图是不是做的太简单</a:t>
            </a:r>
          </a:p>
        </p:txBody>
      </p:sp>
      <p:sp>
        <p:nvSpPr>
          <p:cNvPr id="4" name="灯片编号占位符 3"/>
          <p:cNvSpPr>
            <a:spLocks noGrp="1"/>
          </p:cNvSpPr>
          <p:nvPr>
            <p:ph type="sldNum" sz="quarter" idx="5"/>
          </p:nvPr>
        </p:nvSpPr>
        <p:spPr/>
        <p:txBody>
          <a:bodyPr/>
          <a:lstStyle/>
          <a:p>
            <a:fld id="{3BAC5458-9D8F-496A-8CA9-D1357EC7E62C}" type="slidenum">
              <a:rPr lang="en-US" smtClean="0"/>
              <a:pPr/>
              <a:t>33</a:t>
            </a:fld>
            <a:endParaRPr lang="en-US" dirty="0"/>
          </a:p>
        </p:txBody>
      </p:sp>
    </p:spTree>
    <p:extLst>
      <p:ext uri="{BB962C8B-B14F-4D97-AF65-F5344CB8AC3E}">
        <p14:creationId xmlns:p14="http://schemas.microsoft.com/office/powerpoint/2010/main" val="1401762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第二个，直接截图表示</a:t>
            </a:r>
          </a:p>
        </p:txBody>
      </p:sp>
      <p:sp>
        <p:nvSpPr>
          <p:cNvPr id="4" name="灯片编号占位符 3"/>
          <p:cNvSpPr>
            <a:spLocks noGrp="1"/>
          </p:cNvSpPr>
          <p:nvPr>
            <p:ph type="sldNum" sz="quarter" idx="5"/>
          </p:nvPr>
        </p:nvSpPr>
        <p:spPr/>
        <p:txBody>
          <a:bodyPr/>
          <a:lstStyle/>
          <a:p>
            <a:fld id="{3BAC5458-9D8F-496A-8CA9-D1357EC7E62C}" type="slidenum">
              <a:rPr lang="en-US" smtClean="0"/>
              <a:pPr/>
              <a:t>36</a:t>
            </a:fld>
            <a:endParaRPr lang="en-US" dirty="0"/>
          </a:p>
        </p:txBody>
      </p:sp>
    </p:spTree>
    <p:extLst>
      <p:ext uri="{BB962C8B-B14F-4D97-AF65-F5344CB8AC3E}">
        <p14:creationId xmlns:p14="http://schemas.microsoft.com/office/powerpoint/2010/main" val="603992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考虑每种场景下伪造报文及真实报文的数量</a:t>
            </a:r>
            <a:endParaRPr lang="en-US" altLang="zh-CN" dirty="0"/>
          </a:p>
          <a:p>
            <a:r>
              <a:rPr lang="zh-CN" altLang="en-US" dirty="0"/>
              <a:t>此外，还需各种伪造场景（仅限为数据报文伪造）</a:t>
            </a:r>
          </a:p>
        </p:txBody>
      </p:sp>
      <p:sp>
        <p:nvSpPr>
          <p:cNvPr id="4" name="灯片编号占位符 3"/>
          <p:cNvSpPr>
            <a:spLocks noGrp="1"/>
          </p:cNvSpPr>
          <p:nvPr>
            <p:ph type="sldNum" sz="quarter" idx="5"/>
          </p:nvPr>
        </p:nvSpPr>
        <p:spPr/>
        <p:txBody>
          <a:bodyPr/>
          <a:lstStyle/>
          <a:p>
            <a:fld id="{3BAC5458-9D8F-496A-8CA9-D1357EC7E62C}" type="slidenum">
              <a:rPr lang="en-US" smtClean="0"/>
              <a:pPr/>
              <a:t>37</a:t>
            </a:fld>
            <a:endParaRPr lang="en-US" dirty="0"/>
          </a:p>
        </p:txBody>
      </p:sp>
    </p:spTree>
    <p:extLst>
      <p:ext uri="{BB962C8B-B14F-4D97-AF65-F5344CB8AC3E}">
        <p14:creationId xmlns:p14="http://schemas.microsoft.com/office/powerpoint/2010/main" val="1922680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考虑每种场景下伪造报文及真实报文的数量</a:t>
            </a:r>
            <a:endParaRPr lang="en-US" altLang="zh-CN" dirty="0"/>
          </a:p>
          <a:p>
            <a:r>
              <a:rPr lang="zh-CN" altLang="en-US" dirty="0"/>
              <a:t>此外，还需各种伪造场景（仅限为数据报文伪造）</a:t>
            </a:r>
          </a:p>
        </p:txBody>
      </p:sp>
      <p:sp>
        <p:nvSpPr>
          <p:cNvPr id="4" name="灯片编号占位符 3"/>
          <p:cNvSpPr>
            <a:spLocks noGrp="1"/>
          </p:cNvSpPr>
          <p:nvPr>
            <p:ph type="sldNum" sz="quarter" idx="5"/>
          </p:nvPr>
        </p:nvSpPr>
        <p:spPr/>
        <p:txBody>
          <a:bodyPr/>
          <a:lstStyle/>
          <a:p>
            <a:fld id="{3BAC5458-9D8F-496A-8CA9-D1357EC7E62C}" type="slidenum">
              <a:rPr lang="en-US" smtClean="0"/>
              <a:pPr/>
              <a:t>38</a:t>
            </a:fld>
            <a:endParaRPr lang="en-US" dirty="0"/>
          </a:p>
        </p:txBody>
      </p:sp>
    </p:spTree>
    <p:extLst>
      <p:ext uri="{BB962C8B-B14F-4D97-AF65-F5344CB8AC3E}">
        <p14:creationId xmlns:p14="http://schemas.microsoft.com/office/powerpoint/2010/main" val="89690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41</a:t>
            </a:fld>
            <a:endParaRPr lang="en-US" dirty="0"/>
          </a:p>
        </p:txBody>
      </p:sp>
    </p:spTree>
    <p:extLst>
      <p:ext uri="{BB962C8B-B14F-4D97-AF65-F5344CB8AC3E}">
        <p14:creationId xmlns:p14="http://schemas.microsoft.com/office/powerpoint/2010/main" val="4036831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因此进行</a:t>
            </a:r>
            <a:r>
              <a:rPr lang="en-US" altLang="zh-CN" dirty="0"/>
              <a:t>IP</a:t>
            </a:r>
            <a:r>
              <a:rPr lang="zh-CN" altLang="en-US" dirty="0"/>
              <a:t>源地址伪造至关重要</a:t>
            </a:r>
          </a:p>
        </p:txBody>
      </p:sp>
      <p:sp>
        <p:nvSpPr>
          <p:cNvPr id="4" name="灯片编号占位符 3"/>
          <p:cNvSpPr>
            <a:spLocks noGrp="1"/>
          </p:cNvSpPr>
          <p:nvPr>
            <p:ph type="sldNum" sz="quarter" idx="5"/>
          </p:nvPr>
        </p:nvSpPr>
        <p:spPr/>
        <p:txBody>
          <a:bodyPr/>
          <a:lstStyle/>
          <a:p>
            <a:fld id="{3BAC5458-9D8F-496A-8CA9-D1357EC7E62C}" type="slidenum">
              <a:rPr lang="en-US" smtClean="0"/>
              <a:pPr/>
              <a:t>3</a:t>
            </a:fld>
            <a:endParaRPr lang="en-US" dirty="0"/>
          </a:p>
        </p:txBody>
      </p:sp>
    </p:spTree>
    <p:extLst>
      <p:ext uri="{BB962C8B-B14F-4D97-AF65-F5344CB8AC3E}">
        <p14:creationId xmlns:p14="http://schemas.microsoft.com/office/powerpoint/2010/main" val="1278112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44</a:t>
            </a:fld>
            <a:endParaRPr lang="en-US" dirty="0"/>
          </a:p>
        </p:txBody>
      </p:sp>
    </p:spTree>
    <p:extLst>
      <p:ext uri="{BB962C8B-B14F-4D97-AF65-F5344CB8AC3E}">
        <p14:creationId xmlns:p14="http://schemas.microsoft.com/office/powerpoint/2010/main" val="1869225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a:t>SRv6</a:t>
            </a:r>
            <a:r>
              <a:rPr lang="zh-CN" altLang="en-US" dirty="0"/>
              <a:t>提供的三层可编程性，及操纵路径转发的能力（并兼容于</a:t>
            </a:r>
            <a:r>
              <a:rPr lang="en-US" altLang="zh-CN" dirty="0"/>
              <a:t>IPv6</a:t>
            </a:r>
            <a:r>
              <a:rPr lang="zh-CN" altLang="en-US" dirty="0"/>
              <a:t>网络的特性）。</a:t>
            </a:r>
            <a:endParaRPr lang="en-US" altLang="zh-CN" dirty="0"/>
          </a:p>
          <a:p>
            <a:endParaRPr lang="en-US" altLang="zh-CN" dirty="0"/>
          </a:p>
          <a:p>
            <a:r>
              <a:rPr lang="zh-CN" altLang="en-US" dirty="0"/>
              <a:t>与</a:t>
            </a:r>
            <a:r>
              <a:rPr lang="en-US" altLang="zh-CN" dirty="0"/>
              <a:t>RISP</a:t>
            </a:r>
            <a:r>
              <a:rPr lang="zh-CN" altLang="en-US" dirty="0"/>
              <a:t>的本质区别：</a:t>
            </a:r>
            <a:r>
              <a:rPr lang="en-US" altLang="zh-CN" dirty="0"/>
              <a:t>RISP</a:t>
            </a:r>
            <a:r>
              <a:rPr lang="zh-CN" altLang="en-US" dirty="0"/>
              <a:t>利用中心化的</a:t>
            </a:r>
            <a:r>
              <a:rPr lang="en-US" altLang="zh-CN" dirty="0"/>
              <a:t>RAC</a:t>
            </a:r>
            <a:r>
              <a:rPr lang="zh-CN" altLang="en-US" dirty="0"/>
              <a:t>，密钥协商控制路径长，（</a:t>
            </a:r>
            <a:r>
              <a:rPr lang="en-US" altLang="zh-CN" dirty="0"/>
              <a:t>RISP Server</a:t>
            </a:r>
            <a:r>
              <a:rPr lang="zh-CN" altLang="en-US" dirty="0"/>
              <a:t>，</a:t>
            </a:r>
            <a:r>
              <a:rPr lang="en-US" altLang="zh-CN" dirty="0"/>
              <a:t>RAC</a:t>
            </a:r>
            <a:r>
              <a:rPr lang="zh-CN" altLang="en-US" dirty="0"/>
              <a:t>，</a:t>
            </a:r>
            <a:r>
              <a:rPr lang="en-US" altLang="zh-CN" dirty="0"/>
              <a:t>RISP Server</a:t>
            </a:r>
            <a:r>
              <a:rPr lang="zh-CN" altLang="en-US" dirty="0"/>
              <a:t>）；每一次的密钥更新均需要先给</a:t>
            </a:r>
            <a:r>
              <a:rPr lang="en-US" altLang="zh-CN" dirty="0"/>
              <a:t>RAC</a:t>
            </a:r>
            <a:r>
              <a:rPr lang="zh-CN" altLang="en-US" dirty="0"/>
              <a:t>，再由</a:t>
            </a:r>
            <a:r>
              <a:rPr lang="en-US" altLang="zh-CN" dirty="0"/>
              <a:t>RAC</a:t>
            </a:r>
            <a:r>
              <a:rPr lang="zh-CN" altLang="en-US" dirty="0"/>
              <a:t>同步至所有的</a:t>
            </a:r>
            <a:r>
              <a:rPr lang="en-US" altLang="zh-CN" dirty="0"/>
              <a:t>RISP Server</a:t>
            </a:r>
            <a:r>
              <a:rPr lang="zh-CN" altLang="en-US" dirty="0"/>
              <a:t>，这样感觉密钥同步开销太大。</a:t>
            </a:r>
          </a:p>
        </p:txBody>
      </p:sp>
      <p:sp>
        <p:nvSpPr>
          <p:cNvPr id="4" name="灯片编号占位符 3"/>
          <p:cNvSpPr>
            <a:spLocks noGrp="1"/>
          </p:cNvSpPr>
          <p:nvPr>
            <p:ph type="sldNum" sz="quarter" idx="5"/>
          </p:nvPr>
        </p:nvSpPr>
        <p:spPr/>
        <p:txBody>
          <a:bodyPr/>
          <a:lstStyle/>
          <a:p>
            <a:fld id="{3BAC5458-9D8F-496A-8CA9-D1357EC7E62C}" type="slidenum">
              <a:rPr lang="en-US" smtClean="0"/>
              <a:pPr/>
              <a:t>45</a:t>
            </a:fld>
            <a:endParaRPr lang="en-US" dirty="0"/>
          </a:p>
        </p:txBody>
      </p:sp>
    </p:spTree>
    <p:extLst>
      <p:ext uri="{BB962C8B-B14F-4D97-AF65-F5344CB8AC3E}">
        <p14:creationId xmlns:p14="http://schemas.microsoft.com/office/powerpoint/2010/main" val="125579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自治域</a:t>
            </a:r>
            <a:r>
              <a:rPr lang="en-US" altLang="zh-CN" dirty="0"/>
              <a:t>AS</a:t>
            </a:r>
            <a:r>
              <a:rPr lang="zh-CN" altLang="en-US" dirty="0"/>
              <a:t>间网络连接拓扑</a:t>
            </a:r>
            <a:endParaRPr lang="en-US" altLang="zh-CN" dirty="0"/>
          </a:p>
          <a:p>
            <a:r>
              <a:rPr lang="zh-CN" altLang="en-US" dirty="0"/>
              <a:t>此技术赋能已部署自治域判别彼此报文源地址真伪的能力</a:t>
            </a:r>
          </a:p>
        </p:txBody>
      </p:sp>
      <p:sp>
        <p:nvSpPr>
          <p:cNvPr id="4" name="灯片编号占位符 3"/>
          <p:cNvSpPr>
            <a:spLocks noGrp="1"/>
          </p:cNvSpPr>
          <p:nvPr>
            <p:ph type="sldNum" sz="quarter" idx="5"/>
          </p:nvPr>
        </p:nvSpPr>
        <p:spPr/>
        <p:txBody>
          <a:bodyPr/>
          <a:lstStyle/>
          <a:p>
            <a:fld id="{3BAC5458-9D8F-496A-8CA9-D1357EC7E62C}" type="slidenum">
              <a:rPr lang="en-US" smtClean="0"/>
              <a:pPr/>
              <a:t>46</a:t>
            </a:fld>
            <a:endParaRPr lang="en-US" dirty="0"/>
          </a:p>
        </p:txBody>
      </p:sp>
    </p:spTree>
    <p:extLst>
      <p:ext uri="{BB962C8B-B14F-4D97-AF65-F5344CB8AC3E}">
        <p14:creationId xmlns:p14="http://schemas.microsoft.com/office/powerpoint/2010/main" val="3581496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绿色代表正常流量，红色代表攻击流量</a:t>
            </a:r>
            <a:endParaRPr lang="en-US" altLang="zh-CN" dirty="0"/>
          </a:p>
          <a:p>
            <a:r>
              <a:rPr lang="en-US" altLang="zh-CN" dirty="0"/>
              <a:t>AS1</a:t>
            </a:r>
            <a:r>
              <a:rPr lang="zh-CN" altLang="en-US" dirty="0"/>
              <a:t>、</a:t>
            </a:r>
            <a:r>
              <a:rPr lang="en-US" altLang="zh-CN" dirty="0"/>
              <a:t>AS3</a:t>
            </a:r>
            <a:r>
              <a:rPr lang="zh-CN" altLang="en-US" dirty="0"/>
              <a:t>、</a:t>
            </a:r>
            <a:r>
              <a:rPr lang="en-US" altLang="zh-CN" dirty="0"/>
              <a:t>AS4</a:t>
            </a:r>
            <a:r>
              <a:rPr lang="zh-CN" altLang="en-US" dirty="0"/>
              <a:t>、</a:t>
            </a:r>
            <a:r>
              <a:rPr lang="en-US" altLang="zh-CN" dirty="0"/>
              <a:t>AS8</a:t>
            </a:r>
            <a:r>
              <a:rPr lang="zh-CN" altLang="en-US" dirty="0"/>
              <a:t>伪造</a:t>
            </a:r>
            <a:r>
              <a:rPr lang="en-US" altLang="zh-CN" dirty="0"/>
              <a:t>AS6</a:t>
            </a:r>
            <a:r>
              <a:rPr lang="zh-CN" altLang="en-US" dirty="0"/>
              <a:t>的</a:t>
            </a:r>
            <a:r>
              <a:rPr lang="en-US" altLang="zh-CN" dirty="0"/>
              <a:t>IP</a:t>
            </a:r>
            <a:r>
              <a:rPr lang="zh-CN" altLang="en-US" dirty="0"/>
              <a:t>给</a:t>
            </a:r>
            <a:r>
              <a:rPr lang="en-US" altLang="zh-CN" dirty="0"/>
              <a:t>AS9</a:t>
            </a:r>
            <a:r>
              <a:rPr lang="zh-CN" altLang="en-US" dirty="0"/>
              <a:t>发送伪造报文</a:t>
            </a:r>
          </a:p>
        </p:txBody>
      </p:sp>
      <p:sp>
        <p:nvSpPr>
          <p:cNvPr id="4" name="灯片编号占位符 3"/>
          <p:cNvSpPr>
            <a:spLocks noGrp="1"/>
          </p:cNvSpPr>
          <p:nvPr>
            <p:ph type="sldNum" sz="quarter" idx="5"/>
          </p:nvPr>
        </p:nvSpPr>
        <p:spPr/>
        <p:txBody>
          <a:bodyPr/>
          <a:lstStyle/>
          <a:p>
            <a:fld id="{3BAC5458-9D8F-496A-8CA9-D1357EC7E62C}" type="slidenum">
              <a:rPr lang="en-US" smtClean="0"/>
              <a:pPr/>
              <a:t>47</a:t>
            </a:fld>
            <a:endParaRPr lang="en-US" dirty="0"/>
          </a:p>
        </p:txBody>
      </p:sp>
    </p:spTree>
    <p:extLst>
      <p:ext uri="{BB962C8B-B14F-4D97-AF65-F5344CB8AC3E}">
        <p14:creationId xmlns:p14="http://schemas.microsoft.com/office/powerpoint/2010/main" val="1913384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48</a:t>
            </a:fld>
            <a:endParaRPr lang="en-US" dirty="0"/>
          </a:p>
        </p:txBody>
      </p:sp>
    </p:spTree>
    <p:extLst>
      <p:ext uri="{BB962C8B-B14F-4D97-AF65-F5344CB8AC3E}">
        <p14:creationId xmlns:p14="http://schemas.microsoft.com/office/powerpoint/2010/main" val="2605137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这一块可以考虑直接删除</a:t>
            </a:r>
          </a:p>
        </p:txBody>
      </p:sp>
      <p:sp>
        <p:nvSpPr>
          <p:cNvPr id="4" name="灯片编号占位符 3"/>
          <p:cNvSpPr>
            <a:spLocks noGrp="1"/>
          </p:cNvSpPr>
          <p:nvPr>
            <p:ph type="sldNum" sz="quarter" idx="5"/>
          </p:nvPr>
        </p:nvSpPr>
        <p:spPr/>
        <p:txBody>
          <a:bodyPr/>
          <a:lstStyle/>
          <a:p>
            <a:fld id="{3BAC5458-9D8F-496A-8CA9-D1357EC7E62C}" type="slidenum">
              <a:rPr lang="en-US" smtClean="0"/>
              <a:pPr/>
              <a:t>51</a:t>
            </a:fld>
            <a:endParaRPr lang="en-US" dirty="0"/>
          </a:p>
        </p:txBody>
      </p:sp>
    </p:spTree>
    <p:extLst>
      <p:ext uri="{BB962C8B-B14F-4D97-AF65-F5344CB8AC3E}">
        <p14:creationId xmlns:p14="http://schemas.microsoft.com/office/powerpoint/2010/main" val="129309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设计原则：与谁通信，就与谁协商密钥</a:t>
            </a:r>
            <a:endParaRPr lang="en-US" altLang="zh-CN" dirty="0"/>
          </a:p>
          <a:p>
            <a:endParaRPr lang="en-US" altLang="zh-CN" dirty="0"/>
          </a:p>
          <a:p>
            <a:r>
              <a:rPr lang="zh-CN" altLang="en-US" dirty="0"/>
              <a:t>密钥在各个部署</a:t>
            </a:r>
            <a:r>
              <a:rPr lang="en-US" altLang="zh-CN" dirty="0"/>
              <a:t>AS</a:t>
            </a:r>
            <a:r>
              <a:rPr lang="zh-CN" altLang="en-US" dirty="0"/>
              <a:t>域间共享，思考下结合路径验证机制，前提假设会不会太强烈</a:t>
            </a:r>
            <a:endParaRPr lang="en-US" altLang="zh-CN" dirty="0"/>
          </a:p>
          <a:p>
            <a:r>
              <a:rPr lang="zh-CN" altLang="en-US" dirty="0"/>
              <a:t>路径验证好处：尽早过滤伪造流量，节省带宽；降低了密钥协商及管理（存储）的复杂度（每个</a:t>
            </a:r>
            <a:r>
              <a:rPr lang="en-US" altLang="zh-CN" dirty="0"/>
              <a:t>AS</a:t>
            </a:r>
            <a:r>
              <a:rPr lang="zh-CN" altLang="en-US" dirty="0"/>
              <a:t>一个密钥，不用每对</a:t>
            </a:r>
            <a:r>
              <a:rPr lang="en-US" altLang="zh-CN" dirty="0"/>
              <a:t>AS</a:t>
            </a:r>
            <a:r>
              <a:rPr lang="zh-CN" altLang="en-US" dirty="0"/>
              <a:t>一个密钥</a:t>
            </a:r>
            <a:r>
              <a:rPr lang="en-US" altLang="zh-CN" dirty="0"/>
              <a:t>n^2-&gt;n</a:t>
            </a:r>
            <a:r>
              <a:rPr lang="zh-CN" altLang="en-US" dirty="0"/>
              <a:t>）；结合密钥的路径协商机制；存在的问题，可能会存在</a:t>
            </a:r>
            <a:r>
              <a:rPr lang="en-US" altLang="zh-CN" dirty="0"/>
              <a:t>d-DDoS</a:t>
            </a:r>
            <a:r>
              <a:rPr lang="zh-CN" altLang="en-US" dirty="0"/>
              <a:t>攻击场景下非部署者受益问题（有解决办法）；针对假设太强的问题，设计了一种密钥自动更新机制；</a:t>
            </a:r>
            <a:r>
              <a:rPr lang="en-US" altLang="zh-CN" dirty="0"/>
              <a:t>RISP</a:t>
            </a:r>
            <a:r>
              <a:rPr lang="zh-CN" altLang="en-US" dirty="0"/>
              <a:t>本身存在这个问题，看看其是如何解决的；设想一个部署者密钥泄露的场景，进行安全性分析，看看其影响范围；</a:t>
            </a:r>
            <a:r>
              <a:rPr lang="en-US" altLang="zh-CN" dirty="0"/>
              <a:t>SRv6</a:t>
            </a:r>
            <a:r>
              <a:rPr lang="zh-CN" altLang="en-US" dirty="0"/>
              <a:t>本身就适合操控网络转发路径；</a:t>
            </a:r>
            <a:endParaRPr lang="en-US" altLang="zh-CN" dirty="0"/>
          </a:p>
          <a:p>
            <a:r>
              <a:rPr lang="zh-CN" altLang="en-US" dirty="0"/>
              <a:t>考虑</a:t>
            </a:r>
            <a:r>
              <a:rPr lang="en-US" altLang="zh-CN" dirty="0"/>
              <a:t>Passport</a:t>
            </a:r>
            <a:r>
              <a:rPr lang="zh-CN" altLang="en-US" dirty="0"/>
              <a:t>存在问题：受到路由动态性及网络拓扑的影响</a:t>
            </a:r>
            <a:endParaRPr lang="en-US" altLang="zh-CN" dirty="0"/>
          </a:p>
          <a:p>
            <a:endParaRPr lang="en-US" altLang="zh-CN" dirty="0"/>
          </a:p>
          <a:p>
            <a:r>
              <a:rPr lang="zh-CN" altLang="en-US" dirty="0"/>
              <a:t>这里的</a:t>
            </a:r>
            <a:r>
              <a:rPr lang="en-US" altLang="zh-CN" dirty="0"/>
              <a:t>Time</a:t>
            </a:r>
            <a:r>
              <a:rPr lang="zh-CN" altLang="en-US" dirty="0"/>
              <a:t>该如何表示？</a:t>
            </a:r>
            <a:endParaRPr lang="en-US" altLang="zh-CN" dirty="0"/>
          </a:p>
          <a:p>
            <a:endParaRPr lang="en-US" altLang="zh-CN" dirty="0"/>
          </a:p>
          <a:p>
            <a:r>
              <a:rPr lang="en-US" altLang="zh-CN" dirty="0"/>
              <a:t>RPKI Relying Party?</a:t>
            </a:r>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52</a:t>
            </a:fld>
            <a:endParaRPr lang="en-US" dirty="0"/>
          </a:p>
        </p:txBody>
      </p:sp>
    </p:spTree>
    <p:extLst>
      <p:ext uri="{BB962C8B-B14F-4D97-AF65-F5344CB8AC3E}">
        <p14:creationId xmlns:p14="http://schemas.microsoft.com/office/powerpoint/2010/main" val="875761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设计原则：与谁通信，就与谁协商密钥</a:t>
            </a:r>
            <a:endParaRPr lang="en-US" altLang="zh-CN" dirty="0"/>
          </a:p>
          <a:p>
            <a:endParaRPr lang="en-US" altLang="zh-CN" dirty="0"/>
          </a:p>
          <a:p>
            <a:r>
              <a:rPr lang="zh-CN" altLang="en-US" dirty="0"/>
              <a:t>密钥在各个部署</a:t>
            </a:r>
            <a:r>
              <a:rPr lang="en-US" altLang="zh-CN" dirty="0"/>
              <a:t>AS</a:t>
            </a:r>
            <a:r>
              <a:rPr lang="zh-CN" altLang="en-US" dirty="0"/>
              <a:t>域间共享，思考下结合路径验证机制，前提假设会不会太强烈</a:t>
            </a:r>
            <a:endParaRPr lang="en-US" altLang="zh-CN" dirty="0"/>
          </a:p>
          <a:p>
            <a:r>
              <a:rPr lang="zh-CN" altLang="en-US" dirty="0"/>
              <a:t>路径验证好处：尽早过滤伪造流量，节省带宽；降低了密钥协商及管理（存储）的复杂度（每个</a:t>
            </a:r>
            <a:r>
              <a:rPr lang="en-US" altLang="zh-CN" dirty="0"/>
              <a:t>AS</a:t>
            </a:r>
            <a:r>
              <a:rPr lang="zh-CN" altLang="en-US" dirty="0"/>
              <a:t>一个密钥，不用每对</a:t>
            </a:r>
            <a:r>
              <a:rPr lang="en-US" altLang="zh-CN" dirty="0"/>
              <a:t>AS</a:t>
            </a:r>
            <a:r>
              <a:rPr lang="zh-CN" altLang="en-US" dirty="0"/>
              <a:t>一个密钥</a:t>
            </a:r>
            <a:r>
              <a:rPr lang="en-US" altLang="zh-CN" dirty="0"/>
              <a:t>n^2-&gt;n</a:t>
            </a:r>
            <a:r>
              <a:rPr lang="zh-CN" altLang="en-US" dirty="0"/>
              <a:t>）；结合密钥的路径协商机制；存在的问题，可能会存在</a:t>
            </a:r>
            <a:r>
              <a:rPr lang="en-US" altLang="zh-CN" dirty="0"/>
              <a:t>d-DDoS</a:t>
            </a:r>
            <a:r>
              <a:rPr lang="zh-CN" altLang="en-US" dirty="0"/>
              <a:t>攻击场景下非部署者受益问题（有解决办法）；针对假设太强的问题，设计了一种密钥自动更新机制；</a:t>
            </a:r>
            <a:r>
              <a:rPr lang="en-US" altLang="zh-CN" dirty="0"/>
              <a:t>RISP</a:t>
            </a:r>
            <a:r>
              <a:rPr lang="zh-CN" altLang="en-US" dirty="0"/>
              <a:t>本身存在这个问题，看看其是如何解决的；设想一个部署者密钥泄露的场景，进行安全性分析，看看其影响范围；</a:t>
            </a:r>
            <a:r>
              <a:rPr lang="en-US" altLang="zh-CN" dirty="0"/>
              <a:t>SRv6</a:t>
            </a:r>
            <a:r>
              <a:rPr lang="zh-CN" altLang="en-US" dirty="0"/>
              <a:t>本身就适合操控网络转发路径；</a:t>
            </a:r>
            <a:endParaRPr lang="en-US" altLang="zh-CN" dirty="0"/>
          </a:p>
          <a:p>
            <a:r>
              <a:rPr lang="zh-CN" altLang="en-US" dirty="0"/>
              <a:t>考虑</a:t>
            </a:r>
            <a:r>
              <a:rPr lang="en-US" altLang="zh-CN" dirty="0"/>
              <a:t>Passport</a:t>
            </a:r>
            <a:r>
              <a:rPr lang="zh-CN" altLang="en-US" dirty="0"/>
              <a:t>存在问题：受到路由动态性及网络拓扑的影响</a:t>
            </a:r>
            <a:endParaRPr lang="en-US" altLang="zh-CN" dirty="0"/>
          </a:p>
          <a:p>
            <a:endParaRPr lang="en-US" altLang="zh-CN" dirty="0"/>
          </a:p>
          <a:p>
            <a:r>
              <a:rPr lang="zh-CN" altLang="en-US" dirty="0"/>
              <a:t>这里的</a:t>
            </a:r>
            <a:r>
              <a:rPr lang="en-US" altLang="zh-CN" dirty="0"/>
              <a:t>time</a:t>
            </a:r>
            <a:r>
              <a:rPr lang="zh-CN" altLang="en-US" dirty="0"/>
              <a:t>该如何表示？</a:t>
            </a:r>
          </a:p>
        </p:txBody>
      </p:sp>
      <p:sp>
        <p:nvSpPr>
          <p:cNvPr id="4" name="灯片编号占位符 3"/>
          <p:cNvSpPr>
            <a:spLocks noGrp="1"/>
          </p:cNvSpPr>
          <p:nvPr>
            <p:ph type="sldNum" sz="quarter" idx="5"/>
          </p:nvPr>
        </p:nvSpPr>
        <p:spPr/>
        <p:txBody>
          <a:bodyPr/>
          <a:lstStyle/>
          <a:p>
            <a:fld id="{3BAC5458-9D8F-496A-8CA9-D1357EC7E62C}" type="slidenum">
              <a:rPr lang="en-US" smtClean="0"/>
              <a:pPr/>
              <a:t>53</a:t>
            </a:fld>
            <a:endParaRPr lang="en-US" dirty="0"/>
          </a:p>
        </p:txBody>
      </p:sp>
    </p:spTree>
    <p:extLst>
      <p:ext uri="{BB962C8B-B14F-4D97-AF65-F5344CB8AC3E}">
        <p14:creationId xmlns:p14="http://schemas.microsoft.com/office/powerpoint/2010/main" val="3961764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设计原则：与谁通信，就与谁协商密钥</a:t>
            </a:r>
            <a:endParaRPr lang="en-US" altLang="zh-CN" dirty="0"/>
          </a:p>
          <a:p>
            <a:endParaRPr lang="en-US" altLang="zh-CN" dirty="0"/>
          </a:p>
          <a:p>
            <a:r>
              <a:rPr lang="zh-CN" altLang="en-US" dirty="0"/>
              <a:t>密钥在各个部署</a:t>
            </a:r>
            <a:r>
              <a:rPr lang="en-US" altLang="zh-CN" dirty="0"/>
              <a:t>AS</a:t>
            </a:r>
            <a:r>
              <a:rPr lang="zh-CN" altLang="en-US" dirty="0"/>
              <a:t>域间共享，思考下结合路径验证机制，前提假设会不会太强烈</a:t>
            </a:r>
            <a:endParaRPr lang="en-US" altLang="zh-CN" dirty="0"/>
          </a:p>
          <a:p>
            <a:r>
              <a:rPr lang="zh-CN" altLang="en-US" dirty="0"/>
              <a:t>路径验证好处：尽早过滤伪造流量，节省带宽；降低了密钥协商及管理（存储）的复杂度（每个</a:t>
            </a:r>
            <a:r>
              <a:rPr lang="en-US" altLang="zh-CN" dirty="0"/>
              <a:t>AS</a:t>
            </a:r>
            <a:r>
              <a:rPr lang="zh-CN" altLang="en-US" dirty="0"/>
              <a:t>一个密钥，不用每对</a:t>
            </a:r>
            <a:r>
              <a:rPr lang="en-US" altLang="zh-CN" dirty="0"/>
              <a:t>AS</a:t>
            </a:r>
            <a:r>
              <a:rPr lang="zh-CN" altLang="en-US" dirty="0"/>
              <a:t>一个密钥</a:t>
            </a:r>
            <a:r>
              <a:rPr lang="en-US" altLang="zh-CN" dirty="0"/>
              <a:t>n^2-&gt;n</a:t>
            </a:r>
            <a:r>
              <a:rPr lang="zh-CN" altLang="en-US" dirty="0"/>
              <a:t>）；结合密钥的路径协商机制；存在的问题，可能会存在</a:t>
            </a:r>
            <a:r>
              <a:rPr lang="en-US" altLang="zh-CN" dirty="0"/>
              <a:t>d-DDoS</a:t>
            </a:r>
            <a:r>
              <a:rPr lang="zh-CN" altLang="en-US" dirty="0"/>
              <a:t>攻击场景下非部署者受益问题（有解决办法）；针对假设太强的问题，设计了一种密钥自动更新机制；</a:t>
            </a:r>
            <a:r>
              <a:rPr lang="en-US" altLang="zh-CN" dirty="0"/>
              <a:t>RISP</a:t>
            </a:r>
            <a:r>
              <a:rPr lang="zh-CN" altLang="en-US" dirty="0"/>
              <a:t>本身存在这个问题，看看其是如何解决的；设想一个部署者密钥泄露的场景，进行安全性分析，看看其影响范围；</a:t>
            </a:r>
            <a:r>
              <a:rPr lang="en-US" altLang="zh-CN" dirty="0"/>
              <a:t>SRv6</a:t>
            </a:r>
            <a:r>
              <a:rPr lang="zh-CN" altLang="en-US" dirty="0"/>
              <a:t>本身就适合操控网络转发路径；</a:t>
            </a:r>
            <a:endParaRPr lang="en-US" altLang="zh-CN" dirty="0"/>
          </a:p>
          <a:p>
            <a:r>
              <a:rPr lang="zh-CN" altLang="en-US" dirty="0"/>
              <a:t>考虑</a:t>
            </a:r>
            <a:r>
              <a:rPr lang="en-US" altLang="zh-CN" dirty="0"/>
              <a:t>Passport</a:t>
            </a:r>
            <a:r>
              <a:rPr lang="zh-CN" altLang="en-US" dirty="0"/>
              <a:t>存在问题：受到路由动态性及网络拓扑的影响</a:t>
            </a:r>
            <a:endParaRPr lang="en-US" altLang="zh-CN" dirty="0"/>
          </a:p>
          <a:p>
            <a:endParaRPr lang="en-US" altLang="zh-CN" dirty="0"/>
          </a:p>
          <a:p>
            <a:r>
              <a:rPr lang="zh-CN" altLang="en-US" dirty="0"/>
              <a:t>这里的</a:t>
            </a:r>
            <a:r>
              <a:rPr lang="en-US" altLang="zh-CN" dirty="0"/>
              <a:t>time</a:t>
            </a:r>
            <a:r>
              <a:rPr lang="zh-CN" altLang="en-US" dirty="0"/>
              <a:t>该如何表示？</a:t>
            </a:r>
          </a:p>
        </p:txBody>
      </p:sp>
      <p:sp>
        <p:nvSpPr>
          <p:cNvPr id="4" name="灯片编号占位符 3"/>
          <p:cNvSpPr>
            <a:spLocks noGrp="1"/>
          </p:cNvSpPr>
          <p:nvPr>
            <p:ph type="sldNum" sz="quarter" idx="5"/>
          </p:nvPr>
        </p:nvSpPr>
        <p:spPr/>
        <p:txBody>
          <a:bodyPr/>
          <a:lstStyle/>
          <a:p>
            <a:fld id="{3BAC5458-9D8F-496A-8CA9-D1357EC7E62C}" type="slidenum">
              <a:rPr lang="en-US" smtClean="0"/>
              <a:pPr/>
              <a:t>54</a:t>
            </a:fld>
            <a:endParaRPr lang="en-US" dirty="0"/>
          </a:p>
        </p:txBody>
      </p:sp>
    </p:spTree>
    <p:extLst>
      <p:ext uri="{BB962C8B-B14F-4D97-AF65-F5344CB8AC3E}">
        <p14:creationId xmlns:p14="http://schemas.microsoft.com/office/powerpoint/2010/main" val="1436265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不是主要的设计点，简要讲解下流程即可：</a:t>
            </a:r>
            <a:endParaRPr kumimoji="1" lang="en-US" altLang="zh-CN" dirty="0"/>
          </a:p>
          <a:p>
            <a:r>
              <a:rPr kumimoji="1" lang="en-US" altLang="zh-CN" dirty="0"/>
              <a:t>RPKI</a:t>
            </a:r>
            <a:r>
              <a:rPr kumimoji="1" lang="zh-CN" altLang="en-US" dirty="0"/>
              <a:t>将各</a:t>
            </a:r>
            <a:r>
              <a:rPr kumimoji="1" lang="en-US" altLang="zh-CN" dirty="0"/>
              <a:t>AS</a:t>
            </a:r>
            <a:r>
              <a:rPr kumimoji="1" lang="zh-CN" altLang="en-US" dirty="0"/>
              <a:t>域的</a:t>
            </a:r>
            <a:r>
              <a:rPr kumimoji="1" lang="en-US" altLang="zh-CN" dirty="0"/>
              <a:t>Public Key</a:t>
            </a:r>
            <a:r>
              <a:rPr kumimoji="1" lang="zh-CN" altLang="en-US" dirty="0"/>
              <a:t>，</a:t>
            </a:r>
            <a:r>
              <a:rPr kumimoji="1" lang="en-US" altLang="zh-CN" dirty="0"/>
              <a:t>IP</a:t>
            </a:r>
            <a:r>
              <a:rPr kumimoji="1" lang="zh-CN" altLang="en-US" dirty="0"/>
              <a:t>，</a:t>
            </a:r>
            <a:r>
              <a:rPr kumimoji="1" lang="en-US" altLang="zh-CN" dirty="0"/>
              <a:t>ASN</a:t>
            </a:r>
            <a:r>
              <a:rPr kumimoji="1" lang="zh-CN" altLang="en-US" dirty="0"/>
              <a:t>的映射信息同步至</a:t>
            </a:r>
            <a:r>
              <a:rPr kumimoji="1" lang="en-US" altLang="zh-CN" dirty="0"/>
              <a:t>SRv6 Controller</a:t>
            </a:r>
            <a:r>
              <a:rPr kumimoji="1" lang="zh-CN" altLang="en-US" dirty="0"/>
              <a:t>，以供各</a:t>
            </a:r>
            <a:r>
              <a:rPr kumimoji="1" lang="en-US" altLang="zh-CN" dirty="0"/>
              <a:t>AS</a:t>
            </a:r>
            <a:r>
              <a:rPr kumimoji="1" lang="zh-CN" altLang="en-US" dirty="0"/>
              <a:t>域的边界路由器查询，以便同步密钥</a:t>
            </a:r>
          </a:p>
        </p:txBody>
      </p:sp>
      <p:sp>
        <p:nvSpPr>
          <p:cNvPr id="4" name="灯片编号占位符 3"/>
          <p:cNvSpPr>
            <a:spLocks noGrp="1"/>
          </p:cNvSpPr>
          <p:nvPr>
            <p:ph type="sldNum" sz="quarter" idx="5"/>
          </p:nvPr>
        </p:nvSpPr>
        <p:spPr/>
        <p:txBody>
          <a:bodyPr/>
          <a:lstStyle/>
          <a:p>
            <a:fld id="{BEBFB5B6-8F90-F443-B44F-5D57417EC6D9}" type="slidenum">
              <a:rPr kumimoji="1" lang="zh-CN" altLang="en-US" smtClean="0"/>
              <a:t>55</a:t>
            </a:fld>
            <a:endParaRPr kumimoji="1" lang="zh-CN" altLang="en-US"/>
          </a:p>
        </p:txBody>
      </p:sp>
    </p:spTree>
    <p:extLst>
      <p:ext uri="{BB962C8B-B14F-4D97-AF65-F5344CB8AC3E}">
        <p14:creationId xmlns:p14="http://schemas.microsoft.com/office/powerpoint/2010/main" val="229310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因此，在</a:t>
            </a:r>
            <a:r>
              <a:rPr lang="en-US" altLang="zh-CN" dirty="0"/>
              <a:t>IPv6</a:t>
            </a:r>
            <a:r>
              <a:rPr lang="zh-CN" altLang="en-US" dirty="0"/>
              <a:t>网络下进行源地址验证研究具有重要意义</a:t>
            </a:r>
            <a:endParaRPr lang="en-US" altLang="zh-CN" dirty="0"/>
          </a:p>
        </p:txBody>
      </p:sp>
      <p:sp>
        <p:nvSpPr>
          <p:cNvPr id="4" name="灯片编号占位符 3"/>
          <p:cNvSpPr>
            <a:spLocks noGrp="1"/>
          </p:cNvSpPr>
          <p:nvPr>
            <p:ph type="sldNum" sz="quarter" idx="5"/>
          </p:nvPr>
        </p:nvSpPr>
        <p:spPr/>
        <p:txBody>
          <a:bodyPr/>
          <a:lstStyle/>
          <a:p>
            <a:fld id="{3BAC5458-9D8F-496A-8CA9-D1357EC7E62C}" type="slidenum">
              <a:rPr lang="en-US" smtClean="0"/>
              <a:pPr/>
              <a:t>4</a:t>
            </a:fld>
            <a:endParaRPr lang="en-US" dirty="0"/>
          </a:p>
        </p:txBody>
      </p:sp>
    </p:spTree>
    <p:extLst>
      <p:ext uri="{BB962C8B-B14F-4D97-AF65-F5344CB8AC3E}">
        <p14:creationId xmlns:p14="http://schemas.microsoft.com/office/powerpoint/2010/main" val="2784482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源、目的端、被伪造者、所经过路径</a:t>
            </a:r>
            <a:endParaRPr lang="en-US" altLang="zh-CN" dirty="0"/>
          </a:p>
          <a:p>
            <a:r>
              <a:rPr lang="en-US" altLang="zh-CN" dirty="0"/>
              <a:t>AS1</a:t>
            </a:r>
            <a:r>
              <a:rPr lang="zh-CN" altLang="en-US" dirty="0"/>
              <a:t>伪造</a:t>
            </a:r>
            <a:r>
              <a:rPr lang="en-US" altLang="zh-CN" dirty="0"/>
              <a:t>AS6</a:t>
            </a:r>
            <a:r>
              <a:rPr lang="zh-CN" altLang="en-US" dirty="0"/>
              <a:t>发往</a:t>
            </a:r>
            <a:r>
              <a:rPr lang="en-US" altLang="zh-CN" dirty="0"/>
              <a:t>AS7</a:t>
            </a:r>
            <a:r>
              <a:rPr lang="zh-CN" altLang="en-US" dirty="0"/>
              <a:t>，如果在</a:t>
            </a:r>
            <a:r>
              <a:rPr lang="en-US" altLang="zh-CN" dirty="0"/>
              <a:t>AS3</a:t>
            </a:r>
            <a:r>
              <a:rPr lang="zh-CN" altLang="en-US" dirty="0"/>
              <a:t>上被过滤了，可以缓解</a:t>
            </a:r>
            <a:r>
              <a:rPr lang="en-US" altLang="zh-CN" dirty="0"/>
              <a:t>AS6</a:t>
            </a:r>
            <a:r>
              <a:rPr lang="zh-CN" altLang="en-US" dirty="0"/>
              <a:t>的</a:t>
            </a:r>
            <a:r>
              <a:rPr lang="en-US" altLang="zh-CN" dirty="0"/>
              <a:t>s-DDoS</a:t>
            </a:r>
            <a:r>
              <a:rPr lang="zh-CN" altLang="en-US" dirty="0"/>
              <a:t>攻击问题（路径上过滤产生的新场景），但也可能产生未部署者受益的问题。（这里可以引入一种源地址验证及服务的思想，让</a:t>
            </a:r>
            <a:r>
              <a:rPr lang="en-US" altLang="zh-CN" dirty="0"/>
              <a:t>AS3</a:t>
            </a:r>
            <a:r>
              <a:rPr lang="zh-CN" altLang="en-US" dirty="0"/>
              <a:t>进行选择性地过滤，比如订阅其服务的未部署者，担心遭遇</a:t>
            </a:r>
            <a:r>
              <a:rPr lang="en-US" altLang="zh-CN" dirty="0"/>
              <a:t>s-DDoS</a:t>
            </a:r>
            <a:r>
              <a:rPr lang="zh-CN" altLang="en-US" dirty="0"/>
              <a:t>攻击的部署者等）</a:t>
            </a:r>
            <a:endParaRPr lang="en-US" altLang="zh-CN" dirty="0"/>
          </a:p>
          <a:p>
            <a:r>
              <a:rPr lang="en-US" altLang="zh-CN" dirty="0"/>
              <a:t>AS1</a:t>
            </a:r>
            <a:r>
              <a:rPr lang="zh-CN" altLang="en-US" dirty="0"/>
              <a:t>伪造</a:t>
            </a:r>
            <a:r>
              <a:rPr lang="en-US" altLang="zh-CN" dirty="0"/>
              <a:t>AS6</a:t>
            </a:r>
            <a:r>
              <a:rPr lang="zh-CN" altLang="en-US" dirty="0"/>
              <a:t>发往</a:t>
            </a:r>
            <a:r>
              <a:rPr lang="en-US" altLang="zh-CN" dirty="0"/>
              <a:t>AS9</a:t>
            </a:r>
            <a:r>
              <a:rPr lang="zh-CN" altLang="en-US" dirty="0"/>
              <a:t>（</a:t>
            </a:r>
            <a:r>
              <a:rPr lang="en-US" altLang="zh-CN" dirty="0"/>
              <a:t>AS1-&gt;AS2-&gt;AS5-&gt;AS9</a:t>
            </a:r>
            <a:r>
              <a:rPr lang="zh-CN" altLang="en-US" dirty="0"/>
              <a:t>），可直接在</a:t>
            </a:r>
            <a:r>
              <a:rPr lang="en-US" altLang="zh-CN" dirty="0"/>
              <a:t>AS5</a:t>
            </a:r>
            <a:r>
              <a:rPr lang="zh-CN" altLang="en-US" dirty="0"/>
              <a:t>上过滤，节省报文带宽（路径上过滤的优势）</a:t>
            </a:r>
            <a:endParaRPr lang="en-US" altLang="zh-CN" dirty="0"/>
          </a:p>
          <a:p>
            <a:r>
              <a:rPr lang="zh-CN" altLang="en-US" dirty="0"/>
              <a:t>部署域伪造非部署域发往非部署域？是否允许这种情况，如果不允许，那相当于未部署者受益。</a:t>
            </a:r>
            <a:endParaRPr lang="en-US" altLang="zh-CN" dirty="0"/>
          </a:p>
          <a:p>
            <a:r>
              <a:rPr lang="zh-CN" altLang="en-US" dirty="0"/>
              <a:t>部署域伪造非部署发往部署域？（律己责任）</a:t>
            </a:r>
            <a:endParaRPr lang="en-US" altLang="zh-CN" dirty="0"/>
          </a:p>
          <a:p>
            <a:r>
              <a:rPr lang="zh-CN" altLang="en-US" dirty="0"/>
              <a:t>如何解决：部署域伪造其余部署域，发往部署域的问题（因为部署域已经有其余部署域的密钥了？），如何杜绝这种情况的产生？</a:t>
            </a:r>
            <a:endParaRPr lang="en-US" altLang="zh-CN" dirty="0"/>
          </a:p>
          <a:p>
            <a:r>
              <a:rPr lang="zh-CN" altLang="en-US" dirty="0"/>
              <a:t>最后假设：所有自治域均部署了这种技术，也即所有自治域的密钥共享，是不是又回到原点？</a:t>
            </a:r>
            <a:endParaRPr lang="en-US" altLang="zh-CN" dirty="0"/>
          </a:p>
          <a:p>
            <a:endParaRPr lang="en-US" altLang="zh-CN" dirty="0"/>
          </a:p>
          <a:p>
            <a:r>
              <a:rPr lang="zh-CN" altLang="en-US" dirty="0"/>
              <a:t>联盟成员在其边界路由器上部署本方案，对源自本域内并发往其它联盟成员的报文进行</a:t>
            </a:r>
            <a:r>
              <a:rPr lang="en-US" altLang="zh-CN" dirty="0"/>
              <a:t>AS</a:t>
            </a:r>
            <a:r>
              <a:rPr lang="zh-CN" altLang="en-US" dirty="0"/>
              <a:t>级别的源地址前缀检查（即保证源自本</a:t>
            </a:r>
            <a:r>
              <a:rPr lang="en-US" altLang="zh-CN" dirty="0"/>
              <a:t>AS</a:t>
            </a:r>
            <a:r>
              <a:rPr lang="zh-CN" altLang="en-US" dirty="0"/>
              <a:t>的报文所携带的源地址确实属于本</a:t>
            </a:r>
            <a:r>
              <a:rPr lang="en-US" altLang="zh-CN" dirty="0"/>
              <a:t>AS</a:t>
            </a:r>
            <a:r>
              <a:rPr lang="zh-CN" altLang="en-US" dirty="0"/>
              <a:t>），从而得到其它成员的信任、使得其它成员受益</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56</a:t>
            </a:fld>
            <a:endParaRPr lang="en-US" dirty="0"/>
          </a:p>
        </p:txBody>
      </p:sp>
    </p:spTree>
    <p:extLst>
      <p:ext uri="{BB962C8B-B14F-4D97-AF65-F5344CB8AC3E}">
        <p14:creationId xmlns:p14="http://schemas.microsoft.com/office/powerpoint/2010/main" val="421624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Secret Initial</a:t>
            </a:r>
          </a:p>
          <a:p>
            <a:r>
              <a:rPr lang="en-US" altLang="zh-CN" dirty="0"/>
              <a:t>Secret Update</a:t>
            </a:r>
          </a:p>
          <a:p>
            <a:r>
              <a:rPr lang="en-US" altLang="zh-CN" dirty="0"/>
              <a:t>Tag Verify</a:t>
            </a:r>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58</a:t>
            </a:fld>
            <a:endParaRPr lang="en-US" dirty="0"/>
          </a:p>
        </p:txBody>
      </p:sp>
    </p:spTree>
    <p:extLst>
      <p:ext uri="{BB962C8B-B14F-4D97-AF65-F5344CB8AC3E}">
        <p14:creationId xmlns:p14="http://schemas.microsoft.com/office/powerpoint/2010/main" val="1288224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这一块的具体设计后面已经有</a:t>
            </a:r>
          </a:p>
        </p:txBody>
      </p:sp>
      <p:sp>
        <p:nvSpPr>
          <p:cNvPr id="4" name="灯片编号占位符 3"/>
          <p:cNvSpPr>
            <a:spLocks noGrp="1"/>
          </p:cNvSpPr>
          <p:nvPr>
            <p:ph type="sldNum" sz="quarter" idx="5"/>
          </p:nvPr>
        </p:nvSpPr>
        <p:spPr/>
        <p:txBody>
          <a:bodyPr/>
          <a:lstStyle/>
          <a:p>
            <a:fld id="{3BAC5458-9D8F-496A-8CA9-D1357EC7E62C}" type="slidenum">
              <a:rPr lang="en-US" smtClean="0"/>
              <a:pPr/>
              <a:t>59</a:t>
            </a:fld>
            <a:endParaRPr lang="en-US" dirty="0"/>
          </a:p>
        </p:txBody>
      </p:sp>
    </p:spTree>
    <p:extLst>
      <p:ext uri="{BB962C8B-B14F-4D97-AF65-F5344CB8AC3E}">
        <p14:creationId xmlns:p14="http://schemas.microsoft.com/office/powerpoint/2010/main" val="1728917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为什么要用</a:t>
            </a:r>
            <a:r>
              <a:rPr lang="en-US" altLang="zh-CN" dirty="0"/>
              <a:t>TLV</a:t>
            </a:r>
            <a:r>
              <a:rPr lang="zh-CN" altLang="en-US" dirty="0"/>
              <a:t>携带，以便路径上及目的端</a:t>
            </a:r>
            <a:r>
              <a:rPr lang="en-US" altLang="zh-CN" dirty="0"/>
              <a:t>AS</a:t>
            </a:r>
            <a:r>
              <a:rPr lang="zh-CN" altLang="en-US" dirty="0"/>
              <a:t>域都能查看到信息</a:t>
            </a:r>
          </a:p>
        </p:txBody>
      </p:sp>
      <p:sp>
        <p:nvSpPr>
          <p:cNvPr id="4" name="灯片编号占位符 3"/>
          <p:cNvSpPr>
            <a:spLocks noGrp="1"/>
          </p:cNvSpPr>
          <p:nvPr>
            <p:ph type="sldNum" sz="quarter" idx="5"/>
          </p:nvPr>
        </p:nvSpPr>
        <p:spPr/>
        <p:txBody>
          <a:bodyPr/>
          <a:lstStyle/>
          <a:p>
            <a:fld id="{3BAC5458-9D8F-496A-8CA9-D1357EC7E62C}" type="slidenum">
              <a:rPr lang="en-US" smtClean="0"/>
              <a:pPr/>
              <a:t>60</a:t>
            </a:fld>
            <a:endParaRPr lang="en-US" dirty="0"/>
          </a:p>
        </p:txBody>
      </p:sp>
    </p:spTree>
    <p:extLst>
      <p:ext uri="{BB962C8B-B14F-4D97-AF65-F5344CB8AC3E}">
        <p14:creationId xmlns:p14="http://schemas.microsoft.com/office/powerpoint/2010/main" val="3261614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https://tools.ietf.org/html/draft-ietf-6man-segment-routing-header-15</a:t>
            </a:r>
          </a:p>
          <a:p>
            <a:r>
              <a:rPr lang="en-US" altLang="zh-CN" dirty="0"/>
              <a:t>https://tools.ietf.org/html/rfc2104 (</a:t>
            </a:r>
            <a:r>
              <a:rPr lang="zh-CN" altLang="en-US" dirty="0"/>
              <a:t>讲解</a:t>
            </a:r>
            <a:r>
              <a:rPr lang="en-US" altLang="zh-CN" dirty="0"/>
              <a:t>HMAC</a:t>
            </a:r>
            <a:r>
              <a:rPr lang="zh-CN" altLang="en-US" dirty="0"/>
              <a:t>的具体计算过程</a:t>
            </a:r>
            <a:r>
              <a:rPr lang="en-US" altLang="zh-CN" dirty="0"/>
              <a:t>)</a:t>
            </a:r>
          </a:p>
          <a:p>
            <a:r>
              <a:rPr lang="zh-CN" altLang="en-US" dirty="0"/>
              <a:t>增加</a:t>
            </a:r>
            <a:r>
              <a:rPr lang="en-US" altLang="zh-CN" dirty="0"/>
              <a:t>Time</a:t>
            </a:r>
            <a:r>
              <a:rPr lang="zh-CN" altLang="en-US" dirty="0"/>
              <a:t>，以抗重放攻击</a:t>
            </a:r>
            <a:r>
              <a:rPr lang="en-US" altLang="zh-CN" dirty="0"/>
              <a:t>(</a:t>
            </a:r>
            <a:r>
              <a:rPr lang="zh-CN" altLang="en-US" dirty="0"/>
              <a:t>考虑下</a:t>
            </a:r>
            <a:r>
              <a:rPr lang="en-US" altLang="zh-CN" dirty="0"/>
              <a:t>Time</a:t>
            </a:r>
            <a:r>
              <a:rPr lang="zh-CN" altLang="en-US" dirty="0"/>
              <a:t>如何产生，使用多少位表示</a:t>
            </a:r>
            <a:r>
              <a:rPr lang="en-US" altLang="zh-CN" dirty="0"/>
              <a:t>)</a:t>
            </a:r>
          </a:p>
          <a:p>
            <a:r>
              <a:rPr lang="zh-CN" altLang="en-US" dirty="0"/>
              <a:t>考虑下</a:t>
            </a:r>
            <a:r>
              <a:rPr lang="en-US" altLang="zh-CN" dirty="0"/>
              <a:t>Secret</a:t>
            </a:r>
            <a:r>
              <a:rPr lang="zh-CN" altLang="en-US" dirty="0"/>
              <a:t>使用多少位表示</a:t>
            </a:r>
            <a:endParaRPr lang="en-US" altLang="zh-CN" dirty="0"/>
          </a:p>
          <a:p>
            <a:r>
              <a:rPr lang="zh-CN" altLang="en-US" dirty="0"/>
              <a:t>对比下各个</a:t>
            </a:r>
            <a:r>
              <a:rPr lang="en-US" altLang="zh-CN" dirty="0"/>
              <a:t>HMAC</a:t>
            </a:r>
            <a:r>
              <a:rPr lang="zh-CN" altLang="en-US" dirty="0"/>
              <a:t>算法的输入、输出及安全性情况，密钥多少位时比较安全，</a:t>
            </a:r>
            <a:r>
              <a:rPr lang="en-US" altLang="zh-CN" dirty="0"/>
              <a:t>RESERVED</a:t>
            </a:r>
            <a:r>
              <a:rPr lang="zh-CN" altLang="en-US" dirty="0"/>
              <a:t>如何使用</a:t>
            </a:r>
            <a:endParaRPr lang="en-US" altLang="zh-CN" dirty="0"/>
          </a:p>
          <a:p>
            <a:r>
              <a:rPr lang="en-US" altLang="zh-CN" dirty="0"/>
              <a:t>Length: The length of the variable-length data in bytes</a:t>
            </a:r>
          </a:p>
          <a:p>
            <a:r>
              <a:rPr lang="en-US" altLang="zh-CN" dirty="0"/>
              <a:t>HMAC: Keyed HMAC, in multiples of 8 octets, at most 32 octets</a:t>
            </a:r>
          </a:p>
          <a:p>
            <a:r>
              <a:rPr lang="en-US" altLang="zh-CN" dirty="0"/>
              <a:t>HMAC</a:t>
            </a:r>
            <a:r>
              <a:rPr lang="zh-CN" altLang="en-US" dirty="0"/>
              <a:t>运算利用哈希算法，以一个消息</a:t>
            </a:r>
            <a:r>
              <a:rPr lang="en-US" altLang="zh-CN" dirty="0"/>
              <a:t>M</a:t>
            </a:r>
            <a:r>
              <a:rPr lang="zh-CN" altLang="en-US" dirty="0"/>
              <a:t>和一个密钥</a:t>
            </a:r>
            <a:r>
              <a:rPr lang="en-US" altLang="zh-CN" dirty="0"/>
              <a:t>K</a:t>
            </a:r>
            <a:r>
              <a:rPr lang="zh-CN" altLang="en-US" dirty="0"/>
              <a:t>作为输入，生成一个定长的消息摘要作为输出</a:t>
            </a:r>
            <a:endParaRPr lang="en-US" altLang="zh-CN" dirty="0"/>
          </a:p>
          <a:p>
            <a:r>
              <a:rPr lang="en-US" altLang="zh-CN" dirty="0"/>
              <a:t>HMAC</a:t>
            </a:r>
            <a:r>
              <a:rPr lang="zh-CN" altLang="en-US" dirty="0"/>
              <a:t>算法输入：</a:t>
            </a:r>
            <a:r>
              <a:rPr lang="en-US" altLang="zh-CN" dirty="0"/>
              <a:t>32(Secret)+16(Source Address)+4(Time)=52 bytes(octets)</a:t>
            </a:r>
          </a:p>
          <a:p>
            <a:r>
              <a:rPr lang="zh-CN" altLang="en-US" dirty="0"/>
              <a:t>（这边再思考下是否重新设计一个</a:t>
            </a:r>
            <a:r>
              <a:rPr lang="en-US" altLang="zh-CN" dirty="0"/>
              <a:t>TLV</a:t>
            </a:r>
            <a:r>
              <a:rPr lang="zh-CN" altLang="en-US" dirty="0"/>
              <a:t>，先说下</a:t>
            </a:r>
            <a:r>
              <a:rPr lang="en-US" altLang="zh-CN" dirty="0"/>
              <a:t>SRv6</a:t>
            </a:r>
            <a:r>
              <a:rPr lang="zh-CN" altLang="en-US" dirty="0"/>
              <a:t>自身提供了</a:t>
            </a:r>
            <a:r>
              <a:rPr lang="en-US" altLang="zh-CN" dirty="0"/>
              <a:t>HMAC TLV</a:t>
            </a:r>
            <a:r>
              <a:rPr lang="zh-CN" altLang="en-US" dirty="0"/>
              <a:t>，但说明它对现有标签产生及验证功能不大匹配，因此本文再设计了一个）</a:t>
            </a:r>
            <a:endParaRPr lang="en-US" altLang="zh-CN" dirty="0"/>
          </a:p>
          <a:p>
            <a:r>
              <a:rPr lang="en-US" altLang="zh-CN" dirty="0"/>
              <a:t>SHA-0</a:t>
            </a:r>
            <a:r>
              <a:rPr lang="zh-CN" altLang="en-US" dirty="0"/>
              <a:t>，</a:t>
            </a:r>
            <a:r>
              <a:rPr lang="en-US" altLang="zh-CN" dirty="0"/>
              <a:t>SHA-1</a:t>
            </a:r>
            <a:r>
              <a:rPr lang="zh-CN" altLang="en-US" dirty="0"/>
              <a:t>存在理论上破解的方法</a:t>
            </a:r>
            <a:endParaRPr lang="en-US" altLang="zh-CN" dirty="0"/>
          </a:p>
          <a:p>
            <a:r>
              <a:rPr lang="en-US" altLang="zh-CN" dirty="0"/>
              <a:t>HMAC</a:t>
            </a:r>
            <a:r>
              <a:rPr lang="zh-CN" altLang="en-US" dirty="0"/>
              <a:t>的密钥长度应大于哈希算法的输出值，从密钥长度的角度考虑，应选择</a:t>
            </a:r>
            <a:r>
              <a:rPr lang="en-US" altLang="zh-CN" dirty="0"/>
              <a:t>RIPEMD-160</a:t>
            </a:r>
          </a:p>
          <a:p>
            <a:r>
              <a:rPr lang="en-US" altLang="zh-CN" dirty="0"/>
              <a:t>https://baike.baidu.com/item/HMAC</a:t>
            </a:r>
          </a:p>
          <a:p>
            <a:r>
              <a:rPr lang="en-US" altLang="zh-CN" dirty="0" err="1"/>
              <a:t>Effcient</a:t>
            </a:r>
            <a:r>
              <a:rPr lang="en-US" altLang="zh-CN" dirty="0"/>
              <a:t> Collision Attack Frameworks for RIPEMD-160</a:t>
            </a:r>
          </a:p>
          <a:p>
            <a:r>
              <a:rPr lang="en-US" altLang="zh-CN" dirty="0"/>
              <a:t>RIPEMD-160</a:t>
            </a:r>
            <a:r>
              <a:rPr lang="zh-CN" altLang="en-US" dirty="0"/>
              <a:t>与</a:t>
            </a:r>
            <a:r>
              <a:rPr lang="en-US" altLang="zh-CN" dirty="0"/>
              <a:t>SHA-256</a:t>
            </a:r>
            <a:r>
              <a:rPr lang="zh-CN" altLang="en-US" dirty="0"/>
              <a:t>被一起用于生成比特币地址</a:t>
            </a:r>
            <a:r>
              <a:rPr lang="en-US" altLang="zh-CN" dirty="0"/>
              <a:t> </a:t>
            </a:r>
          </a:p>
          <a:p>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61</a:t>
            </a:fld>
            <a:endParaRPr lang="en-US" dirty="0"/>
          </a:p>
        </p:txBody>
      </p:sp>
    </p:spTree>
    <p:extLst>
      <p:ext uri="{BB962C8B-B14F-4D97-AF65-F5344CB8AC3E}">
        <p14:creationId xmlns:p14="http://schemas.microsoft.com/office/powerpoint/2010/main" val="213250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查看下目前</a:t>
            </a:r>
            <a:r>
              <a:rPr lang="en-US" altLang="zh-CN" dirty="0"/>
              <a:t>TLV</a:t>
            </a:r>
            <a:r>
              <a:rPr lang="zh-CN" altLang="en-US" dirty="0"/>
              <a:t>中</a:t>
            </a:r>
            <a:r>
              <a:rPr lang="en-US" altLang="zh-CN" dirty="0"/>
              <a:t>Type</a:t>
            </a:r>
            <a:r>
              <a:rPr lang="zh-CN" altLang="en-US" dirty="0"/>
              <a:t>使用到多少了，暂时使用</a:t>
            </a:r>
            <a:r>
              <a:rPr lang="en-US" altLang="zh-CN" dirty="0"/>
              <a:t>6</a:t>
            </a:r>
          </a:p>
        </p:txBody>
      </p:sp>
      <p:sp>
        <p:nvSpPr>
          <p:cNvPr id="4" name="灯片编号占位符 3"/>
          <p:cNvSpPr>
            <a:spLocks noGrp="1"/>
          </p:cNvSpPr>
          <p:nvPr>
            <p:ph type="sldNum" sz="quarter" idx="5"/>
          </p:nvPr>
        </p:nvSpPr>
        <p:spPr/>
        <p:txBody>
          <a:bodyPr/>
          <a:lstStyle/>
          <a:p>
            <a:fld id="{3BAC5458-9D8F-496A-8CA9-D1357EC7E62C}" type="slidenum">
              <a:rPr lang="en-US" smtClean="0"/>
              <a:pPr/>
              <a:t>62</a:t>
            </a:fld>
            <a:endParaRPr lang="en-US" dirty="0"/>
          </a:p>
        </p:txBody>
      </p:sp>
    </p:spTree>
    <p:extLst>
      <p:ext uri="{BB962C8B-B14F-4D97-AF65-F5344CB8AC3E}">
        <p14:creationId xmlns:p14="http://schemas.microsoft.com/office/powerpoint/2010/main" val="3101172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查看下目前</a:t>
            </a:r>
            <a:r>
              <a:rPr lang="en-US" altLang="zh-CN" dirty="0"/>
              <a:t>TLV</a:t>
            </a:r>
            <a:r>
              <a:rPr lang="zh-CN" altLang="en-US" dirty="0"/>
              <a:t>中</a:t>
            </a:r>
            <a:r>
              <a:rPr lang="en-US" altLang="zh-CN" dirty="0"/>
              <a:t>Type</a:t>
            </a:r>
            <a:r>
              <a:rPr lang="zh-CN" altLang="en-US" dirty="0"/>
              <a:t>使用到多少了，暂时使用</a:t>
            </a:r>
            <a:r>
              <a:rPr lang="en-US" altLang="zh-CN" dirty="0"/>
              <a:t>6</a:t>
            </a:r>
          </a:p>
          <a:p>
            <a:r>
              <a:rPr lang="en-US" altLang="zh-CN" dirty="0"/>
              <a:t>Diffie-Hellman</a:t>
            </a:r>
            <a:r>
              <a:rPr lang="zh-CN" altLang="en-US" dirty="0"/>
              <a:t>：只能用于密钥的交换，而不能进行消息的加密和解密</a:t>
            </a:r>
            <a:endParaRPr lang="en-US" altLang="zh-CN" dirty="0"/>
          </a:p>
          <a:p>
            <a:r>
              <a:rPr lang="en-US" altLang="zh-CN" dirty="0"/>
              <a:t>DSA</a:t>
            </a:r>
            <a:r>
              <a:rPr lang="zh-CN" altLang="en-US" dirty="0"/>
              <a:t>用于数字签名和认证，不用于加密解密及密钥交换</a:t>
            </a:r>
            <a:endParaRPr lang="en-US" altLang="zh-CN" dirty="0"/>
          </a:p>
          <a:p>
            <a:r>
              <a:rPr lang="en-US" altLang="zh-CN" dirty="0"/>
              <a:t>RSA</a:t>
            </a:r>
            <a:r>
              <a:rPr lang="zh-CN" altLang="en-US" dirty="0"/>
              <a:t>的速度是对应同样安全级别的对称密码算法的</a:t>
            </a:r>
            <a:r>
              <a:rPr lang="en-US" altLang="zh-CN" dirty="0"/>
              <a:t>1/1000</a:t>
            </a:r>
            <a:r>
              <a:rPr lang="zh-CN" altLang="en-US" dirty="0"/>
              <a:t>左右（运行速度慢），推荐密钥长度（模值）至少为</a:t>
            </a:r>
            <a:r>
              <a:rPr lang="en-US" altLang="zh-CN" dirty="0"/>
              <a:t>2048</a:t>
            </a:r>
            <a:r>
              <a:rPr lang="zh-CN" altLang="en-US" dirty="0"/>
              <a:t>位，</a:t>
            </a:r>
            <a:r>
              <a:rPr lang="en-US" altLang="zh-CN" dirty="0"/>
              <a:t>RSA</a:t>
            </a:r>
            <a:r>
              <a:rPr lang="zh-CN" altLang="en-US" dirty="0"/>
              <a:t>加密的明文长度小于密钥长度</a:t>
            </a:r>
            <a:endParaRPr lang="en-US" altLang="zh-CN" dirty="0"/>
          </a:p>
          <a:p>
            <a:r>
              <a:rPr lang="zh-CN" altLang="en-US" dirty="0"/>
              <a:t>有研究表示</a:t>
            </a:r>
            <a:r>
              <a:rPr lang="en-US" altLang="zh-CN" dirty="0"/>
              <a:t>160</a:t>
            </a:r>
            <a:r>
              <a:rPr lang="zh-CN" altLang="en-US" dirty="0"/>
              <a:t>位的</a:t>
            </a:r>
            <a:r>
              <a:rPr lang="en-US" altLang="zh-CN" dirty="0"/>
              <a:t>ECC</a:t>
            </a:r>
            <a:r>
              <a:rPr lang="zh-CN" altLang="en-US" dirty="0"/>
              <a:t>与</a:t>
            </a:r>
            <a:r>
              <a:rPr lang="en-US" altLang="zh-CN" dirty="0"/>
              <a:t>1024</a:t>
            </a:r>
            <a:r>
              <a:rPr lang="zh-CN" altLang="en-US" dirty="0"/>
              <a:t>位的</a:t>
            </a:r>
            <a:r>
              <a:rPr lang="en-US" altLang="zh-CN" dirty="0"/>
              <a:t>RSA</a:t>
            </a:r>
            <a:r>
              <a:rPr lang="zh-CN" altLang="en-US" dirty="0"/>
              <a:t>密钥安全性相同；</a:t>
            </a:r>
            <a:r>
              <a:rPr lang="zh-CN" altLang="en-US" b="0" i="0" dirty="0">
                <a:solidFill>
                  <a:srgbClr val="333333"/>
                </a:solidFill>
                <a:effectLst/>
                <a:latin typeface="arial" panose="020B0604020202020204" pitchFamily="34" charset="0"/>
              </a:rPr>
              <a:t>在私钥的加密解密速度上，</a:t>
            </a:r>
            <a:r>
              <a:rPr lang="en-US" altLang="zh-CN" b="0" i="0" dirty="0" err="1">
                <a:solidFill>
                  <a:srgbClr val="333333"/>
                </a:solidFill>
                <a:effectLst/>
                <a:latin typeface="arial" panose="020B0604020202020204" pitchFamily="34" charset="0"/>
              </a:rPr>
              <a:t>ecc</a:t>
            </a:r>
            <a:r>
              <a:rPr lang="zh-CN" altLang="en-US" b="0" i="0" dirty="0">
                <a:solidFill>
                  <a:srgbClr val="333333"/>
                </a:solidFill>
                <a:effectLst/>
                <a:latin typeface="arial" panose="020B0604020202020204" pitchFamily="34" charset="0"/>
              </a:rPr>
              <a:t>算法比</a:t>
            </a:r>
            <a:r>
              <a:rPr lang="en-US" altLang="zh-CN" b="0" i="0" dirty="0">
                <a:solidFill>
                  <a:srgbClr val="333333"/>
                </a:solidFill>
                <a:effectLst/>
                <a:latin typeface="arial" panose="020B0604020202020204" pitchFamily="34" charset="0"/>
              </a:rPr>
              <a:t>RSA</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DSA</a:t>
            </a:r>
            <a:r>
              <a:rPr lang="zh-CN" altLang="en-US" b="0" i="0" dirty="0">
                <a:solidFill>
                  <a:srgbClr val="333333"/>
                </a:solidFill>
                <a:effectLst/>
                <a:latin typeface="arial" panose="020B0604020202020204" pitchFamily="34" charset="0"/>
              </a:rPr>
              <a:t>速度更快；</a:t>
            </a:r>
            <a:r>
              <a:rPr lang="en-US" altLang="zh-CN" b="0" i="0" dirty="0">
                <a:solidFill>
                  <a:srgbClr val="333333"/>
                </a:solidFill>
                <a:effectLst/>
                <a:latin typeface="arial" panose="020B0604020202020204" pitchFamily="34" charset="0"/>
              </a:rPr>
              <a:t>ECC</a:t>
            </a:r>
            <a:r>
              <a:rPr lang="zh-CN" altLang="en-US" b="0" i="0" dirty="0">
                <a:solidFill>
                  <a:srgbClr val="333333"/>
                </a:solidFill>
                <a:effectLst/>
                <a:latin typeface="arial" panose="020B0604020202020204" pitchFamily="34" charset="0"/>
              </a:rPr>
              <a:t>被广泛认为是在给定密钥长度的情况下，最强大的</a:t>
            </a:r>
            <a:r>
              <a:rPr lang="zh-CN" altLang="en-US" b="0" i="0" u="sng" dirty="0">
                <a:solidFill>
                  <a:srgbClr val="136EC2"/>
                </a:solidFill>
                <a:effectLst/>
                <a:latin typeface="arial" panose="020B0604020202020204" pitchFamily="34" charset="0"/>
                <a:hlinkClick r:id="rId3"/>
              </a:rPr>
              <a:t>非对称算法</a:t>
            </a:r>
            <a:r>
              <a:rPr lang="zh-CN" altLang="en-US" b="0" i="0" u="sng" dirty="0">
                <a:solidFill>
                  <a:srgbClr val="136EC2"/>
                </a:solidFill>
                <a:effectLst/>
                <a:latin typeface="arial" panose="020B0604020202020204" pitchFamily="34" charset="0"/>
              </a:rPr>
              <a:t>，带宽要求低使得</a:t>
            </a:r>
            <a:r>
              <a:rPr lang="en-US" altLang="zh-CN" b="0" i="0" u="sng" dirty="0">
                <a:solidFill>
                  <a:srgbClr val="136EC2"/>
                </a:solidFill>
                <a:effectLst/>
                <a:latin typeface="arial" panose="020B0604020202020204" pitchFamily="34" charset="0"/>
              </a:rPr>
              <a:t>ECC</a:t>
            </a:r>
            <a:r>
              <a:rPr lang="zh-CN" altLang="en-US" b="0" i="0" u="sng" dirty="0">
                <a:solidFill>
                  <a:srgbClr val="136EC2"/>
                </a:solidFill>
                <a:effectLst/>
                <a:latin typeface="arial" panose="020B0604020202020204" pitchFamily="34" charset="0"/>
              </a:rPr>
              <a:t>具有广泛的应用前景</a:t>
            </a:r>
            <a:endParaRPr lang="en-US" altLang="zh-CN" b="0" i="0" u="sng" dirty="0">
              <a:solidFill>
                <a:srgbClr val="136EC2"/>
              </a:solidFill>
              <a:effectLst/>
              <a:latin typeface="arial" panose="020B0604020202020204" pitchFamily="34" charset="0"/>
            </a:endParaRPr>
          </a:p>
          <a:p>
            <a:r>
              <a:rPr lang="en-US" altLang="zh-CN" b="0" i="0" u="sng" dirty="0">
                <a:solidFill>
                  <a:srgbClr val="136EC2"/>
                </a:solidFill>
                <a:effectLst/>
                <a:latin typeface="arial" panose="020B0604020202020204" pitchFamily="34" charset="0"/>
              </a:rPr>
              <a:t>https://www.shenwenjiao.com/#/ </a:t>
            </a:r>
            <a:r>
              <a:rPr lang="zh-CN" altLang="en-US" b="0" i="0" u="sng" dirty="0">
                <a:solidFill>
                  <a:srgbClr val="136EC2"/>
                </a:solidFill>
                <a:effectLst/>
                <a:latin typeface="arial" panose="020B0604020202020204" pitchFamily="34" charset="0"/>
              </a:rPr>
              <a:t>（</a:t>
            </a:r>
            <a:r>
              <a:rPr lang="en-US" altLang="zh-CN" b="0" i="0" u="sng" dirty="0">
                <a:solidFill>
                  <a:srgbClr val="136EC2"/>
                </a:solidFill>
                <a:effectLst/>
                <a:latin typeface="arial" panose="020B0604020202020204" pitchFamily="34" charset="0"/>
              </a:rPr>
              <a:t>ECC</a:t>
            </a:r>
            <a:r>
              <a:rPr lang="zh-CN" altLang="en-US" b="0" i="0" u="sng" dirty="0">
                <a:solidFill>
                  <a:srgbClr val="136EC2"/>
                </a:solidFill>
                <a:effectLst/>
                <a:latin typeface="arial" panose="020B0604020202020204" pitchFamily="34" charset="0"/>
              </a:rPr>
              <a:t>在线计算）</a:t>
            </a:r>
            <a:endParaRPr lang="en-US" altLang="zh-CN" b="0" i="0" u="sng" dirty="0">
              <a:solidFill>
                <a:srgbClr val="136EC2"/>
              </a:solidFill>
              <a:effectLst/>
              <a:latin typeface="arial"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3BAC5458-9D8F-496A-8CA9-D1357EC7E62C}" type="slidenum">
              <a:rPr lang="en-US" smtClean="0"/>
              <a:pPr/>
              <a:t>63</a:t>
            </a:fld>
            <a:endParaRPr lang="en-US" dirty="0"/>
          </a:p>
        </p:txBody>
      </p:sp>
    </p:spTree>
    <p:extLst>
      <p:ext uri="{BB962C8B-B14F-4D97-AF65-F5344CB8AC3E}">
        <p14:creationId xmlns:p14="http://schemas.microsoft.com/office/powerpoint/2010/main" val="3864111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攻击者更改</a:t>
            </a:r>
            <a:r>
              <a:rPr lang="en-US" altLang="zh-CN" dirty="0"/>
              <a:t>Secret Synchronization Operation</a:t>
            </a:r>
            <a:r>
              <a:rPr lang="zh-CN" altLang="en-US" dirty="0"/>
              <a:t>的取值，如何处理？例如都更改为</a:t>
            </a:r>
            <a:r>
              <a:rPr lang="en-US" altLang="zh-CN" dirty="0"/>
              <a:t>3</a:t>
            </a:r>
            <a:r>
              <a:rPr lang="zh-CN" altLang="en-US" dirty="0"/>
              <a:t>，将该值也加密到密文中。</a:t>
            </a:r>
            <a:endParaRPr lang="en-US" altLang="zh-CN" dirty="0"/>
          </a:p>
          <a:p>
            <a:r>
              <a:rPr lang="zh-CN" altLang="en-US" dirty="0"/>
              <a:t>攻击者伪造</a:t>
            </a:r>
            <a:r>
              <a:rPr lang="en-US" altLang="zh-CN" dirty="0"/>
              <a:t>Expiration</a:t>
            </a:r>
            <a:r>
              <a:rPr lang="zh-CN" altLang="en-US" dirty="0"/>
              <a:t>，如何处理？</a:t>
            </a:r>
            <a:endParaRPr lang="en-US" altLang="zh-CN" dirty="0"/>
          </a:p>
          <a:p>
            <a:r>
              <a:rPr lang="zh-CN" altLang="en-US" dirty="0"/>
              <a:t>留下一个对</a:t>
            </a:r>
            <a:r>
              <a:rPr lang="en-US" altLang="zh-CN" dirty="0"/>
              <a:t>Secret Synchronization Operation</a:t>
            </a:r>
            <a:r>
              <a:rPr lang="zh-CN" altLang="en-US" dirty="0"/>
              <a:t>及</a:t>
            </a:r>
            <a:r>
              <a:rPr lang="en-US" altLang="zh-CN" dirty="0"/>
              <a:t>Expiration</a:t>
            </a:r>
            <a:r>
              <a:rPr lang="zh-CN" altLang="en-US" dirty="0"/>
              <a:t>伪造的讨论</a:t>
            </a:r>
            <a:endParaRPr lang="en-US" altLang="zh-CN" dirty="0"/>
          </a:p>
          <a:p>
            <a:r>
              <a:rPr lang="zh-CN" altLang="en-US" dirty="0"/>
              <a:t>源</a:t>
            </a:r>
            <a:r>
              <a:rPr lang="en-US" altLang="zh-CN" dirty="0"/>
              <a:t>AS</a:t>
            </a:r>
            <a:r>
              <a:rPr lang="zh-CN" altLang="en-US" dirty="0"/>
              <a:t>侧算法：计算密文，填充</a:t>
            </a:r>
            <a:r>
              <a:rPr lang="en-US" altLang="zh-CN" dirty="0"/>
              <a:t>Encryption TLV</a:t>
            </a:r>
            <a:r>
              <a:rPr lang="zh-CN" altLang="en-US" dirty="0"/>
              <a:t>字段（</a:t>
            </a:r>
            <a:r>
              <a:rPr lang="en-US" altLang="zh-CN" dirty="0"/>
              <a:t>Secret Synchronization Operation</a:t>
            </a:r>
            <a:r>
              <a:rPr lang="zh-CN" altLang="en-US" dirty="0"/>
              <a:t>、</a:t>
            </a:r>
            <a:r>
              <a:rPr lang="en-US" altLang="zh-CN" dirty="0"/>
              <a:t>Expiration</a:t>
            </a:r>
            <a:r>
              <a:rPr lang="zh-CN" altLang="en-US" dirty="0"/>
              <a:t>、</a:t>
            </a:r>
            <a:r>
              <a:rPr lang="en-US" altLang="zh-CN" dirty="0"/>
              <a:t>Ciphertext</a:t>
            </a:r>
            <a:r>
              <a:rPr lang="zh-CN" altLang="en-US" dirty="0"/>
              <a:t>）</a:t>
            </a:r>
            <a:endParaRPr lang="en-US" altLang="zh-CN" dirty="0"/>
          </a:p>
          <a:p>
            <a:r>
              <a:rPr lang="zh-CN" altLang="en-US" dirty="0"/>
              <a:t>目的</a:t>
            </a:r>
            <a:r>
              <a:rPr lang="en-US" altLang="zh-CN" dirty="0"/>
              <a:t>AS</a:t>
            </a:r>
            <a:r>
              <a:rPr lang="zh-CN" altLang="en-US" dirty="0"/>
              <a:t>侧算法：反解密文，获取</a:t>
            </a:r>
            <a:r>
              <a:rPr lang="en-US" altLang="zh-CN" dirty="0"/>
              <a:t>Secret</a:t>
            </a:r>
            <a:r>
              <a:rPr lang="zh-CN" altLang="en-US" dirty="0"/>
              <a:t>，提取</a:t>
            </a:r>
            <a:r>
              <a:rPr lang="en-US" altLang="zh-CN" dirty="0"/>
              <a:t>Secret Synchronization Operation</a:t>
            </a:r>
            <a:r>
              <a:rPr lang="zh-CN" altLang="en-US" dirty="0"/>
              <a:t>、</a:t>
            </a:r>
            <a:r>
              <a:rPr lang="en-US" altLang="zh-CN" dirty="0"/>
              <a:t>Expiration</a:t>
            </a:r>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64</a:t>
            </a:fld>
            <a:endParaRPr lang="en-US" dirty="0"/>
          </a:p>
        </p:txBody>
      </p:sp>
    </p:spTree>
    <p:extLst>
      <p:ext uri="{BB962C8B-B14F-4D97-AF65-F5344CB8AC3E}">
        <p14:creationId xmlns:p14="http://schemas.microsoft.com/office/powerpoint/2010/main" val="59477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如果伪造其中的</a:t>
            </a:r>
            <a:r>
              <a:rPr lang="en-US" altLang="zh-CN" dirty="0"/>
              <a:t>HMAC Key ID</a:t>
            </a:r>
            <a:r>
              <a:rPr lang="zh-CN" altLang="en-US" dirty="0"/>
              <a:t>，则可能使得目的端无法对标签进行正常验证（因为使用了一个错误的</a:t>
            </a:r>
            <a:r>
              <a:rPr lang="en-US" altLang="zh-CN" dirty="0"/>
              <a:t>f</a:t>
            </a:r>
            <a:r>
              <a:rPr lang="zh-CN" altLang="en-US" dirty="0"/>
              <a:t>）</a:t>
            </a:r>
            <a:endParaRPr lang="en-US" altLang="zh-CN" dirty="0"/>
          </a:p>
          <a:p>
            <a:r>
              <a:rPr lang="zh-CN" altLang="en-US" dirty="0"/>
              <a:t>如果将</a:t>
            </a:r>
            <a:r>
              <a:rPr lang="en-US" altLang="zh-CN" dirty="0"/>
              <a:t>HMAC Key ID</a:t>
            </a:r>
            <a:r>
              <a:rPr lang="zh-CN" altLang="en-US" dirty="0"/>
              <a:t>放入哈希内容中，伪造</a:t>
            </a:r>
            <a:r>
              <a:rPr lang="en-US" altLang="zh-CN" dirty="0"/>
              <a:t>HMAC Key ID</a:t>
            </a:r>
            <a:r>
              <a:rPr lang="zh-CN" altLang="en-US" dirty="0"/>
              <a:t>，仍然会导致使用错误的</a:t>
            </a:r>
            <a:r>
              <a:rPr lang="en-US" altLang="zh-CN" dirty="0"/>
              <a:t>f</a:t>
            </a:r>
            <a:r>
              <a:rPr lang="zh-CN" altLang="en-US" dirty="0"/>
              <a:t>，目的端仍无法对标签进行正常验证（思考下密钥协商是否仍存在这问题？）</a:t>
            </a:r>
            <a:endParaRPr lang="en-US" altLang="zh-CN" dirty="0"/>
          </a:p>
          <a:p>
            <a:endParaRPr lang="en-US" altLang="zh-CN" dirty="0"/>
          </a:p>
          <a:p>
            <a:r>
              <a:rPr lang="zh-CN" altLang="en-US" dirty="0"/>
              <a:t>思考下：密钥同步、报文验证分开来写，还是整合到一块写</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66</a:t>
            </a:fld>
            <a:endParaRPr lang="en-US" dirty="0"/>
          </a:p>
        </p:txBody>
      </p:sp>
    </p:spTree>
    <p:extLst>
      <p:ext uri="{BB962C8B-B14F-4D97-AF65-F5344CB8AC3E}">
        <p14:creationId xmlns:p14="http://schemas.microsoft.com/office/powerpoint/2010/main" val="1370479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SPM</a:t>
            </a:r>
            <a:r>
              <a:rPr lang="zh-CN" altLang="en-US" dirty="0"/>
              <a:t>，攻击者可监听报文获取</a:t>
            </a:r>
            <a:r>
              <a:rPr lang="en-US" altLang="zh-CN" dirty="0"/>
              <a:t>Key</a:t>
            </a:r>
            <a:r>
              <a:rPr lang="zh-CN" altLang="en-US" dirty="0"/>
              <a:t>进而伪造</a:t>
            </a:r>
            <a:r>
              <a:rPr lang="en-US" altLang="zh-CN" dirty="0"/>
              <a:t>IP</a:t>
            </a:r>
            <a:r>
              <a:rPr lang="zh-CN" altLang="en-US" dirty="0"/>
              <a:t>，存在安全问题</a:t>
            </a:r>
            <a:endParaRPr lang="en-US" altLang="zh-CN" dirty="0"/>
          </a:p>
          <a:p>
            <a:r>
              <a:rPr lang="en-US" altLang="zh-CN" dirty="0"/>
              <a:t>SMA</a:t>
            </a:r>
            <a:r>
              <a:rPr lang="zh-CN" altLang="en-US" dirty="0"/>
              <a:t>，状态机同步复杂，难以处理报文逆序及丢失情景，实施复杂度大</a:t>
            </a:r>
            <a:endParaRPr lang="en-US" altLang="zh-CN" dirty="0"/>
          </a:p>
          <a:p>
            <a:r>
              <a:rPr lang="en-US" altLang="zh-CN" dirty="0"/>
              <a:t>Passport</a:t>
            </a:r>
            <a:r>
              <a:rPr lang="zh-CN" altLang="en-US" dirty="0"/>
              <a:t>，受到路由震荡影响，存在假阳性、假阴性问题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DPF</a:t>
            </a:r>
            <a:r>
              <a:rPr lang="zh-CN" altLang="en-US" dirty="0"/>
              <a:t>，受到路由震荡影响，存在假阳性、假阴性问题，基于路径方法，无部署激励</a:t>
            </a:r>
            <a:endParaRPr lang="en-US" altLang="zh-CN" dirty="0"/>
          </a:p>
          <a:p>
            <a:endParaRPr lang="zh-CN" altLang="en-US" dirty="0"/>
          </a:p>
          <a:p>
            <a:r>
              <a:rPr lang="zh-CN" altLang="en-US" dirty="0"/>
              <a:t>隐私性、易于定位故障、轻量级（不引入新的协议头，协议报文头部小）</a:t>
            </a:r>
          </a:p>
          <a:p>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69</a:t>
            </a:fld>
            <a:endParaRPr lang="en-US" dirty="0"/>
          </a:p>
        </p:txBody>
      </p:sp>
    </p:spTree>
    <p:extLst>
      <p:ext uri="{BB962C8B-B14F-4D97-AF65-F5344CB8AC3E}">
        <p14:creationId xmlns:p14="http://schemas.microsoft.com/office/powerpoint/2010/main" val="20465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尽管以接入子网为基础的源地址验证技术已于</a:t>
            </a:r>
            <a:r>
              <a:rPr lang="en-US" altLang="zh-CN" dirty="0"/>
              <a:t>IETF</a:t>
            </a:r>
            <a:r>
              <a:rPr lang="zh-CN" altLang="en-US" dirty="0"/>
              <a:t>逐步标准化</a:t>
            </a:r>
            <a:r>
              <a:rPr lang="en-US" altLang="zh-CN" dirty="0"/>
              <a:t>!</a:t>
            </a:r>
            <a:r>
              <a:rPr lang="zh-CN" altLang="en-US" dirty="0"/>
              <a:t>但自治域间的源地址验证却缺乏具有高可部署性的方案。仅仅依靠接入子网、自治域内的源地址验证策略在非全局部署的情况下无法解决整个互联网的源地址验证需求</a:t>
            </a:r>
            <a:r>
              <a:rPr lang="en-US" altLang="zh-CN" dirty="0"/>
              <a:t>! </a:t>
            </a:r>
            <a:r>
              <a:rPr lang="zh-CN" altLang="en-US" dirty="0"/>
              <a:t>因此研究自治域间的源地址验证技术具有重要意义</a:t>
            </a:r>
            <a:endParaRPr lang="en-US" altLang="zh-CN" dirty="0"/>
          </a:p>
          <a:p>
            <a:endParaRPr lang="en-US" altLang="zh-CN" dirty="0"/>
          </a:p>
          <a:p>
            <a:r>
              <a:rPr lang="zh-CN" altLang="en-US" dirty="0"/>
              <a:t>整体上确认是域间源地址验证方案，标签类方案，说清楚假设场景（对域内有没有假设），更新域间挑战（</a:t>
            </a:r>
            <a:r>
              <a:rPr lang="en-US" altLang="zh-CN" dirty="0"/>
              <a:t>SAVA</a:t>
            </a:r>
            <a:r>
              <a:rPr lang="zh-CN" altLang="en-US" dirty="0"/>
              <a:t>技术报告整合初稿）</a:t>
            </a:r>
          </a:p>
        </p:txBody>
      </p:sp>
      <p:sp>
        <p:nvSpPr>
          <p:cNvPr id="4" name="灯片编号占位符 3"/>
          <p:cNvSpPr>
            <a:spLocks noGrp="1"/>
          </p:cNvSpPr>
          <p:nvPr>
            <p:ph type="sldNum" sz="quarter" idx="5"/>
          </p:nvPr>
        </p:nvSpPr>
        <p:spPr/>
        <p:txBody>
          <a:bodyPr/>
          <a:lstStyle/>
          <a:p>
            <a:fld id="{3BAC5458-9D8F-496A-8CA9-D1357EC7E62C}" type="slidenum">
              <a:rPr lang="en-US" smtClean="0"/>
              <a:pPr/>
              <a:t>5</a:t>
            </a:fld>
            <a:endParaRPr lang="en-US" dirty="0"/>
          </a:p>
        </p:txBody>
      </p:sp>
    </p:spTree>
    <p:extLst>
      <p:ext uri="{BB962C8B-B14F-4D97-AF65-F5344CB8AC3E}">
        <p14:creationId xmlns:p14="http://schemas.microsoft.com/office/powerpoint/2010/main" val="3659416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可以考虑</a:t>
            </a:r>
            <a:r>
              <a:rPr lang="en-US" altLang="zh-CN" dirty="0" err="1"/>
              <a:t>ifip</a:t>
            </a:r>
            <a:r>
              <a:rPr lang="en-US" altLang="zh-CN" dirty="0"/>
              <a:t> networking</a:t>
            </a:r>
            <a:r>
              <a:rPr lang="zh-CN" altLang="en-US" dirty="0"/>
              <a:t>，</a:t>
            </a:r>
            <a:r>
              <a:rPr lang="en-US" altLang="zh-CN" dirty="0"/>
              <a:t>iscc</a:t>
            </a:r>
            <a:r>
              <a:rPr lang="zh-CN" altLang="en-US" dirty="0"/>
              <a:t>，</a:t>
            </a:r>
            <a:r>
              <a:rPr lang="en-US" altLang="zh-CN" dirty="0" err="1"/>
              <a:t>sigcomm</a:t>
            </a:r>
            <a:r>
              <a:rPr lang="zh-CN" altLang="en-US" dirty="0"/>
              <a:t>，</a:t>
            </a:r>
            <a:r>
              <a:rPr lang="en-US" altLang="zh-CN" dirty="0" err="1"/>
              <a:t>iwqos</a:t>
            </a:r>
            <a:r>
              <a:rPr lang="zh-CN" altLang="en-US" dirty="0"/>
              <a:t>，</a:t>
            </a:r>
            <a:r>
              <a:rPr lang="en-US" altLang="zh-CN" dirty="0" err="1"/>
              <a:t>icdcs</a:t>
            </a:r>
            <a:r>
              <a:rPr lang="en-US" altLang="zh-CN" dirty="0"/>
              <a:t>(1-13)(</a:t>
            </a:r>
            <a:r>
              <a:rPr lang="zh-CN" altLang="en-US" dirty="0"/>
              <a:t>分布式系统</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74</a:t>
            </a:fld>
            <a:endParaRPr lang="en-US" dirty="0"/>
          </a:p>
        </p:txBody>
      </p:sp>
    </p:spTree>
    <p:extLst>
      <p:ext uri="{BB962C8B-B14F-4D97-AF65-F5344CB8AC3E}">
        <p14:creationId xmlns:p14="http://schemas.microsoft.com/office/powerpoint/2010/main" val="386871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a:t>SAVA</a:t>
            </a:r>
            <a:r>
              <a:rPr lang="zh-CN" altLang="en-US" dirty="0"/>
              <a:t>技术报告整合初稿，更新自治域间挑战</a:t>
            </a:r>
          </a:p>
        </p:txBody>
      </p:sp>
      <p:sp>
        <p:nvSpPr>
          <p:cNvPr id="4" name="灯片编号占位符 3"/>
          <p:cNvSpPr>
            <a:spLocks noGrp="1"/>
          </p:cNvSpPr>
          <p:nvPr>
            <p:ph type="sldNum" sz="quarter" idx="5"/>
          </p:nvPr>
        </p:nvSpPr>
        <p:spPr/>
        <p:txBody>
          <a:bodyPr/>
          <a:lstStyle/>
          <a:p>
            <a:fld id="{3BAC5458-9D8F-496A-8CA9-D1357EC7E62C}" type="slidenum">
              <a:rPr lang="en-US" smtClean="0"/>
              <a:pPr/>
              <a:t>6</a:t>
            </a:fld>
            <a:endParaRPr lang="en-US" dirty="0"/>
          </a:p>
        </p:txBody>
      </p:sp>
    </p:spTree>
    <p:extLst>
      <p:ext uri="{BB962C8B-B14F-4D97-AF65-F5344CB8AC3E}">
        <p14:creationId xmlns:p14="http://schemas.microsoft.com/office/powerpoint/2010/main" val="3647617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低的运行与管理开销、能精细防止</a:t>
            </a:r>
            <a:r>
              <a:rPr lang="en-US" altLang="zh-CN" dirty="0"/>
              <a:t>IP</a:t>
            </a:r>
            <a:r>
              <a:rPr lang="zh-CN" altLang="en-US" dirty="0"/>
              <a:t>源地址伪造、支持增量部署</a:t>
            </a:r>
            <a:endParaRPr lang="en-US" altLang="zh-CN" dirty="0"/>
          </a:p>
          <a:p>
            <a:r>
              <a:rPr lang="zh-CN" altLang="en-US" dirty="0"/>
              <a:t>自动同步与更新签名、域内域间两个层次、防重放攻击</a:t>
            </a:r>
            <a:endParaRPr lang="en-US" altLang="zh-CN" dirty="0"/>
          </a:p>
          <a:p>
            <a:r>
              <a:rPr lang="zh-CN" altLang="en-US" dirty="0"/>
              <a:t>极低的开销如何体现？ </a:t>
            </a:r>
            <a:r>
              <a:rPr lang="en-US" altLang="zh-CN" dirty="0"/>
              <a:t>SHA256 </a:t>
            </a:r>
            <a:r>
              <a:rPr lang="zh-CN" altLang="en-US" dirty="0"/>
              <a:t>折叠算法</a:t>
            </a:r>
            <a:endParaRPr lang="en-US" altLang="zh-CN" dirty="0"/>
          </a:p>
          <a:p>
            <a:r>
              <a:rPr lang="zh-CN" altLang="en-US" dirty="0"/>
              <a:t>伪随机数算法</a:t>
            </a:r>
            <a:r>
              <a:rPr lang="en-US" altLang="zh-CN" dirty="0"/>
              <a:t>KISS </a:t>
            </a:r>
            <a:r>
              <a:rPr lang="zh-CN" altLang="en-US" dirty="0"/>
              <a:t>标签生成算法 生成的标签以明文方式加入报文 验证位串匹配</a:t>
            </a:r>
            <a:endParaRPr lang="en-US" altLang="zh-CN" dirty="0"/>
          </a:p>
          <a:p>
            <a:r>
              <a:rPr lang="zh-CN" altLang="en-US" dirty="0"/>
              <a:t>多层级信任联盟</a:t>
            </a:r>
            <a:endParaRPr lang="en-US" altLang="zh-CN" dirty="0"/>
          </a:p>
          <a:p>
            <a:r>
              <a:rPr lang="zh-CN" altLang="en-US" dirty="0"/>
              <a:t>状态机标记和时间相关</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9</a:t>
            </a:fld>
            <a:endParaRPr lang="en-US" dirty="0"/>
          </a:p>
        </p:txBody>
      </p:sp>
    </p:spTree>
    <p:extLst>
      <p:ext uri="{BB962C8B-B14F-4D97-AF65-F5344CB8AC3E}">
        <p14:creationId xmlns:p14="http://schemas.microsoft.com/office/powerpoint/2010/main" val="12065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研究题目有点大</a:t>
            </a:r>
          </a:p>
        </p:txBody>
      </p:sp>
      <p:sp>
        <p:nvSpPr>
          <p:cNvPr id="4" name="灯片编号占位符 3"/>
          <p:cNvSpPr>
            <a:spLocks noGrp="1"/>
          </p:cNvSpPr>
          <p:nvPr>
            <p:ph type="sldNum" sz="quarter" idx="5"/>
          </p:nvPr>
        </p:nvSpPr>
        <p:spPr/>
        <p:txBody>
          <a:bodyPr/>
          <a:lstStyle/>
          <a:p>
            <a:fld id="{3BAC5458-9D8F-496A-8CA9-D1357EC7E62C}" type="slidenum">
              <a:rPr lang="en-US" smtClean="0"/>
              <a:pPr/>
              <a:t>10</a:t>
            </a:fld>
            <a:endParaRPr lang="en-US" dirty="0"/>
          </a:p>
        </p:txBody>
      </p:sp>
    </p:spTree>
    <p:extLst>
      <p:ext uri="{BB962C8B-B14F-4D97-AF65-F5344CB8AC3E}">
        <p14:creationId xmlns:p14="http://schemas.microsoft.com/office/powerpoint/2010/main" val="257423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11</a:t>
            </a:fld>
            <a:endParaRPr lang="en-US" dirty="0"/>
          </a:p>
        </p:txBody>
      </p:sp>
    </p:spTree>
    <p:extLst>
      <p:ext uri="{BB962C8B-B14F-4D97-AF65-F5344CB8AC3E}">
        <p14:creationId xmlns:p14="http://schemas.microsoft.com/office/powerpoint/2010/main" val="304273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在避免假阳性、具有足够过滤效果和部署激励的前提下，支持各个地址域增量式的加入</a:t>
            </a:r>
            <a:r>
              <a:rPr lang="en-US" altLang="zh-CN" dirty="0"/>
              <a:t>SAVA-X</a:t>
            </a:r>
            <a:r>
              <a:rPr lang="zh-CN" altLang="en-US" dirty="0"/>
              <a:t>信任联盟</a:t>
            </a:r>
            <a:endParaRPr lang="en-US" altLang="zh-CN" dirty="0"/>
          </a:p>
          <a:p>
            <a:r>
              <a:rPr lang="zh-CN" altLang="en-US" dirty="0"/>
              <a:t>我这边能不能也只用哈希</a:t>
            </a:r>
            <a:endParaRPr lang="en-US" altLang="zh-CN" dirty="0"/>
          </a:p>
          <a:p>
            <a:r>
              <a:rPr lang="en-US" altLang="zh-CN" dirty="0"/>
              <a:t>SHA256 </a:t>
            </a:r>
            <a:r>
              <a:rPr lang="zh-CN" altLang="en-US" dirty="0"/>
              <a:t>折叠算法</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BAC5458-9D8F-496A-8CA9-D1357EC7E62C}" type="slidenum">
              <a:rPr lang="en-US" smtClean="0"/>
              <a:pPr/>
              <a:t>13</a:t>
            </a:fld>
            <a:endParaRPr lang="en-US" dirty="0"/>
          </a:p>
        </p:txBody>
      </p:sp>
    </p:spTree>
    <p:extLst>
      <p:ext uri="{BB962C8B-B14F-4D97-AF65-F5344CB8AC3E}">
        <p14:creationId xmlns:p14="http://schemas.microsoft.com/office/powerpoint/2010/main" val="1595400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16比9"/>
          <p:cNvPicPr>
            <a:picLocks noChangeAspect="1" noChangeArrowheads="1"/>
          </p:cNvPicPr>
          <p:nvPr/>
        </p:nvPicPr>
        <p:blipFill>
          <a:blip r:embed="rId2" cstate="email"/>
          <a:srcRect/>
          <a:stretch>
            <a:fillRect/>
          </a:stretch>
        </p:blipFill>
        <p:spPr bwMode="auto">
          <a:xfrm>
            <a:off x="5" y="873132"/>
            <a:ext cx="12195175" cy="3779839"/>
          </a:xfrm>
          <a:prstGeom prst="rect">
            <a:avLst/>
          </a:prstGeom>
          <a:noFill/>
          <a:ln w="9525">
            <a:noFill/>
            <a:miter lim="800000"/>
            <a:headEnd/>
            <a:tailEnd/>
          </a:ln>
        </p:spPr>
      </p:pic>
      <p:pic>
        <p:nvPicPr>
          <p:cNvPr id="5" name="Picture 3" descr="Logo"/>
          <p:cNvPicPr>
            <a:picLocks noChangeAspect="1" noChangeArrowheads="1"/>
          </p:cNvPicPr>
          <p:nvPr/>
        </p:nvPicPr>
        <p:blipFill>
          <a:blip r:embed="rId3" cstate="email"/>
          <a:srcRect/>
          <a:stretch>
            <a:fillRect/>
          </a:stretch>
        </p:blipFill>
        <p:spPr bwMode="auto">
          <a:xfrm>
            <a:off x="10102857" y="5567371"/>
            <a:ext cx="819151" cy="820737"/>
          </a:xfrm>
          <a:prstGeom prst="rect">
            <a:avLst/>
          </a:prstGeom>
          <a:noFill/>
          <a:ln w="9525">
            <a:noFill/>
            <a:miter lim="800000"/>
            <a:headEnd/>
            <a:tailEnd/>
          </a:ln>
        </p:spPr>
      </p:pic>
      <p:sp>
        <p:nvSpPr>
          <p:cNvPr id="6" name="Text Box 6"/>
          <p:cNvSpPr txBox="1">
            <a:spLocks noChangeArrowheads="1"/>
          </p:cNvSpPr>
          <p:nvPr/>
        </p:nvSpPr>
        <p:spPr bwMode="auto">
          <a:xfrm>
            <a:off x="871542" y="6205539"/>
            <a:ext cx="2832663" cy="288686"/>
          </a:xfrm>
          <a:prstGeom prst="rect">
            <a:avLst/>
          </a:prstGeom>
          <a:noFill/>
          <a:ln w="9525">
            <a:noFill/>
            <a:miter lim="800000"/>
            <a:headEnd/>
            <a:tailEnd/>
          </a:ln>
        </p:spPr>
        <p:txBody>
          <a:bodyPr wrap="none" lIns="87771" tIns="43887" rIns="87771" bIns="43887">
            <a:spAutoFit/>
          </a:bodyPr>
          <a:lstStyle/>
          <a:p>
            <a:pPr defTabSz="877615" eaLnBrk="0" hangingPunct="0">
              <a:defRPr/>
            </a:pPr>
            <a:r>
              <a:rPr lang="en-US" altLang="zh-CN" sz="1300" dirty="0">
                <a:solidFill>
                  <a:srgbClr val="000000"/>
                </a:solidFill>
                <a:latin typeface="FrutigerNext LT Bold" pitchFamily="1" charset="0"/>
                <a:ea typeface="ＭＳ Ｐゴシック" pitchFamily="34" charset="-128"/>
              </a:rPr>
              <a:t>HUAWEI TECHNOLOGIES CO., LTD.</a:t>
            </a:r>
            <a:endParaRPr lang="en-US" altLang="zh-CN" sz="2400" dirty="0">
              <a:solidFill>
                <a:srgbClr val="000000"/>
              </a:solidFill>
              <a:latin typeface="Arial" charset="0"/>
              <a:ea typeface="ＭＳ Ｐゴシック" pitchFamily="34" charset="-128"/>
            </a:endParaRPr>
          </a:p>
        </p:txBody>
      </p:sp>
      <p:sp>
        <p:nvSpPr>
          <p:cNvPr id="7" name="Text Box 7"/>
          <p:cNvSpPr txBox="1">
            <a:spLocks noChangeArrowheads="1"/>
          </p:cNvSpPr>
          <p:nvPr/>
        </p:nvSpPr>
        <p:spPr bwMode="auto">
          <a:xfrm>
            <a:off x="9636125" y="4094165"/>
            <a:ext cx="1449656" cy="288686"/>
          </a:xfrm>
          <a:prstGeom prst="rect">
            <a:avLst/>
          </a:prstGeom>
          <a:noFill/>
          <a:ln w="9525">
            <a:noFill/>
            <a:miter lim="800000"/>
            <a:headEnd/>
            <a:tailEnd/>
          </a:ln>
        </p:spPr>
        <p:txBody>
          <a:bodyPr wrap="none" lIns="87771" tIns="43887" rIns="87771" bIns="43887">
            <a:spAutoFit/>
          </a:bodyPr>
          <a:lstStyle/>
          <a:p>
            <a:pPr defTabSz="877615" eaLnBrk="0" hangingPunct="0">
              <a:defRPr/>
            </a:pPr>
            <a:r>
              <a:rPr lang="en-US" altLang="zh-CN" sz="1300" dirty="0">
                <a:solidFill>
                  <a:srgbClr val="FFFFFF"/>
                </a:solidFill>
                <a:latin typeface="FrutigerNext LT Regular" pitchFamily="34" charset="0"/>
                <a:ea typeface="ＭＳ Ｐゴシック" pitchFamily="34" charset="-128"/>
              </a:rPr>
              <a:t>www.huawei.com</a:t>
            </a:r>
          </a:p>
        </p:txBody>
      </p:sp>
      <p:sp>
        <p:nvSpPr>
          <p:cNvPr id="8" name="Rectangle 8"/>
          <p:cNvSpPr>
            <a:spLocks noChangeArrowheads="1"/>
          </p:cNvSpPr>
          <p:nvPr/>
        </p:nvSpPr>
        <p:spPr bwMode="auto">
          <a:xfrm>
            <a:off x="5313365" y="6205545"/>
            <a:ext cx="1786599" cy="288639"/>
          </a:xfrm>
          <a:prstGeom prst="rect">
            <a:avLst/>
          </a:prstGeom>
          <a:noFill/>
          <a:ln w="9525" algn="ctr">
            <a:noFill/>
            <a:miter lim="800000"/>
            <a:headEnd/>
            <a:tailEnd/>
          </a:ln>
          <a:effectLst/>
        </p:spPr>
        <p:txBody>
          <a:bodyPr wrap="none" lIns="87735" tIns="43864" rIns="87735" bIns="43864">
            <a:spAutoFit/>
          </a:bodyPr>
          <a:lstStyle/>
          <a:p>
            <a:pPr defTabSz="877615" eaLnBrk="0" hangingPunct="0">
              <a:defRPr/>
            </a:pPr>
            <a:r>
              <a:rPr lang="en-US" altLang="zh-CN" sz="1300" dirty="0">
                <a:solidFill>
                  <a:srgbClr val="000000"/>
                </a:solidFill>
                <a:latin typeface="FrutigerNext LT Bold" pitchFamily="1" charset="0"/>
                <a:ea typeface="ＭＳ Ｐゴシック" pitchFamily="34" charset="-128"/>
              </a:rPr>
              <a:t>Huawei Confidential </a:t>
            </a:r>
          </a:p>
        </p:txBody>
      </p:sp>
      <p:sp>
        <p:nvSpPr>
          <p:cNvPr id="10" name="Text Box 11"/>
          <p:cNvSpPr txBox="1">
            <a:spLocks noChangeArrowheads="1"/>
          </p:cNvSpPr>
          <p:nvPr/>
        </p:nvSpPr>
        <p:spPr bwMode="auto">
          <a:xfrm>
            <a:off x="-2624135" y="1323980"/>
            <a:ext cx="2624138" cy="4105125"/>
          </a:xfrm>
          <a:prstGeom prst="rect">
            <a:avLst/>
          </a:prstGeom>
          <a:noFill/>
          <a:ln w="9525" algn="ctr">
            <a:noFill/>
            <a:miter lim="800000"/>
            <a:headEnd/>
            <a:tailEnd/>
          </a:ln>
          <a:effectLst/>
        </p:spPr>
        <p:txBody>
          <a:bodyPr lIns="87787" tIns="43892" rIns="87787" bIns="43892">
            <a:spAutoFit/>
          </a:bodyPr>
          <a:lstStyle/>
          <a:p>
            <a:pPr algn="r" defTabSz="877615" eaLnBrk="0" hangingPunct="0">
              <a:lnSpc>
                <a:spcPct val="125000"/>
              </a:lnSpc>
              <a:defRPr/>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615" eaLnBrk="0" hangingPunct="0">
              <a:lnSpc>
                <a:spcPct val="125000"/>
              </a:lnSpc>
              <a:defRPr/>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615" eaLnBrk="0" hangingPunct="0">
              <a:lnSpc>
                <a:spcPct val="125000"/>
              </a:lnSpc>
              <a:defRPr/>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615" eaLnBrk="0" hangingPunct="0">
              <a:lnSpc>
                <a:spcPct val="125000"/>
              </a:lnSpc>
              <a:defRPr/>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615" eaLnBrk="0" hangingPunct="0">
              <a:lnSpc>
                <a:spcPct val="125000"/>
              </a:lnSpc>
              <a:defRPr/>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615" eaLnBrk="0" hangingPunct="0">
              <a:lnSpc>
                <a:spcPct val="125000"/>
              </a:lnSpc>
              <a:defRPr/>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615" eaLnBrk="0" hangingPunct="0">
              <a:lnSpc>
                <a:spcPct val="125000"/>
              </a:lnSpc>
              <a:defRPr/>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615" eaLnBrk="0" hangingPunct="0">
              <a:lnSpc>
                <a:spcPct val="125000"/>
              </a:lnSpc>
              <a:defRPr/>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615" eaLnBrk="0" hangingPunct="0">
              <a:lnSpc>
                <a:spcPct val="125000"/>
              </a:lnSpc>
              <a:defRPr/>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defRPr/>
            </a:pPr>
            <a:endParaRPr lang="zh-CN" altLang="en-US" sz="1200" dirty="0">
              <a:solidFill>
                <a:srgbClr val="FFFFFF"/>
              </a:solidFill>
              <a:latin typeface="Arial" charset="0"/>
              <a:ea typeface="华文细黑" pitchFamily="2" charset="-122"/>
            </a:endParaRPr>
          </a:p>
          <a:p>
            <a:pPr algn="r" defTabSz="877615" eaLnBrk="0" hangingPunct="0">
              <a:lnSpc>
                <a:spcPct val="125000"/>
              </a:lnSpc>
              <a:spcBef>
                <a:spcPct val="50000"/>
              </a:spcBef>
              <a:defRPr/>
            </a:pPr>
            <a:endParaRPr lang="zh-CN" altLang="en-US" sz="1200" dirty="0">
              <a:solidFill>
                <a:srgbClr val="000000"/>
              </a:solidFill>
              <a:latin typeface="Arial" charset="0"/>
              <a:ea typeface="华文细黑" pitchFamily="2" charset="-122"/>
            </a:endParaRPr>
          </a:p>
        </p:txBody>
      </p:sp>
      <p:sp>
        <p:nvSpPr>
          <p:cNvPr id="664580" name="Rectangle 4"/>
          <p:cNvSpPr>
            <a:spLocks noGrp="1" noChangeArrowheads="1"/>
          </p:cNvSpPr>
          <p:nvPr>
            <p:ph type="ctrTitle" sz="quarter"/>
          </p:nvPr>
        </p:nvSpPr>
        <p:spPr>
          <a:xfrm>
            <a:off x="914400" y="1391924"/>
            <a:ext cx="7073900" cy="1666489"/>
          </a:xfrm>
        </p:spPr>
        <p:txBody>
          <a:bodyPr lIns="87787" tIns="43892" rIns="87787" bIns="43892"/>
          <a:lstStyle>
            <a:lvl1pPr algn="ctr">
              <a:defRPr sz="4500" b="1">
                <a:solidFill>
                  <a:schemeClr val="bg1"/>
                </a:solidFill>
              </a:defRPr>
            </a:lvl1pPr>
          </a:lstStyle>
          <a:p>
            <a:r>
              <a:rPr lang="zh-CN" altLang="en-US"/>
              <a:t>单击此处编辑母版标题样式</a:t>
            </a:r>
          </a:p>
        </p:txBody>
      </p:sp>
      <p:sp>
        <p:nvSpPr>
          <p:cNvPr id="664581" name="Rectangle 5"/>
          <p:cNvSpPr>
            <a:spLocks noGrp="1" noChangeArrowheads="1"/>
          </p:cNvSpPr>
          <p:nvPr>
            <p:ph type="subTitle" sz="quarter" idx="1"/>
          </p:nvPr>
        </p:nvSpPr>
        <p:spPr>
          <a:xfrm>
            <a:off x="912819" y="3182209"/>
            <a:ext cx="7075488" cy="864987"/>
          </a:xfrm>
        </p:spPr>
        <p:txBody>
          <a:bodyPr lIns="87787" tIns="43892" rIns="87787" bIns="43892"/>
          <a:lstStyle>
            <a:lvl1pPr marL="0" indent="0" algn="ctr">
              <a:buFont typeface="Wingdings" pitchFamily="2" charset="2"/>
              <a:buNone/>
              <a:defRPr sz="2300" b="0">
                <a:solidFill>
                  <a:schemeClr val="bg1"/>
                </a:solidFill>
                <a:latin typeface="华文细黑" pitchFamily="2" charset="-122"/>
              </a:defRPr>
            </a:lvl1pPr>
          </a:lstStyle>
          <a:p>
            <a:r>
              <a:rPr lang="zh-CN" altLang="en-US"/>
              <a:t>单击此处编辑母版副标题样式</a:t>
            </a:r>
          </a:p>
        </p:txBody>
      </p:sp>
      <p:sp>
        <p:nvSpPr>
          <p:cNvPr id="11" name="Date Placeholder 10"/>
          <p:cNvSpPr>
            <a:spLocks noGrp="1" noChangeArrowheads="1"/>
          </p:cNvSpPr>
          <p:nvPr>
            <p:ph type="dt" sz="quarter" idx="10"/>
          </p:nvPr>
        </p:nvSpPr>
        <p:spPr bwMode="auto">
          <a:xfrm>
            <a:off x="912814" y="363544"/>
            <a:ext cx="2846386" cy="474663"/>
          </a:xfrm>
          <a:prstGeom prst="rect">
            <a:avLst/>
          </a:prstGeom>
          <a:ln>
            <a:miter lim="800000"/>
            <a:headEnd/>
            <a:tailEnd/>
          </a:ln>
        </p:spPr>
        <p:txBody>
          <a:bodyPr vert="horz" wrap="square" lIns="87787" tIns="43892" rIns="87787" bIns="43892" numCol="1" anchor="t" anchorCtr="0" compatLnSpc="1">
            <a:prstTxWarp prst="textNoShape">
              <a:avLst/>
            </a:prstTxWarp>
          </a:bodyPr>
          <a:lstStyle>
            <a:lvl1pPr eaLnBrk="0" hangingPunct="0">
              <a:defRPr sz="1300" b="0">
                <a:solidFill>
                  <a:srgbClr val="000000"/>
                </a:solidFill>
                <a:latin typeface="FrutigerNext LT Regular" pitchFamily="34" charset="0"/>
                <a:ea typeface="MS PGothic" pitchFamily="34" charset="-128"/>
              </a:defRPr>
            </a:lvl1pPr>
          </a:lstStyle>
          <a:p>
            <a:pPr>
              <a:defRPr/>
            </a:pPr>
            <a:fld id="{9A7FCE89-0B48-460C-8337-BEADEA460568}" type="datetime1">
              <a:rPr lang="zh-CN" altLang="en-US"/>
              <a:pPr>
                <a:defRPr/>
              </a:pPr>
              <a:t>2021-02-28</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04957934"/>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
第二级
第三级
第四级
第五级</a:t>
            </a:r>
          </a:p>
        </p:txBody>
      </p:sp>
    </p:spTree>
    <p:extLst>
      <p:ext uri="{BB962C8B-B14F-4D97-AF65-F5344CB8AC3E}">
        <p14:creationId xmlns:p14="http://schemas.microsoft.com/office/powerpoint/2010/main" val="2767367150"/>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35860067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3181"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5"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480179410"/>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549183462"/>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24709133"/>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869531"/>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66387000"/>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675484825"/>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2760150106"/>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64792" y="163514"/>
            <a:ext cx="2767203" cy="5932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3180" y="163514"/>
            <a:ext cx="8098359" cy="5932487"/>
          </a:xfrm>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329836387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089541"/>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9207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
第二级
第三级
第四级
第五级</a:t>
            </a:r>
          </a:p>
        </p:txBody>
      </p:sp>
    </p:spTree>
    <p:extLst>
      <p:ext uri="{BB962C8B-B14F-4D97-AF65-F5344CB8AC3E}">
        <p14:creationId xmlns:p14="http://schemas.microsoft.com/office/powerpoint/2010/main" val="372334069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069331087"/>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3181"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5"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73990899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434912854"/>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619754962"/>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6852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4207706479"/>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509477545"/>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239068605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4152500220"/>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64792" y="163514"/>
            <a:ext cx="2767203" cy="5932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3180" y="163514"/>
            <a:ext cx="8098359" cy="5932487"/>
          </a:xfrm>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706265723"/>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AF0FF78-89DB-2142-8F68-9A2C18EBF91B}"/>
              </a:ext>
            </a:extLst>
          </p:cNvPr>
          <p:cNvSpPr txBox="1">
            <a:spLocks noChangeArrowheads="1"/>
          </p:cNvSpPr>
          <p:nvPr/>
        </p:nvSpPr>
        <p:spPr bwMode="auto">
          <a:xfrm>
            <a:off x="0" y="2348880"/>
            <a:ext cx="12195175" cy="1752600"/>
          </a:xfrm>
          <a:prstGeom prst="rect">
            <a:avLst/>
          </a:prstGeom>
          <a:solidFill>
            <a:srgbClr val="743481"/>
          </a:solidFill>
          <a:ln w="9525" algn="ctr">
            <a:noFill/>
            <a:miter lim="800000"/>
            <a:headEnd/>
            <a:tailEnd/>
          </a:ln>
        </p:spPr>
        <p:txBody>
          <a:bodyPr lIns="0" tIns="45713" rIns="0" bIns="45713" anchor="b"/>
          <a:lstStyle/>
          <a:p>
            <a:pPr eaLnBrk="1" hangingPunct="1">
              <a:buFontTx/>
              <a:buNone/>
              <a:defRPr/>
            </a:pPr>
            <a:br>
              <a:rPr lang="zh-CN" altLang="en-US" sz="2400" b="1" kern="0" dirty="0">
                <a:solidFill>
                  <a:schemeClr val="bg1"/>
                </a:solidFill>
                <a:latin typeface="+mj-lt"/>
                <a:ea typeface="+mj-ea"/>
                <a:cs typeface="+mj-cs"/>
              </a:rPr>
            </a:br>
            <a:endParaRPr lang="zh-CN" altLang="en-US" sz="4800" b="1" kern="0" dirty="0">
              <a:solidFill>
                <a:schemeClr val="bg1"/>
              </a:solidFill>
              <a:latin typeface="+mj-lt"/>
              <a:ea typeface="+mj-ea"/>
              <a:cs typeface="+mj-cs"/>
            </a:endParaRPr>
          </a:p>
        </p:txBody>
      </p:sp>
      <p:sp>
        <p:nvSpPr>
          <p:cNvPr id="2" name="标题 1"/>
          <p:cNvSpPr>
            <a:spLocks noGrp="1"/>
          </p:cNvSpPr>
          <p:nvPr>
            <p:ph type="title"/>
          </p:nvPr>
        </p:nvSpPr>
        <p:spPr>
          <a:xfrm>
            <a:off x="963333" y="2558232"/>
            <a:ext cx="10365899" cy="1362075"/>
          </a:xfrm>
        </p:spPr>
        <p:txBody>
          <a:bodyPr anchor="t"/>
          <a:lstStyle>
            <a:lvl1pPr algn="l">
              <a:defRPr sz="4000" b="1" cap="all">
                <a:solidFill>
                  <a:schemeClr val="bg1"/>
                </a:solidFill>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969555" y="4725145"/>
            <a:ext cx="103658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endParaRPr lang="zh-CN" altLang="en-US" dirty="0"/>
          </a:p>
        </p:txBody>
      </p:sp>
      <p:pic>
        <p:nvPicPr>
          <p:cNvPr id="7" name="图片 7">
            <a:extLst>
              <a:ext uri="{FF2B5EF4-FFF2-40B4-BE49-F238E27FC236}">
                <a16:creationId xmlns:a16="http://schemas.microsoft.com/office/drawing/2014/main" id="{68809E3E-CFED-C34F-839F-831307B4E5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8633" y="404665"/>
            <a:ext cx="3474720" cy="206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65113"/>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atin typeface="Microsoft YaHei" panose="020B0503020204020204" pitchFamily="34" charset="-122"/>
                <a:ea typeface="Microsoft YaHei" panose="020B0503020204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sz="2400">
                <a:latin typeface="Microsoft YaHei" panose="020B0503020204020204" pitchFamily="34" charset="-122"/>
                <a:ea typeface="Microsoft YaHei" panose="020B0503020204020204" pitchFamily="34" charset="-122"/>
              </a:defRPr>
            </a:lvl1pPr>
            <a:lvl2pPr>
              <a:defRPr sz="2400">
                <a:latin typeface="Microsoft YaHei" panose="020B0503020204020204" pitchFamily="34" charset="-122"/>
                <a:ea typeface="Microsoft YaHei" panose="020B0503020204020204" pitchFamily="34" charset="-122"/>
              </a:defRPr>
            </a:lvl2pPr>
            <a:lvl3pPr>
              <a:defRPr sz="2400">
                <a:latin typeface="Microsoft YaHei" panose="020B0503020204020204" pitchFamily="34" charset="-122"/>
                <a:ea typeface="Microsoft YaHei" panose="020B0503020204020204" pitchFamily="34" charset="-122"/>
              </a:defRPr>
            </a:lvl3pPr>
            <a:lvl4pPr>
              <a:defRPr sz="2400">
                <a:latin typeface="Microsoft YaHei" panose="020B0503020204020204" pitchFamily="34" charset="-122"/>
                <a:ea typeface="Microsoft YaHei" panose="020B0503020204020204" pitchFamily="34" charset="-122"/>
              </a:defRPr>
            </a:lvl4pPr>
            <a:lvl5pPr>
              <a:defRPr sz="2400">
                <a:latin typeface="Microsoft YaHei" panose="020B0503020204020204" pitchFamily="34" charset="-122"/>
                <a:ea typeface="Microsoft YaHei" panose="020B0503020204020204" pitchFamily="34" charset="-122"/>
              </a:defRPr>
            </a:lvl5pPr>
          </a:lstStyle>
          <a:p>
            <a:pPr lvl="0"/>
            <a:r>
              <a:rPr lang="zh-CN" altLang="en-US"/>
              <a:t>编辑母版文本样式
第二级
第三级
第四级
第五级</a:t>
            </a:r>
            <a:endParaRPr lang="zh-CN" altLang="en-US" dirty="0"/>
          </a:p>
        </p:txBody>
      </p:sp>
      <p:pic>
        <p:nvPicPr>
          <p:cNvPr id="12" name="图片 11">
            <a:extLst>
              <a:ext uri="{FF2B5EF4-FFF2-40B4-BE49-F238E27FC236}">
                <a16:creationId xmlns:a16="http://schemas.microsoft.com/office/drawing/2014/main" id="{F369EB8E-D479-F347-B6D0-0CC58307D11B}"/>
              </a:ext>
            </a:extLst>
          </p:cNvPr>
          <p:cNvPicPr>
            <a:picLocks noChangeAspect="1"/>
          </p:cNvPicPr>
          <p:nvPr/>
        </p:nvPicPr>
        <p:blipFill>
          <a:blip r:embed="rId2"/>
          <a:stretch>
            <a:fillRect/>
          </a:stretch>
        </p:blipFill>
        <p:spPr>
          <a:xfrm>
            <a:off x="11018396" y="260649"/>
            <a:ext cx="937367" cy="700499"/>
          </a:xfrm>
          <a:prstGeom prst="rect">
            <a:avLst/>
          </a:prstGeom>
          <a:effectLst>
            <a:reflection blurRad="6350" stA="52000" endA="300" endPos="35000" dir="5400000" sy="-100000" algn="bl" rotWithShape="0"/>
          </a:effectLst>
        </p:spPr>
      </p:pic>
      <p:sp>
        <p:nvSpPr>
          <p:cNvPr id="5" name="Line 5">
            <a:extLst>
              <a:ext uri="{FF2B5EF4-FFF2-40B4-BE49-F238E27FC236}">
                <a16:creationId xmlns:a16="http://schemas.microsoft.com/office/drawing/2014/main" id="{C394EC54-33C5-3A4F-BC25-177530A7D2A0}"/>
              </a:ext>
            </a:extLst>
          </p:cNvPr>
          <p:cNvSpPr>
            <a:spLocks noChangeShapeType="1"/>
          </p:cNvSpPr>
          <p:nvPr/>
        </p:nvSpPr>
        <p:spPr bwMode="auto">
          <a:xfrm flipH="1">
            <a:off x="0" y="1003300"/>
            <a:ext cx="12195175" cy="0"/>
          </a:xfrm>
          <a:prstGeom prst="line">
            <a:avLst/>
          </a:prstGeom>
          <a:noFill/>
          <a:ln w="28575">
            <a:solidFill>
              <a:srgbClr val="7030A0"/>
            </a:solidFill>
            <a:round/>
            <a:headEnd/>
            <a:tailEnd/>
          </a:ln>
          <a:effectLst>
            <a:outerShdw dist="25400" dir="5400000" algn="ctr" rotWithShape="0">
              <a:srgbClr val="7030A0"/>
            </a:outerShdw>
          </a:effectLst>
        </p:spPr>
        <p:txBody>
          <a:bodyPr/>
          <a:lstStyle/>
          <a:p>
            <a:pPr algn="ctr" eaLnBrk="0" hangingPunct="0">
              <a:buFont typeface="Wingdings" pitchFamily="2" charset="2"/>
              <a:buNone/>
              <a:defRPr/>
            </a:pPr>
            <a:endParaRPr lang="zh-CN" altLang="en-US" dirty="0">
              <a:ea typeface="楷体_GB2312" pitchFamily="49" charset="-122"/>
            </a:endParaRPr>
          </a:p>
        </p:txBody>
      </p:sp>
    </p:spTree>
    <p:extLst>
      <p:ext uri="{BB962C8B-B14F-4D97-AF65-F5344CB8AC3E}">
        <p14:creationId xmlns:p14="http://schemas.microsoft.com/office/powerpoint/2010/main" val="1250522970"/>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5">
            <a:extLst>
              <a:ext uri="{FF2B5EF4-FFF2-40B4-BE49-F238E27FC236}">
                <a16:creationId xmlns:a16="http://schemas.microsoft.com/office/drawing/2014/main" id="{56F6F068-9627-714F-B715-556C2F5A5F07}"/>
              </a:ext>
            </a:extLst>
          </p:cNvPr>
          <p:cNvSpPr>
            <a:spLocks noChangeShapeType="1"/>
          </p:cNvSpPr>
          <p:nvPr/>
        </p:nvSpPr>
        <p:spPr bwMode="auto">
          <a:xfrm flipH="1">
            <a:off x="0" y="1003300"/>
            <a:ext cx="12195175" cy="0"/>
          </a:xfrm>
          <a:prstGeom prst="line">
            <a:avLst/>
          </a:prstGeom>
          <a:noFill/>
          <a:ln w="28575">
            <a:solidFill>
              <a:srgbClr val="7030A0"/>
            </a:solidFill>
            <a:round/>
            <a:headEnd/>
            <a:tailEnd/>
          </a:ln>
          <a:effectLst>
            <a:outerShdw dist="25400" dir="5400000" algn="ctr" rotWithShape="0">
              <a:srgbClr val="7030A0"/>
            </a:outerShdw>
          </a:effectLst>
        </p:spPr>
        <p:txBody>
          <a:bodyPr/>
          <a:lstStyle/>
          <a:p>
            <a:pPr algn="ctr" eaLnBrk="0" hangingPunct="0">
              <a:buFont typeface="Wingdings" pitchFamily="2" charset="2"/>
              <a:buNone/>
              <a:defRPr/>
            </a:pPr>
            <a:endParaRPr lang="zh-CN" altLang="en-US" dirty="0">
              <a:ea typeface="楷体_GB2312" pitchFamily="49" charset="-122"/>
            </a:endParaRPr>
          </a:p>
        </p:txBody>
      </p:sp>
    </p:spTree>
    <p:extLst>
      <p:ext uri="{BB962C8B-B14F-4D97-AF65-F5344CB8AC3E}">
        <p14:creationId xmlns:p14="http://schemas.microsoft.com/office/powerpoint/2010/main" val="3007332090"/>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2_节标题">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5F510E5-C90D-DF45-81DE-757369E227E1}"/>
              </a:ext>
            </a:extLst>
          </p:cNvPr>
          <p:cNvPicPr>
            <a:picLocks noChangeAspect="1"/>
          </p:cNvPicPr>
          <p:nvPr/>
        </p:nvPicPr>
        <p:blipFill>
          <a:blip r:embed="rId2">
            <a:alphaModFix/>
            <a:lum bright="70000" contrast="-70000"/>
          </a:blip>
          <a:stretch>
            <a:fillRect/>
          </a:stretch>
        </p:blipFill>
        <p:spPr>
          <a:xfrm>
            <a:off x="3453108" y="1629372"/>
            <a:ext cx="5386352" cy="4054867"/>
          </a:xfrm>
          <a:prstGeom prst="rect">
            <a:avLst/>
          </a:prstGeom>
          <a:blipFill dpi="0" rotWithShape="1">
            <a:blip r:embed="rId3">
              <a:alphaModFix/>
              <a:lum bright="70000" contrast="-70000"/>
            </a:blip>
            <a:srcRect/>
            <a:tile tx="0" ty="0" sx="100000" sy="100000" flip="none" algn="tl"/>
          </a:blipFill>
        </p:spPr>
      </p:pic>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614856739"/>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3181"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5"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77573115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3317930263"/>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86258497"/>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356455"/>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47912715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07165188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632520900"/>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2931723252"/>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64792" y="163514"/>
            <a:ext cx="2767203" cy="5932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3180" y="163514"/>
            <a:ext cx="8098359" cy="5932487"/>
          </a:xfrm>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1758301186"/>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垂直排列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527519" y="946150"/>
            <a:ext cx="8104710" cy="5911850"/>
          </a:xfrm>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161389755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AF0FF78-89DB-2142-8F68-9A2C18EBF91B}"/>
              </a:ext>
            </a:extLst>
          </p:cNvPr>
          <p:cNvSpPr txBox="1">
            <a:spLocks noChangeArrowheads="1"/>
          </p:cNvSpPr>
          <p:nvPr/>
        </p:nvSpPr>
        <p:spPr bwMode="auto">
          <a:xfrm>
            <a:off x="0" y="2348880"/>
            <a:ext cx="12195175" cy="1752600"/>
          </a:xfrm>
          <a:prstGeom prst="rect">
            <a:avLst/>
          </a:prstGeom>
          <a:solidFill>
            <a:srgbClr val="743481"/>
          </a:solidFill>
          <a:ln w="9525" algn="ctr">
            <a:noFill/>
            <a:miter lim="800000"/>
            <a:headEnd/>
            <a:tailEnd/>
          </a:ln>
        </p:spPr>
        <p:txBody>
          <a:bodyPr lIns="0" tIns="45713" rIns="0" bIns="45713" anchor="b"/>
          <a:lstStyle/>
          <a:p>
            <a:pPr eaLnBrk="1" hangingPunct="1">
              <a:buFontTx/>
              <a:buNone/>
              <a:defRPr/>
            </a:pPr>
            <a:br>
              <a:rPr lang="zh-CN" altLang="en-US" sz="2400" b="1" kern="0" dirty="0">
                <a:solidFill>
                  <a:schemeClr val="bg1"/>
                </a:solidFill>
                <a:latin typeface="+mj-lt"/>
                <a:ea typeface="+mj-ea"/>
                <a:cs typeface="+mj-cs"/>
              </a:rPr>
            </a:br>
            <a:endParaRPr lang="zh-CN" altLang="en-US" sz="4800" b="1" kern="0" dirty="0">
              <a:solidFill>
                <a:schemeClr val="bg1"/>
              </a:solidFill>
              <a:latin typeface="+mj-lt"/>
              <a:ea typeface="+mj-ea"/>
              <a:cs typeface="+mj-cs"/>
            </a:endParaRPr>
          </a:p>
        </p:txBody>
      </p:sp>
      <p:sp>
        <p:nvSpPr>
          <p:cNvPr id="2" name="标题 1"/>
          <p:cNvSpPr>
            <a:spLocks noGrp="1"/>
          </p:cNvSpPr>
          <p:nvPr>
            <p:ph type="title"/>
          </p:nvPr>
        </p:nvSpPr>
        <p:spPr>
          <a:xfrm>
            <a:off x="963333" y="2558232"/>
            <a:ext cx="10365899" cy="1362075"/>
          </a:xfrm>
        </p:spPr>
        <p:txBody>
          <a:bodyPr anchor="t"/>
          <a:lstStyle>
            <a:lvl1pPr algn="l">
              <a:defRPr sz="4000" b="1" cap="all">
                <a:solidFill>
                  <a:schemeClr val="bg1"/>
                </a:solidFill>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969555" y="4725145"/>
            <a:ext cx="103658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endParaRPr lang="zh-CN" altLang="en-US" dirty="0"/>
          </a:p>
        </p:txBody>
      </p:sp>
      <p:pic>
        <p:nvPicPr>
          <p:cNvPr id="7" name="图片 7">
            <a:extLst>
              <a:ext uri="{FF2B5EF4-FFF2-40B4-BE49-F238E27FC236}">
                <a16:creationId xmlns:a16="http://schemas.microsoft.com/office/drawing/2014/main" id="{68809E3E-CFED-C34F-839F-831307B4E5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7083" y="525495"/>
            <a:ext cx="3101009" cy="194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0577811"/>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atin typeface="Microsoft YaHei" panose="020B0503020204020204" pitchFamily="34" charset="-122"/>
                <a:ea typeface="Microsoft YaHei" panose="020B0503020204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sz="2400">
                <a:latin typeface="Microsoft YaHei" panose="020B0503020204020204" pitchFamily="34" charset="-122"/>
                <a:ea typeface="Microsoft YaHei" panose="020B0503020204020204" pitchFamily="34" charset="-122"/>
              </a:defRPr>
            </a:lvl1pPr>
            <a:lvl2pPr>
              <a:defRPr sz="2400">
                <a:latin typeface="Microsoft YaHei" panose="020B0503020204020204" pitchFamily="34" charset="-122"/>
                <a:ea typeface="Microsoft YaHei" panose="020B0503020204020204" pitchFamily="34" charset="-122"/>
              </a:defRPr>
            </a:lvl2pPr>
            <a:lvl3pPr>
              <a:defRPr sz="2400">
                <a:latin typeface="Microsoft YaHei" panose="020B0503020204020204" pitchFamily="34" charset="-122"/>
                <a:ea typeface="Microsoft YaHei" panose="020B0503020204020204" pitchFamily="34" charset="-122"/>
              </a:defRPr>
            </a:lvl3pPr>
            <a:lvl4pPr>
              <a:defRPr sz="2400">
                <a:latin typeface="Microsoft YaHei" panose="020B0503020204020204" pitchFamily="34" charset="-122"/>
                <a:ea typeface="Microsoft YaHei" panose="020B0503020204020204" pitchFamily="34" charset="-122"/>
              </a:defRPr>
            </a:lvl4pPr>
            <a:lvl5pPr>
              <a:defRPr sz="2400">
                <a:latin typeface="Microsoft YaHei" panose="020B0503020204020204" pitchFamily="34" charset="-122"/>
                <a:ea typeface="Microsoft YaHei" panose="020B0503020204020204" pitchFamily="34" charset="-122"/>
              </a:defRPr>
            </a:lvl5pPr>
          </a:lstStyle>
          <a:p>
            <a:pPr lvl="0"/>
            <a:r>
              <a:rPr lang="zh-CN" altLang="en-US"/>
              <a:t>编辑母版文本样式
第二级
第三级
第四级
第五级</a:t>
            </a:r>
            <a:endParaRPr lang="zh-CN" altLang="en-US" dirty="0"/>
          </a:p>
        </p:txBody>
      </p:sp>
      <p:pic>
        <p:nvPicPr>
          <p:cNvPr id="12" name="图片 11">
            <a:extLst>
              <a:ext uri="{FF2B5EF4-FFF2-40B4-BE49-F238E27FC236}">
                <a16:creationId xmlns:a16="http://schemas.microsoft.com/office/drawing/2014/main" id="{F369EB8E-D479-F347-B6D0-0CC58307D11B}"/>
              </a:ext>
            </a:extLst>
          </p:cNvPr>
          <p:cNvPicPr>
            <a:picLocks noChangeAspect="1"/>
          </p:cNvPicPr>
          <p:nvPr/>
        </p:nvPicPr>
        <p:blipFill>
          <a:blip r:embed="rId2"/>
          <a:stretch>
            <a:fillRect/>
          </a:stretch>
        </p:blipFill>
        <p:spPr>
          <a:xfrm>
            <a:off x="11139777" y="260649"/>
            <a:ext cx="815986" cy="700499"/>
          </a:xfrm>
          <a:prstGeom prst="rect">
            <a:avLst/>
          </a:prstGeom>
          <a:effectLst>
            <a:reflection blurRad="6350" stA="52000" endA="300" endPos="35000" dir="5400000" sy="-100000" algn="bl" rotWithShape="0"/>
          </a:effectLst>
        </p:spPr>
      </p:pic>
      <p:sp>
        <p:nvSpPr>
          <p:cNvPr id="5" name="Line 5">
            <a:extLst>
              <a:ext uri="{FF2B5EF4-FFF2-40B4-BE49-F238E27FC236}">
                <a16:creationId xmlns:a16="http://schemas.microsoft.com/office/drawing/2014/main" id="{C394EC54-33C5-3A4F-BC25-177530A7D2A0}"/>
              </a:ext>
            </a:extLst>
          </p:cNvPr>
          <p:cNvSpPr>
            <a:spLocks noChangeShapeType="1"/>
          </p:cNvSpPr>
          <p:nvPr/>
        </p:nvSpPr>
        <p:spPr bwMode="auto">
          <a:xfrm flipH="1">
            <a:off x="0" y="1003300"/>
            <a:ext cx="12195175" cy="0"/>
          </a:xfrm>
          <a:prstGeom prst="line">
            <a:avLst/>
          </a:prstGeom>
          <a:noFill/>
          <a:ln w="28575">
            <a:solidFill>
              <a:srgbClr val="7030A0"/>
            </a:solidFill>
            <a:round/>
            <a:headEnd/>
            <a:tailEnd/>
          </a:ln>
          <a:effectLst>
            <a:outerShdw dist="25400" dir="5400000" algn="ctr" rotWithShape="0">
              <a:srgbClr val="7030A0"/>
            </a:outerShdw>
          </a:effectLst>
        </p:spPr>
        <p:txBody>
          <a:bodyPr/>
          <a:lstStyle/>
          <a:p>
            <a:pPr algn="ctr" eaLnBrk="0" hangingPunct="0">
              <a:buFont typeface="Wingdings" pitchFamily="2" charset="2"/>
              <a:buNone/>
              <a:defRPr/>
            </a:pPr>
            <a:endParaRPr lang="zh-CN" altLang="en-US" dirty="0">
              <a:ea typeface="楷体_GB2312" pitchFamily="49" charset="-122"/>
            </a:endParaRPr>
          </a:p>
        </p:txBody>
      </p:sp>
    </p:spTree>
    <p:extLst>
      <p:ext uri="{BB962C8B-B14F-4D97-AF65-F5344CB8AC3E}">
        <p14:creationId xmlns:p14="http://schemas.microsoft.com/office/powerpoint/2010/main" val="1645760673"/>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5">
            <a:extLst>
              <a:ext uri="{FF2B5EF4-FFF2-40B4-BE49-F238E27FC236}">
                <a16:creationId xmlns:a16="http://schemas.microsoft.com/office/drawing/2014/main" id="{56F6F068-9627-714F-B715-556C2F5A5F07}"/>
              </a:ext>
            </a:extLst>
          </p:cNvPr>
          <p:cNvSpPr>
            <a:spLocks noChangeShapeType="1"/>
          </p:cNvSpPr>
          <p:nvPr/>
        </p:nvSpPr>
        <p:spPr bwMode="auto">
          <a:xfrm flipH="1">
            <a:off x="0" y="1003300"/>
            <a:ext cx="12195175" cy="0"/>
          </a:xfrm>
          <a:prstGeom prst="line">
            <a:avLst/>
          </a:prstGeom>
          <a:noFill/>
          <a:ln w="28575">
            <a:solidFill>
              <a:srgbClr val="7030A0"/>
            </a:solidFill>
            <a:round/>
            <a:headEnd/>
            <a:tailEnd/>
          </a:ln>
          <a:effectLst>
            <a:outerShdw dist="25400" dir="5400000" algn="ctr" rotWithShape="0">
              <a:srgbClr val="7030A0"/>
            </a:outerShdw>
          </a:effectLst>
        </p:spPr>
        <p:txBody>
          <a:bodyPr/>
          <a:lstStyle/>
          <a:p>
            <a:pPr algn="ctr" eaLnBrk="0" hangingPunct="0">
              <a:buFont typeface="Wingdings" pitchFamily="2" charset="2"/>
              <a:buNone/>
              <a:defRPr/>
            </a:pPr>
            <a:endParaRPr lang="zh-CN" altLang="en-US" dirty="0">
              <a:ea typeface="楷体_GB2312" pitchFamily="49" charset="-122"/>
            </a:endParaRPr>
          </a:p>
        </p:txBody>
      </p:sp>
    </p:spTree>
    <p:extLst>
      <p:ext uri="{BB962C8B-B14F-4D97-AF65-F5344CB8AC3E}">
        <p14:creationId xmlns:p14="http://schemas.microsoft.com/office/powerpoint/2010/main" val="4006623991"/>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2_节标题">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5F510E5-C90D-DF45-81DE-757369E227E1}"/>
              </a:ext>
            </a:extLst>
          </p:cNvPr>
          <p:cNvPicPr>
            <a:picLocks noChangeAspect="1"/>
          </p:cNvPicPr>
          <p:nvPr/>
        </p:nvPicPr>
        <p:blipFill>
          <a:blip r:embed="rId2">
            <a:alphaModFix/>
            <a:lum bright="70000" contrast="-70000"/>
          </a:blip>
          <a:stretch>
            <a:fillRect/>
          </a:stretch>
        </p:blipFill>
        <p:spPr>
          <a:xfrm>
            <a:off x="3776870" y="1629372"/>
            <a:ext cx="5062590" cy="4054867"/>
          </a:xfrm>
          <a:prstGeom prst="rect">
            <a:avLst/>
          </a:prstGeom>
          <a:blipFill dpi="0" rotWithShape="1">
            <a:blip r:embed="rId3">
              <a:alphaModFix/>
              <a:lum bright="70000" contrast="-70000"/>
            </a:blip>
            <a:srcRect/>
            <a:tile tx="0" ty="0" sx="100000" sy="100000" flip="none" algn="tl"/>
          </a:blipFill>
        </p:spPr>
      </p:pic>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419314290"/>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3181"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5"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027514639"/>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77247399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3219086473"/>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30736444"/>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9870"/>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878019009"/>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920123670"/>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374824215"/>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64792" y="163514"/>
            <a:ext cx="2767203" cy="5932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3180" y="163514"/>
            <a:ext cx="8098359" cy="5932487"/>
          </a:xfrm>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2630795969"/>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垂直排列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527519" y="946150"/>
            <a:ext cx="8104710" cy="5911850"/>
          </a:xfrm>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3036548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64792" y="163514"/>
            <a:ext cx="2767203" cy="5932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3180" y="163514"/>
            <a:ext cx="8098359" cy="5932487"/>
          </a:xfrm>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58260817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垂直排列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527519" y="946150"/>
            <a:ext cx="8104710" cy="5911850"/>
          </a:xfrm>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3533282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9B5CB0A8-5FE6-4F2D-91A9-B9491607B262}"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D60CE6F1-C1CF-43F2-89F5-DBBD1BBABB8D}" type="slidenum">
              <a:rPr lang="zh-CN" altLang="en-US"/>
              <a:pPr>
                <a:defRPr/>
              </a:pPr>
              <a:t>‹#›</a:t>
            </a:fld>
            <a:endParaRPr lang="zh-CN" altLang="en-US"/>
          </a:p>
        </p:txBody>
      </p:sp>
    </p:spTree>
    <p:extLst>
      <p:ext uri="{BB962C8B-B14F-4D97-AF65-F5344CB8AC3E}">
        <p14:creationId xmlns:p14="http://schemas.microsoft.com/office/powerpoint/2010/main" val="1985333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B314460A-4601-45B3-829B-47309A4B404A}"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1486A5D9-D8BB-4E0F-AC1A-ED14548B3381}" type="slidenum">
              <a:rPr lang="zh-CN" altLang="en-US"/>
              <a:pPr>
                <a:defRPr/>
              </a:pPr>
              <a:t>‹#›</a:t>
            </a:fld>
            <a:endParaRPr lang="zh-CN" altLang="en-US"/>
          </a:p>
        </p:txBody>
      </p:sp>
    </p:spTree>
    <p:extLst>
      <p:ext uri="{BB962C8B-B14F-4D97-AF65-F5344CB8AC3E}">
        <p14:creationId xmlns:p14="http://schemas.microsoft.com/office/powerpoint/2010/main" val="32940434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0743A89E-4B71-433E-9038-50CCE4D6BD85}"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67B3EB0B-2D8F-42D6-A303-833DD3B63935}" type="slidenum">
              <a:rPr lang="zh-CN" altLang="en-US"/>
              <a:pPr>
                <a:defRPr/>
              </a:pPr>
              <a:t>‹#›</a:t>
            </a:fld>
            <a:endParaRPr lang="zh-CN" altLang="en-US"/>
          </a:p>
        </p:txBody>
      </p:sp>
    </p:spTree>
    <p:extLst>
      <p:ext uri="{BB962C8B-B14F-4D97-AF65-F5344CB8AC3E}">
        <p14:creationId xmlns:p14="http://schemas.microsoft.com/office/powerpoint/2010/main" val="699649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4690" y="20206"/>
            <a:ext cx="10975975" cy="1143000"/>
          </a:xfrm>
        </p:spPr>
        <p:txBody>
          <a:bodyPr/>
          <a:lstStyle>
            <a:lvl1pPr algn="l">
              <a:defRPr sz="3300" b="1">
                <a:latin typeface="微软雅黑" pitchFamily="34" charset="-122"/>
                <a:ea typeface="微软雅黑" pitchFamily="34" charset="-122"/>
              </a:defRPr>
            </a:lvl1pPr>
          </a:lstStyle>
          <a:p>
            <a:r>
              <a:rPr lang="zh-CN" altLang="en-US"/>
              <a:t>单击此处编辑母版标题样式</a:t>
            </a:r>
          </a:p>
        </p:txBody>
      </p:sp>
      <p:sp>
        <p:nvSpPr>
          <p:cNvPr id="3" name="内容占位符 2"/>
          <p:cNvSpPr>
            <a:spLocks noGrp="1"/>
          </p:cNvSpPr>
          <p:nvPr>
            <p:ph idx="1"/>
          </p:nvPr>
        </p:nvSpPr>
        <p:spPr>
          <a:xfrm>
            <a:off x="784690" y="1210605"/>
            <a:ext cx="10975975" cy="4888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759"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4"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E43B8E49-58D6-42FE-9894-CABF3383456E}"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A482E9F3-03C8-4372-AB47-5558F7D5D50D}" type="slidenum">
              <a:rPr lang="zh-CN" altLang="en-US"/>
              <a:pPr>
                <a:defRPr/>
              </a:pPr>
              <a:t>‹#›</a:t>
            </a:fld>
            <a:endParaRPr lang="zh-CN" altLang="en-US"/>
          </a:p>
        </p:txBody>
      </p:sp>
    </p:spTree>
    <p:extLst>
      <p:ext uri="{BB962C8B-B14F-4D97-AF65-F5344CB8AC3E}">
        <p14:creationId xmlns:p14="http://schemas.microsoft.com/office/powerpoint/2010/main" val="2732950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7"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9976EC88-321B-4A41-93CE-7572F81CD348}" type="datetime1">
              <a:rPr lang="zh-CN" altLang="en-US"/>
              <a:pPr>
                <a:defRPr/>
              </a:pPr>
              <a:t>2021-02-28</a:t>
            </a:fld>
            <a:endParaRPr lang="zh-CN" altLang="en-US"/>
          </a:p>
        </p:txBody>
      </p:sp>
      <p:sp>
        <p:nvSpPr>
          <p:cNvPr id="8"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5468A13A-EDB1-4C2E-8584-BD7C2163AA94}" type="slidenum">
              <a:rPr lang="zh-CN" altLang="en-US"/>
              <a:pPr>
                <a:defRPr/>
              </a:pPr>
              <a:t>‹#›</a:t>
            </a:fld>
            <a:endParaRPr lang="zh-CN" altLang="en-US"/>
          </a:p>
        </p:txBody>
      </p:sp>
    </p:spTree>
    <p:extLst>
      <p:ext uri="{BB962C8B-B14F-4D97-AF65-F5344CB8AC3E}">
        <p14:creationId xmlns:p14="http://schemas.microsoft.com/office/powerpoint/2010/main" val="3392368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FBA438A0-3D2B-4FCD-9541-C06D3D756647}" type="datetime1">
              <a:rPr lang="zh-CN" altLang="en-US"/>
              <a:pPr>
                <a:defRPr/>
              </a:pPr>
              <a:t>2021-02-28</a:t>
            </a:fld>
            <a:endParaRPr lang="zh-CN" altLang="en-US"/>
          </a:p>
        </p:txBody>
      </p:sp>
      <p:sp>
        <p:nvSpPr>
          <p:cNvPr id="4"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9EA7D621-DDAE-436E-AABA-5E838B43EC0C}" type="slidenum">
              <a:rPr lang="zh-CN" altLang="en-US"/>
              <a:pPr>
                <a:defRPr/>
              </a:pPr>
              <a:t>‹#›</a:t>
            </a:fld>
            <a:endParaRPr lang="zh-CN" altLang="en-US"/>
          </a:p>
        </p:txBody>
      </p:sp>
    </p:spTree>
    <p:extLst>
      <p:ext uri="{BB962C8B-B14F-4D97-AF65-F5344CB8AC3E}">
        <p14:creationId xmlns:p14="http://schemas.microsoft.com/office/powerpoint/2010/main" val="3329759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3E75A152-0102-46A3-9FB7-962751FB4E00}" type="datetime1">
              <a:rPr lang="zh-CN" altLang="en-US"/>
              <a:pPr>
                <a:defRPr/>
              </a:pPr>
              <a:t>2021-02-28</a:t>
            </a:fld>
            <a:endParaRPr lang="zh-CN" altLang="en-US"/>
          </a:p>
        </p:txBody>
      </p:sp>
      <p:sp>
        <p:nvSpPr>
          <p:cNvPr id="3"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8436C3DE-68E5-4E75-9CF8-470140130BD5}" type="slidenum">
              <a:rPr lang="zh-CN" altLang="en-US"/>
              <a:pPr>
                <a:defRPr/>
              </a:pPr>
              <a:t>‹#›</a:t>
            </a:fld>
            <a:endParaRPr lang="zh-CN" altLang="en-US"/>
          </a:p>
        </p:txBody>
      </p:sp>
    </p:spTree>
    <p:extLst>
      <p:ext uri="{BB962C8B-B14F-4D97-AF65-F5344CB8AC3E}">
        <p14:creationId xmlns:p14="http://schemas.microsoft.com/office/powerpoint/2010/main" val="3214334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FFFBAD86-5A12-42AF-A94A-EE3F9315DAC4}"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024ACF37-1597-4662-9CFF-39F350984134}" type="slidenum">
              <a:rPr lang="zh-CN" altLang="en-US"/>
              <a:pPr>
                <a:defRPr/>
              </a:pPr>
              <a:t>‹#›</a:t>
            </a:fld>
            <a:endParaRPr lang="zh-CN" altLang="en-US"/>
          </a:p>
        </p:txBody>
      </p:sp>
    </p:spTree>
    <p:extLst>
      <p:ext uri="{BB962C8B-B14F-4D97-AF65-F5344CB8AC3E}">
        <p14:creationId xmlns:p14="http://schemas.microsoft.com/office/powerpoint/2010/main" val="14222800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30D8BC79-0C24-418C-9726-6D474EF0AA9A}"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B30623BF-E4E2-4840-8E6C-6452B7917C6E}" type="slidenum">
              <a:rPr lang="zh-CN" altLang="en-US"/>
              <a:pPr>
                <a:defRPr/>
              </a:pPr>
              <a:t>‹#›</a:t>
            </a:fld>
            <a:endParaRPr lang="zh-CN" altLang="en-US"/>
          </a:p>
        </p:txBody>
      </p:sp>
    </p:spTree>
    <p:extLst>
      <p:ext uri="{BB962C8B-B14F-4D97-AF65-F5344CB8AC3E}">
        <p14:creationId xmlns:p14="http://schemas.microsoft.com/office/powerpoint/2010/main" val="2456302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B3C69413-E8D0-444E-A92D-3A93CA95C099}"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9209D2AE-8285-4CE5-9FBA-B4672251E64F}" type="slidenum">
              <a:rPr lang="zh-CN" altLang="en-US"/>
              <a:pPr>
                <a:defRPr/>
              </a:pPr>
              <a:t>‹#›</a:t>
            </a:fld>
            <a:endParaRPr lang="zh-CN" altLang="en-US"/>
          </a:p>
        </p:txBody>
      </p:sp>
    </p:spTree>
    <p:extLst>
      <p:ext uri="{BB962C8B-B14F-4D97-AF65-F5344CB8AC3E}">
        <p14:creationId xmlns:p14="http://schemas.microsoft.com/office/powerpoint/2010/main" val="28025899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639"/>
            <a:ext cx="2743914"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759" y="274639"/>
            <a:ext cx="8028490" cy="5851525"/>
          </a:xfrm>
        </p:spPr>
        <p:txBody>
          <a:bodyPr vert="eaVert"/>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5919D6A9-C0F6-4C90-846B-36543AF14DD0}"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D7DF395A-A6CC-4489-A4E1-FA75CA130E9A}" type="slidenum">
              <a:rPr lang="zh-CN" altLang="en-US"/>
              <a:pPr>
                <a:defRPr/>
              </a:pPr>
              <a:t>‹#›</a:t>
            </a:fld>
            <a:endParaRPr lang="zh-CN" altLang="en-US"/>
          </a:p>
        </p:txBody>
      </p:sp>
    </p:spTree>
    <p:extLst>
      <p:ext uri="{BB962C8B-B14F-4D97-AF65-F5344CB8AC3E}">
        <p14:creationId xmlns:p14="http://schemas.microsoft.com/office/powerpoint/2010/main" val="4266755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95642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D4A64BAB-CF91-4EB7-9A0B-9FAFF10374EA}"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9BBB1150-687D-4054-AA94-AA9D0830C96C}" type="slidenum">
              <a:rPr lang="zh-CN" altLang="en-US"/>
              <a:pPr>
                <a:defRPr/>
              </a:pPr>
              <a:t>‹#›</a:t>
            </a:fld>
            <a:endParaRPr lang="zh-CN" altLang="en-US"/>
          </a:p>
        </p:txBody>
      </p:sp>
    </p:spTree>
    <p:extLst>
      <p:ext uri="{BB962C8B-B14F-4D97-AF65-F5344CB8AC3E}">
        <p14:creationId xmlns:p14="http://schemas.microsoft.com/office/powerpoint/2010/main" val="280307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424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F7AED250-F61C-4E2F-B6BD-8D9D66AD072F}"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4BA83637-B33B-47B0-8DA2-6DC102F8CE74}" type="slidenum">
              <a:rPr lang="zh-CN" altLang="en-US"/>
              <a:pPr>
                <a:defRPr/>
              </a:pPr>
              <a:t>‹#›</a:t>
            </a:fld>
            <a:endParaRPr lang="zh-CN" altLang="en-US"/>
          </a:p>
        </p:txBody>
      </p:sp>
    </p:spTree>
    <p:extLst>
      <p:ext uri="{BB962C8B-B14F-4D97-AF65-F5344CB8AC3E}">
        <p14:creationId xmlns:p14="http://schemas.microsoft.com/office/powerpoint/2010/main" val="14535217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07DB04A8-61F1-4FCC-8603-404D929037E6}"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7B59DD06-1110-4910-A877-298E7E45A6EE}" type="slidenum">
              <a:rPr lang="zh-CN" altLang="en-US"/>
              <a:pPr>
                <a:defRPr/>
              </a:pPr>
              <a:t>‹#›</a:t>
            </a:fld>
            <a:endParaRPr lang="zh-CN" altLang="en-US"/>
          </a:p>
        </p:txBody>
      </p:sp>
    </p:spTree>
    <p:extLst>
      <p:ext uri="{BB962C8B-B14F-4D97-AF65-F5344CB8AC3E}">
        <p14:creationId xmlns:p14="http://schemas.microsoft.com/office/powerpoint/2010/main" val="4025756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759"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4"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3C383271-4D99-4684-A593-31B9F6146DDE}"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0E426BB2-6002-4001-B504-9F31DFFB6039}" type="slidenum">
              <a:rPr lang="zh-CN" altLang="en-US"/>
              <a:pPr>
                <a:defRPr/>
              </a:pPr>
              <a:t>‹#›</a:t>
            </a:fld>
            <a:endParaRPr lang="zh-CN" altLang="en-US"/>
          </a:p>
        </p:txBody>
      </p:sp>
    </p:spTree>
    <p:extLst>
      <p:ext uri="{BB962C8B-B14F-4D97-AF65-F5344CB8AC3E}">
        <p14:creationId xmlns:p14="http://schemas.microsoft.com/office/powerpoint/2010/main" val="30028811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7"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35E6C57F-7A8C-4833-9334-51BA576F20AB}" type="datetime1">
              <a:rPr lang="zh-CN" altLang="en-US"/>
              <a:pPr>
                <a:defRPr/>
              </a:pPr>
              <a:t>2021-02-28</a:t>
            </a:fld>
            <a:endParaRPr lang="zh-CN" altLang="en-US"/>
          </a:p>
        </p:txBody>
      </p:sp>
      <p:sp>
        <p:nvSpPr>
          <p:cNvPr id="8"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BEC1B1D2-C73B-4859-80DA-AD9656D895EB}" type="slidenum">
              <a:rPr lang="zh-CN" altLang="en-US"/>
              <a:pPr>
                <a:defRPr/>
              </a:pPr>
              <a:t>‹#›</a:t>
            </a:fld>
            <a:endParaRPr lang="zh-CN" altLang="en-US"/>
          </a:p>
        </p:txBody>
      </p:sp>
    </p:spTree>
    <p:extLst>
      <p:ext uri="{BB962C8B-B14F-4D97-AF65-F5344CB8AC3E}">
        <p14:creationId xmlns:p14="http://schemas.microsoft.com/office/powerpoint/2010/main" val="6506349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037E8118-D98C-4D2E-A59F-72754492A2BD}" type="datetime1">
              <a:rPr lang="zh-CN" altLang="en-US"/>
              <a:pPr>
                <a:defRPr/>
              </a:pPr>
              <a:t>2021-02-28</a:t>
            </a:fld>
            <a:endParaRPr lang="zh-CN" altLang="en-US"/>
          </a:p>
        </p:txBody>
      </p:sp>
      <p:sp>
        <p:nvSpPr>
          <p:cNvPr id="4"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59A29CFA-34A9-4169-B30B-A542358E771F}" type="slidenum">
              <a:rPr lang="zh-CN" altLang="en-US"/>
              <a:pPr>
                <a:defRPr/>
              </a:pPr>
              <a:t>‹#›</a:t>
            </a:fld>
            <a:endParaRPr lang="zh-CN" altLang="en-US"/>
          </a:p>
        </p:txBody>
      </p:sp>
    </p:spTree>
    <p:extLst>
      <p:ext uri="{BB962C8B-B14F-4D97-AF65-F5344CB8AC3E}">
        <p14:creationId xmlns:p14="http://schemas.microsoft.com/office/powerpoint/2010/main" val="4191128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2336F97C-0D9E-435F-B0CC-7A60AD6B7CF8}" type="datetime1">
              <a:rPr lang="zh-CN" altLang="en-US"/>
              <a:pPr>
                <a:defRPr/>
              </a:pPr>
              <a:t>2021-02-28</a:t>
            </a:fld>
            <a:endParaRPr lang="zh-CN" altLang="en-US"/>
          </a:p>
        </p:txBody>
      </p:sp>
      <p:sp>
        <p:nvSpPr>
          <p:cNvPr id="3"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C8976E67-8A47-4285-8D57-551DD7161A91}" type="slidenum">
              <a:rPr lang="zh-CN" altLang="en-US"/>
              <a:pPr>
                <a:defRPr/>
              </a:pPr>
              <a:t>‹#›</a:t>
            </a:fld>
            <a:endParaRPr lang="zh-CN" altLang="en-US"/>
          </a:p>
        </p:txBody>
      </p:sp>
    </p:spTree>
    <p:extLst>
      <p:ext uri="{BB962C8B-B14F-4D97-AF65-F5344CB8AC3E}">
        <p14:creationId xmlns:p14="http://schemas.microsoft.com/office/powerpoint/2010/main" val="40957842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E6B5C936-23CD-4542-A0F6-2A6BBFC31D4F}"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4AC5368F-1DF4-472E-875D-99F7BB11DF6F}" type="slidenum">
              <a:rPr lang="zh-CN" altLang="en-US"/>
              <a:pPr>
                <a:defRPr/>
              </a:pPr>
              <a:t>‹#›</a:t>
            </a:fld>
            <a:endParaRPr lang="zh-CN" altLang="en-US"/>
          </a:p>
        </p:txBody>
      </p:sp>
    </p:spTree>
    <p:extLst>
      <p:ext uri="{BB962C8B-B14F-4D97-AF65-F5344CB8AC3E}">
        <p14:creationId xmlns:p14="http://schemas.microsoft.com/office/powerpoint/2010/main" val="6924073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60C7EA0B-B1A3-4386-9CB3-1D2BE8D02C42}"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4821F12E-DC76-4DCC-ABA7-74AA2E6C7F56}" type="slidenum">
              <a:rPr lang="zh-CN" altLang="en-US"/>
              <a:pPr>
                <a:defRPr/>
              </a:pPr>
              <a:t>‹#›</a:t>
            </a:fld>
            <a:endParaRPr lang="zh-CN" altLang="en-US"/>
          </a:p>
        </p:txBody>
      </p:sp>
    </p:spTree>
    <p:extLst>
      <p:ext uri="{BB962C8B-B14F-4D97-AF65-F5344CB8AC3E}">
        <p14:creationId xmlns:p14="http://schemas.microsoft.com/office/powerpoint/2010/main" val="2271601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BDB376B8-5AA1-45AB-8B0A-25B4F019D02C}"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F293ED99-BE52-4DE5-BC07-770493E4BA69}" type="slidenum">
              <a:rPr lang="zh-CN" altLang="en-US"/>
              <a:pPr>
                <a:defRPr/>
              </a:pPr>
              <a:t>‹#›</a:t>
            </a:fld>
            <a:endParaRPr lang="zh-CN" altLang="en-US"/>
          </a:p>
        </p:txBody>
      </p:sp>
    </p:spTree>
    <p:extLst>
      <p:ext uri="{BB962C8B-B14F-4D97-AF65-F5344CB8AC3E}">
        <p14:creationId xmlns:p14="http://schemas.microsoft.com/office/powerpoint/2010/main" val="35215002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639"/>
            <a:ext cx="2743914"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759" y="274639"/>
            <a:ext cx="8028490" cy="5851525"/>
          </a:xfrm>
        </p:spPr>
        <p:txBody>
          <a:bodyPr vert="eaVert"/>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2643CDE0-BA6D-4EC0-8EE1-020C116AA73A}"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0406E799-F085-4A88-A6C8-02C0808A3574}" type="slidenum">
              <a:rPr lang="zh-CN" altLang="en-US"/>
              <a:pPr>
                <a:defRPr/>
              </a:pPr>
              <a:t>‹#›</a:t>
            </a:fld>
            <a:endParaRPr lang="zh-CN" altLang="en-US"/>
          </a:p>
        </p:txBody>
      </p:sp>
    </p:spTree>
    <p:extLst>
      <p:ext uri="{BB962C8B-B14F-4D97-AF65-F5344CB8AC3E}">
        <p14:creationId xmlns:p14="http://schemas.microsoft.com/office/powerpoint/2010/main" val="2269494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AF0FF78-89DB-2142-8F68-9A2C18EBF91B}"/>
              </a:ext>
            </a:extLst>
          </p:cNvPr>
          <p:cNvSpPr txBox="1">
            <a:spLocks noChangeArrowheads="1"/>
          </p:cNvSpPr>
          <p:nvPr/>
        </p:nvSpPr>
        <p:spPr bwMode="auto">
          <a:xfrm>
            <a:off x="0" y="2348880"/>
            <a:ext cx="12195175" cy="1752600"/>
          </a:xfrm>
          <a:prstGeom prst="rect">
            <a:avLst/>
          </a:prstGeom>
          <a:solidFill>
            <a:srgbClr val="743481"/>
          </a:solidFill>
          <a:ln w="9525" algn="ctr">
            <a:noFill/>
            <a:miter lim="800000"/>
            <a:headEnd/>
            <a:tailEnd/>
          </a:ln>
        </p:spPr>
        <p:txBody>
          <a:bodyPr lIns="0" tIns="45713" rIns="0" bIns="45713" anchor="b"/>
          <a:lstStyle/>
          <a:p>
            <a:pPr eaLnBrk="1" hangingPunct="1">
              <a:buFontTx/>
              <a:buNone/>
              <a:defRPr/>
            </a:pPr>
            <a:br>
              <a:rPr lang="zh-CN" altLang="en-US" sz="2400" b="1" kern="0" dirty="0">
                <a:solidFill>
                  <a:schemeClr val="bg1"/>
                </a:solidFill>
                <a:latin typeface="+mj-lt"/>
                <a:ea typeface="+mj-ea"/>
                <a:cs typeface="+mj-cs"/>
              </a:rPr>
            </a:br>
            <a:endParaRPr lang="zh-CN" altLang="en-US" sz="4800" b="1" kern="0" dirty="0">
              <a:solidFill>
                <a:schemeClr val="bg1"/>
              </a:solidFill>
              <a:latin typeface="+mj-lt"/>
              <a:ea typeface="+mj-ea"/>
              <a:cs typeface="+mj-cs"/>
            </a:endParaRPr>
          </a:p>
        </p:txBody>
      </p:sp>
      <p:sp>
        <p:nvSpPr>
          <p:cNvPr id="2" name="标题 1"/>
          <p:cNvSpPr>
            <a:spLocks noGrp="1"/>
          </p:cNvSpPr>
          <p:nvPr>
            <p:ph type="title"/>
          </p:nvPr>
        </p:nvSpPr>
        <p:spPr>
          <a:xfrm>
            <a:off x="963333" y="2558232"/>
            <a:ext cx="10365899" cy="1362075"/>
          </a:xfrm>
        </p:spPr>
        <p:txBody>
          <a:bodyPr anchor="t"/>
          <a:lstStyle>
            <a:lvl1pPr algn="l">
              <a:defRPr sz="4000" b="1" cap="all">
                <a:solidFill>
                  <a:schemeClr val="bg1"/>
                </a:solidFill>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969555" y="4725145"/>
            <a:ext cx="103658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endParaRPr lang="zh-CN" altLang="en-US" dirty="0"/>
          </a:p>
        </p:txBody>
      </p:sp>
      <p:pic>
        <p:nvPicPr>
          <p:cNvPr id="7" name="图片 7">
            <a:extLst>
              <a:ext uri="{FF2B5EF4-FFF2-40B4-BE49-F238E27FC236}">
                <a16:creationId xmlns:a16="http://schemas.microsoft.com/office/drawing/2014/main" id="{68809E3E-CFED-C34F-839F-831307B4E5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2532" y="404665"/>
            <a:ext cx="372750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0619980"/>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98486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8DA8F778-8523-4862-B2D7-28F6A184A69D}"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8C8A3446-FA5F-422A-8ECF-9E577964374C}" type="slidenum">
              <a:rPr lang="zh-CN" altLang="en-US"/>
              <a:pPr>
                <a:defRPr/>
              </a:pPr>
              <a:t>‹#›</a:t>
            </a:fld>
            <a:endParaRPr lang="zh-CN" altLang="en-US"/>
          </a:p>
        </p:txBody>
      </p:sp>
    </p:spTree>
    <p:extLst>
      <p:ext uri="{BB962C8B-B14F-4D97-AF65-F5344CB8AC3E}">
        <p14:creationId xmlns:p14="http://schemas.microsoft.com/office/powerpoint/2010/main" val="168659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609138B8-9053-47C9-A1C8-768DBA4AC6FD}"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D655CE02-8EC6-4873-9C69-2594596A97F2}" type="slidenum">
              <a:rPr lang="zh-CN" altLang="en-US"/>
              <a:pPr>
                <a:defRPr/>
              </a:pPr>
              <a:t>‹#›</a:t>
            </a:fld>
            <a:endParaRPr lang="zh-CN" altLang="en-US"/>
          </a:p>
        </p:txBody>
      </p:sp>
    </p:spTree>
    <p:extLst>
      <p:ext uri="{BB962C8B-B14F-4D97-AF65-F5344CB8AC3E}">
        <p14:creationId xmlns:p14="http://schemas.microsoft.com/office/powerpoint/2010/main" val="260745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DB1524FF-DDE2-4147-B490-9A1F34E3FACA}"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3EFA3CFA-2256-4929-8006-30C97EF9A873}" type="slidenum">
              <a:rPr lang="zh-CN" altLang="en-US"/>
              <a:pPr>
                <a:defRPr/>
              </a:pPr>
              <a:t>‹#›</a:t>
            </a:fld>
            <a:endParaRPr lang="zh-CN" altLang="en-US"/>
          </a:p>
        </p:txBody>
      </p:sp>
    </p:spTree>
    <p:extLst>
      <p:ext uri="{BB962C8B-B14F-4D97-AF65-F5344CB8AC3E}">
        <p14:creationId xmlns:p14="http://schemas.microsoft.com/office/powerpoint/2010/main" val="35150417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759"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4"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DAD55593-2768-4E6E-AD2A-8857493A62D6}"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8D8FE0FE-D1FA-41AC-B328-7DAF0AFD3DED}" type="slidenum">
              <a:rPr lang="zh-CN" altLang="en-US"/>
              <a:pPr>
                <a:defRPr/>
              </a:pPr>
              <a:t>‹#›</a:t>
            </a:fld>
            <a:endParaRPr lang="zh-CN" altLang="en-US"/>
          </a:p>
        </p:txBody>
      </p:sp>
    </p:spTree>
    <p:extLst>
      <p:ext uri="{BB962C8B-B14F-4D97-AF65-F5344CB8AC3E}">
        <p14:creationId xmlns:p14="http://schemas.microsoft.com/office/powerpoint/2010/main" val="37720215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7"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FFF277C4-CBA0-41A2-B2C6-73F3129C4AF5}" type="datetime1">
              <a:rPr lang="zh-CN" altLang="en-US"/>
              <a:pPr>
                <a:defRPr/>
              </a:pPr>
              <a:t>2021-02-28</a:t>
            </a:fld>
            <a:endParaRPr lang="zh-CN" altLang="en-US"/>
          </a:p>
        </p:txBody>
      </p:sp>
      <p:sp>
        <p:nvSpPr>
          <p:cNvPr id="8"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52BBC923-E3A8-4951-8470-2A8387FAE271}" type="slidenum">
              <a:rPr lang="zh-CN" altLang="en-US"/>
              <a:pPr>
                <a:defRPr/>
              </a:pPr>
              <a:t>‹#›</a:t>
            </a:fld>
            <a:endParaRPr lang="zh-CN" altLang="en-US"/>
          </a:p>
        </p:txBody>
      </p:sp>
    </p:spTree>
    <p:extLst>
      <p:ext uri="{BB962C8B-B14F-4D97-AF65-F5344CB8AC3E}">
        <p14:creationId xmlns:p14="http://schemas.microsoft.com/office/powerpoint/2010/main" val="1256057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240E8EFA-9142-4FC5-8371-E7CCD819B06B}" type="datetime1">
              <a:rPr lang="zh-CN" altLang="en-US"/>
              <a:pPr>
                <a:defRPr/>
              </a:pPr>
              <a:t>2021-02-28</a:t>
            </a:fld>
            <a:endParaRPr lang="zh-CN" altLang="en-US"/>
          </a:p>
        </p:txBody>
      </p:sp>
      <p:sp>
        <p:nvSpPr>
          <p:cNvPr id="4"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B28575EC-02E4-4237-BD3E-3D0C589572E9}" type="slidenum">
              <a:rPr lang="zh-CN" altLang="en-US"/>
              <a:pPr>
                <a:defRPr/>
              </a:pPr>
              <a:t>‹#›</a:t>
            </a:fld>
            <a:endParaRPr lang="zh-CN" altLang="en-US"/>
          </a:p>
        </p:txBody>
      </p:sp>
    </p:spTree>
    <p:extLst>
      <p:ext uri="{BB962C8B-B14F-4D97-AF65-F5344CB8AC3E}">
        <p14:creationId xmlns:p14="http://schemas.microsoft.com/office/powerpoint/2010/main" val="1969348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2933DA71-8DE1-479A-9942-3E1BEE9F93C3}" type="datetime1">
              <a:rPr lang="zh-CN" altLang="en-US"/>
              <a:pPr>
                <a:defRPr/>
              </a:pPr>
              <a:t>2021-02-28</a:t>
            </a:fld>
            <a:endParaRPr lang="zh-CN" altLang="en-US"/>
          </a:p>
        </p:txBody>
      </p:sp>
      <p:sp>
        <p:nvSpPr>
          <p:cNvPr id="3"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EA218306-5CF8-4025-B6F4-2EEE0EA1EE67}" type="slidenum">
              <a:rPr lang="zh-CN" altLang="en-US"/>
              <a:pPr>
                <a:defRPr/>
              </a:pPr>
              <a:t>‹#›</a:t>
            </a:fld>
            <a:endParaRPr lang="zh-CN" altLang="en-US"/>
          </a:p>
        </p:txBody>
      </p:sp>
    </p:spTree>
    <p:extLst>
      <p:ext uri="{BB962C8B-B14F-4D97-AF65-F5344CB8AC3E}">
        <p14:creationId xmlns:p14="http://schemas.microsoft.com/office/powerpoint/2010/main" val="16951515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C2385FF2-85A3-41CE-BFA8-5D7BBB150A6A}"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37B8B054-FAD1-48A0-865A-DFA3D3F79929}" type="slidenum">
              <a:rPr lang="zh-CN" altLang="en-US"/>
              <a:pPr>
                <a:defRPr/>
              </a:pPr>
              <a:t>‹#›</a:t>
            </a:fld>
            <a:endParaRPr lang="zh-CN" altLang="en-US"/>
          </a:p>
        </p:txBody>
      </p:sp>
    </p:spTree>
    <p:extLst>
      <p:ext uri="{BB962C8B-B14F-4D97-AF65-F5344CB8AC3E}">
        <p14:creationId xmlns:p14="http://schemas.microsoft.com/office/powerpoint/2010/main" val="32580160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A93BA1D7-9E19-435F-A9E9-77CCD8CA148B}"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D4ACCA05-FC37-4BA6-9556-FBFDCCF6EC60}" type="slidenum">
              <a:rPr lang="zh-CN" altLang="en-US"/>
              <a:pPr>
                <a:defRPr/>
              </a:pPr>
              <a:t>‹#›</a:t>
            </a:fld>
            <a:endParaRPr lang="zh-CN" altLang="en-US"/>
          </a:p>
        </p:txBody>
      </p:sp>
    </p:spTree>
    <p:extLst>
      <p:ext uri="{BB962C8B-B14F-4D97-AF65-F5344CB8AC3E}">
        <p14:creationId xmlns:p14="http://schemas.microsoft.com/office/powerpoint/2010/main" val="2886926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atin typeface="Microsoft YaHei" panose="020B0503020204020204" pitchFamily="34" charset="-122"/>
                <a:ea typeface="Microsoft YaHei" panose="020B0503020204020204"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sz="2400">
                <a:latin typeface="Microsoft YaHei" panose="020B0503020204020204" pitchFamily="34" charset="-122"/>
                <a:ea typeface="Microsoft YaHei" panose="020B0503020204020204" pitchFamily="34" charset="-122"/>
              </a:defRPr>
            </a:lvl1pPr>
            <a:lvl2pPr>
              <a:defRPr sz="2400">
                <a:latin typeface="Microsoft YaHei" panose="020B0503020204020204" pitchFamily="34" charset="-122"/>
                <a:ea typeface="Microsoft YaHei" panose="020B0503020204020204" pitchFamily="34" charset="-122"/>
              </a:defRPr>
            </a:lvl2pPr>
            <a:lvl3pPr>
              <a:defRPr sz="2400">
                <a:latin typeface="Microsoft YaHei" panose="020B0503020204020204" pitchFamily="34" charset="-122"/>
                <a:ea typeface="Microsoft YaHei" panose="020B0503020204020204" pitchFamily="34" charset="-122"/>
              </a:defRPr>
            </a:lvl3pPr>
            <a:lvl4pPr>
              <a:defRPr sz="2400">
                <a:latin typeface="Microsoft YaHei" panose="020B0503020204020204" pitchFamily="34" charset="-122"/>
                <a:ea typeface="Microsoft YaHei" panose="020B0503020204020204" pitchFamily="34" charset="-122"/>
              </a:defRPr>
            </a:lvl4pPr>
            <a:lvl5pPr>
              <a:defRPr sz="2400">
                <a:latin typeface="Microsoft YaHei" panose="020B0503020204020204" pitchFamily="34" charset="-122"/>
                <a:ea typeface="Microsoft YaHei" panose="020B0503020204020204" pitchFamily="34" charset="-122"/>
              </a:defRPr>
            </a:lvl5pPr>
          </a:lstStyle>
          <a:p>
            <a:pPr lvl="0"/>
            <a:r>
              <a:rPr lang="zh-CN" altLang="en-US"/>
              <a:t>编辑母版文本样式
第二级
第三级
第四级
第五级</a:t>
            </a:r>
            <a:endParaRPr lang="zh-CN" altLang="en-US" dirty="0"/>
          </a:p>
        </p:txBody>
      </p:sp>
      <p:pic>
        <p:nvPicPr>
          <p:cNvPr id="12" name="图片 11">
            <a:extLst>
              <a:ext uri="{FF2B5EF4-FFF2-40B4-BE49-F238E27FC236}">
                <a16:creationId xmlns:a16="http://schemas.microsoft.com/office/drawing/2014/main" id="{F369EB8E-D479-F347-B6D0-0CC58307D11B}"/>
              </a:ext>
            </a:extLst>
          </p:cNvPr>
          <p:cNvPicPr>
            <a:picLocks noChangeAspect="1"/>
          </p:cNvPicPr>
          <p:nvPr/>
        </p:nvPicPr>
        <p:blipFill>
          <a:blip r:embed="rId2"/>
          <a:stretch>
            <a:fillRect/>
          </a:stretch>
        </p:blipFill>
        <p:spPr>
          <a:xfrm>
            <a:off x="11018396" y="260649"/>
            <a:ext cx="937367" cy="700499"/>
          </a:xfrm>
          <a:prstGeom prst="rect">
            <a:avLst/>
          </a:prstGeom>
          <a:effectLst>
            <a:reflection blurRad="6350" stA="52000" endA="300" endPos="35000" dir="5400000" sy="-100000" algn="bl" rotWithShape="0"/>
          </a:effectLst>
        </p:spPr>
      </p:pic>
      <p:sp>
        <p:nvSpPr>
          <p:cNvPr id="5" name="Line 5">
            <a:extLst>
              <a:ext uri="{FF2B5EF4-FFF2-40B4-BE49-F238E27FC236}">
                <a16:creationId xmlns:a16="http://schemas.microsoft.com/office/drawing/2014/main" id="{C394EC54-33C5-3A4F-BC25-177530A7D2A0}"/>
              </a:ext>
            </a:extLst>
          </p:cNvPr>
          <p:cNvSpPr>
            <a:spLocks noChangeShapeType="1"/>
          </p:cNvSpPr>
          <p:nvPr/>
        </p:nvSpPr>
        <p:spPr bwMode="auto">
          <a:xfrm flipH="1">
            <a:off x="0" y="1003300"/>
            <a:ext cx="12195175" cy="0"/>
          </a:xfrm>
          <a:prstGeom prst="line">
            <a:avLst/>
          </a:prstGeom>
          <a:noFill/>
          <a:ln w="28575">
            <a:solidFill>
              <a:srgbClr val="7030A0"/>
            </a:solidFill>
            <a:round/>
            <a:headEnd/>
            <a:tailEnd/>
          </a:ln>
          <a:effectLst>
            <a:outerShdw dist="25400" dir="5400000" algn="ctr" rotWithShape="0">
              <a:srgbClr val="7030A0"/>
            </a:outerShdw>
          </a:effectLst>
        </p:spPr>
        <p:txBody>
          <a:bodyPr/>
          <a:lstStyle/>
          <a:p>
            <a:pPr algn="ctr" eaLnBrk="0" hangingPunct="0">
              <a:buFont typeface="Wingdings" pitchFamily="2" charset="2"/>
              <a:buNone/>
              <a:defRPr/>
            </a:pPr>
            <a:endParaRPr lang="zh-CN" altLang="en-US" dirty="0">
              <a:ea typeface="楷体_GB2312" pitchFamily="49" charset="-122"/>
            </a:endParaRPr>
          </a:p>
        </p:txBody>
      </p:sp>
    </p:spTree>
    <p:extLst>
      <p:ext uri="{BB962C8B-B14F-4D97-AF65-F5344CB8AC3E}">
        <p14:creationId xmlns:p14="http://schemas.microsoft.com/office/powerpoint/2010/main" val="34564238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67FE2422-5A4B-489F-BEFF-CDE3435E6438}"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70A33436-D79E-4101-AF32-4E5F4329D12C}" type="slidenum">
              <a:rPr lang="zh-CN" altLang="en-US"/>
              <a:pPr>
                <a:defRPr/>
              </a:pPr>
              <a:t>‹#›</a:t>
            </a:fld>
            <a:endParaRPr lang="zh-CN" altLang="en-US"/>
          </a:p>
        </p:txBody>
      </p:sp>
    </p:spTree>
    <p:extLst>
      <p:ext uri="{BB962C8B-B14F-4D97-AF65-F5344CB8AC3E}">
        <p14:creationId xmlns:p14="http://schemas.microsoft.com/office/powerpoint/2010/main" val="8801541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639"/>
            <a:ext cx="2743914"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759" y="274639"/>
            <a:ext cx="8028490" cy="5851525"/>
          </a:xfrm>
        </p:spPr>
        <p:txBody>
          <a:bodyPr vert="eaVert"/>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94C9A215-465C-4DB2-A9F1-50CAAC19B14B}"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8F60C64E-8B19-4360-975D-51DC0B9B3035}" type="slidenum">
              <a:rPr lang="zh-CN" altLang="en-US"/>
              <a:pPr>
                <a:defRPr/>
              </a:pPr>
              <a:t>‹#›</a:t>
            </a:fld>
            <a:endParaRPr lang="zh-CN" altLang="en-US"/>
          </a:p>
        </p:txBody>
      </p:sp>
    </p:spTree>
    <p:extLst>
      <p:ext uri="{BB962C8B-B14F-4D97-AF65-F5344CB8AC3E}">
        <p14:creationId xmlns:p14="http://schemas.microsoft.com/office/powerpoint/2010/main" val="31653157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57043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15622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
第二级
第三级
第四级
第五级</a:t>
            </a:r>
          </a:p>
        </p:txBody>
      </p:sp>
    </p:spTree>
    <p:extLst>
      <p:ext uri="{BB962C8B-B14F-4D97-AF65-F5344CB8AC3E}">
        <p14:creationId xmlns:p14="http://schemas.microsoft.com/office/powerpoint/2010/main" val="122664268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67313207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3181"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5"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3647465580"/>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90546559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3627282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99445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5">
            <a:extLst>
              <a:ext uri="{FF2B5EF4-FFF2-40B4-BE49-F238E27FC236}">
                <a16:creationId xmlns:a16="http://schemas.microsoft.com/office/drawing/2014/main" id="{56F6F068-9627-714F-B715-556C2F5A5F07}"/>
              </a:ext>
            </a:extLst>
          </p:cNvPr>
          <p:cNvSpPr>
            <a:spLocks noChangeShapeType="1"/>
          </p:cNvSpPr>
          <p:nvPr/>
        </p:nvSpPr>
        <p:spPr bwMode="auto">
          <a:xfrm flipH="1">
            <a:off x="0" y="1003300"/>
            <a:ext cx="12195175" cy="0"/>
          </a:xfrm>
          <a:prstGeom prst="line">
            <a:avLst/>
          </a:prstGeom>
          <a:noFill/>
          <a:ln w="28575">
            <a:solidFill>
              <a:srgbClr val="7030A0"/>
            </a:solidFill>
            <a:round/>
            <a:headEnd/>
            <a:tailEnd/>
          </a:ln>
          <a:effectLst>
            <a:outerShdw dist="25400" dir="5400000" algn="ctr" rotWithShape="0">
              <a:srgbClr val="7030A0"/>
            </a:outerShdw>
          </a:effectLst>
        </p:spPr>
        <p:txBody>
          <a:bodyPr/>
          <a:lstStyle/>
          <a:p>
            <a:pPr algn="ctr" eaLnBrk="0" hangingPunct="0">
              <a:buFont typeface="Wingdings" pitchFamily="2" charset="2"/>
              <a:buNone/>
              <a:defRPr/>
            </a:pPr>
            <a:endParaRPr lang="zh-CN" altLang="en-US" dirty="0">
              <a:ea typeface="楷体_GB2312" pitchFamily="49" charset="-122"/>
            </a:endParaRPr>
          </a:p>
        </p:txBody>
      </p:sp>
    </p:spTree>
    <p:extLst>
      <p:ext uri="{BB962C8B-B14F-4D97-AF65-F5344CB8AC3E}">
        <p14:creationId xmlns:p14="http://schemas.microsoft.com/office/powerpoint/2010/main" val="4194690911"/>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343882635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231853492"/>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3998937169"/>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64792" y="163514"/>
            <a:ext cx="2767203" cy="5932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3180" y="163514"/>
            <a:ext cx="8098359" cy="5932487"/>
          </a:xfrm>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391621562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36792" y="533401"/>
            <a:ext cx="9120975" cy="563563"/>
          </a:xfrm>
        </p:spPr>
        <p:txBody>
          <a:bodyPr/>
          <a:lstStyle/>
          <a:p>
            <a:r>
              <a:rPr lang="zh-CN" altLang="en-US"/>
              <a:t>单击此处编辑母版标题样式</a:t>
            </a:r>
          </a:p>
        </p:txBody>
      </p:sp>
      <p:sp>
        <p:nvSpPr>
          <p:cNvPr id="3" name="表格占位符 2"/>
          <p:cNvSpPr>
            <a:spLocks noGrp="1"/>
          </p:cNvSpPr>
          <p:nvPr>
            <p:ph type="tbl" idx="1"/>
          </p:nvPr>
        </p:nvSpPr>
        <p:spPr>
          <a:xfrm>
            <a:off x="508132" y="1447801"/>
            <a:ext cx="10975658" cy="4716463"/>
          </a:xfrm>
        </p:spPr>
        <p:txBody>
          <a:bodyPr/>
          <a:lstStyle/>
          <a:p>
            <a:pPr lvl="0"/>
            <a:r>
              <a:rPr lang="zh-CN" altLang="en-US" noProof="0"/>
              <a:t>单击图标添加表格</a:t>
            </a:r>
          </a:p>
        </p:txBody>
      </p:sp>
      <p:sp>
        <p:nvSpPr>
          <p:cNvPr id="4" name="Rectangle 4"/>
          <p:cNvSpPr>
            <a:spLocks noGrp="1" noChangeArrowheads="1"/>
          </p:cNvSpPr>
          <p:nvPr>
            <p:ph type="dt" sz="half" idx="10"/>
          </p:nvPr>
        </p:nvSpPr>
        <p:spPr>
          <a:xfrm>
            <a:off x="7130790" y="6337301"/>
            <a:ext cx="2845541" cy="244475"/>
          </a:xfrm>
          <a:prstGeom prst="rect">
            <a:avLst/>
          </a:prstGeom>
        </p:spPr>
        <p:txBody>
          <a:bodyPr/>
          <a:lstStyle>
            <a:lvl1pPr algn="ctr" eaLnBrk="0" hangingPunct="0">
              <a:buFont typeface="Wingdings" pitchFamily="2" charset="2"/>
              <a:buNone/>
              <a:defRPr>
                <a:solidFill>
                  <a:srgbClr val="000000"/>
                </a:solidFill>
                <a:latin typeface="Arial" pitchFamily="34" charset="0"/>
                <a:ea typeface="楷体_GB2312" pitchFamily="49" charset="-122"/>
              </a:defRPr>
            </a:lvl1pPr>
          </a:lstStyle>
          <a:p>
            <a:pPr>
              <a:defRPr/>
            </a:pPr>
            <a:r>
              <a:rPr lang="en-US" altLang="zh-CN"/>
              <a:t>www.themegallery.com</a:t>
            </a:r>
          </a:p>
        </p:txBody>
      </p:sp>
      <p:sp>
        <p:nvSpPr>
          <p:cNvPr id="5" name="Rectangle 5"/>
          <p:cNvSpPr>
            <a:spLocks noGrp="1" noChangeArrowheads="1"/>
          </p:cNvSpPr>
          <p:nvPr>
            <p:ph type="ftr" sz="quarter" idx="11"/>
          </p:nvPr>
        </p:nvSpPr>
        <p:spPr>
          <a:xfrm>
            <a:off x="9569825" y="6172201"/>
            <a:ext cx="1727650" cy="244475"/>
          </a:xfrm>
          <a:prstGeom prst="rect">
            <a:avLst/>
          </a:prstGeom>
        </p:spPr>
        <p:txBody>
          <a:bodyPr/>
          <a:lstStyle>
            <a:lvl1pPr algn="ctr" eaLnBrk="0" hangingPunct="0">
              <a:buFont typeface="Wingdings" pitchFamily="2" charset="2"/>
              <a:buNone/>
              <a:defRPr>
                <a:solidFill>
                  <a:srgbClr val="000000"/>
                </a:solidFill>
                <a:latin typeface="Arial" pitchFamily="34" charset="0"/>
                <a:ea typeface="楷体_GB2312" pitchFamily="49" charset="-122"/>
              </a:defRPr>
            </a:lvl1pPr>
          </a:lstStyle>
          <a:p>
            <a:pPr>
              <a:defRPr/>
            </a:pPr>
            <a:r>
              <a:rPr lang="en-US" altLang="zh-CN"/>
              <a:t>LOGO</a:t>
            </a:r>
          </a:p>
        </p:txBody>
      </p:sp>
      <p:sp>
        <p:nvSpPr>
          <p:cNvPr id="6" name="Rectangle 6"/>
          <p:cNvSpPr>
            <a:spLocks noGrp="1" noChangeArrowheads="1"/>
          </p:cNvSpPr>
          <p:nvPr>
            <p:ph type="sldNum" sz="quarter" idx="12"/>
          </p:nvPr>
        </p:nvSpPr>
        <p:spPr>
          <a:xfrm>
            <a:off x="508132" y="6308726"/>
            <a:ext cx="2845541" cy="244475"/>
          </a:xfrm>
          <a:prstGeom prst="rect">
            <a:avLst/>
          </a:prstGeom>
        </p:spPr>
        <p:txBody>
          <a:bodyPr/>
          <a:lstStyle>
            <a:lvl1pPr algn="ctr" eaLnBrk="0" hangingPunct="0">
              <a:buFont typeface="Wingdings" pitchFamily="2" charset="2"/>
              <a:buNone/>
              <a:defRPr>
                <a:solidFill>
                  <a:srgbClr val="000000"/>
                </a:solidFill>
                <a:latin typeface="Arial" pitchFamily="34" charset="0"/>
                <a:ea typeface="楷体_GB2312" pitchFamily="49" charset="-122"/>
              </a:defRPr>
            </a:lvl1pPr>
          </a:lstStyle>
          <a:p>
            <a:pPr>
              <a:defRPr/>
            </a:pPr>
            <a:fld id="{B97AB7D4-ABB0-4335-8427-21C41893E5A6}" type="slidenum">
              <a:rPr lang="zh-CN" altLang="en-US"/>
              <a:pPr>
                <a:defRPr/>
              </a:pPr>
              <a:t>‹#›</a:t>
            </a:fld>
            <a:endParaRPr lang="en-US" altLang="zh-CN"/>
          </a:p>
        </p:txBody>
      </p:sp>
    </p:spTree>
    <p:extLst>
      <p:ext uri="{BB962C8B-B14F-4D97-AF65-F5344CB8AC3E}">
        <p14:creationId xmlns:p14="http://schemas.microsoft.com/office/powerpoint/2010/main" val="31816017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F3F1018B-6134-464F-8890-B3E4F8DD2F1A}"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C6B88BFF-0220-42B0-8BC0-0F6F9B440D9E}" type="slidenum">
              <a:rPr lang="zh-CN" altLang="en-US"/>
              <a:pPr>
                <a:defRPr/>
              </a:pPr>
              <a:t>‹#›</a:t>
            </a:fld>
            <a:endParaRPr lang="zh-CN" altLang="en-US"/>
          </a:p>
        </p:txBody>
      </p:sp>
    </p:spTree>
    <p:extLst>
      <p:ext uri="{BB962C8B-B14F-4D97-AF65-F5344CB8AC3E}">
        <p14:creationId xmlns:p14="http://schemas.microsoft.com/office/powerpoint/2010/main" val="32203649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1096D9D2-FF32-4B80-A545-08C5F6603ACA}"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90922719-212B-4D2B-BAEA-DF10D1D70778}" type="slidenum">
              <a:rPr lang="zh-CN" altLang="en-US"/>
              <a:pPr>
                <a:defRPr/>
              </a:pPr>
              <a:t>‹#›</a:t>
            </a:fld>
            <a:endParaRPr lang="zh-CN" altLang="en-US"/>
          </a:p>
        </p:txBody>
      </p:sp>
    </p:spTree>
    <p:extLst>
      <p:ext uri="{BB962C8B-B14F-4D97-AF65-F5344CB8AC3E}">
        <p14:creationId xmlns:p14="http://schemas.microsoft.com/office/powerpoint/2010/main" val="15971781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474F9135-E335-4658-8BBE-3EC7FFAD61EC}"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F5A68E5C-EA9B-4D7F-9355-925E5C3B12E0}" type="slidenum">
              <a:rPr lang="zh-CN" altLang="en-US"/>
              <a:pPr>
                <a:defRPr/>
              </a:pPr>
              <a:t>‹#›</a:t>
            </a:fld>
            <a:endParaRPr lang="zh-CN" altLang="en-US"/>
          </a:p>
        </p:txBody>
      </p:sp>
    </p:spTree>
    <p:extLst>
      <p:ext uri="{BB962C8B-B14F-4D97-AF65-F5344CB8AC3E}">
        <p14:creationId xmlns:p14="http://schemas.microsoft.com/office/powerpoint/2010/main" val="7430180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759"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4"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04ADB1A8-4542-42EE-8599-905067D4B3B7}"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C844ECD5-5BF0-4AE7-97B8-6868B80CB660}" type="slidenum">
              <a:rPr lang="zh-CN" altLang="en-US"/>
              <a:pPr>
                <a:defRPr/>
              </a:pPr>
              <a:t>‹#›</a:t>
            </a:fld>
            <a:endParaRPr lang="zh-CN" altLang="en-US"/>
          </a:p>
        </p:txBody>
      </p:sp>
    </p:spTree>
    <p:extLst>
      <p:ext uri="{BB962C8B-B14F-4D97-AF65-F5344CB8AC3E}">
        <p14:creationId xmlns:p14="http://schemas.microsoft.com/office/powerpoint/2010/main" val="42857500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7"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6F7A04C0-4AF5-4A81-946A-6136C5DAAAC2}" type="datetime1">
              <a:rPr lang="zh-CN" altLang="en-US"/>
              <a:pPr>
                <a:defRPr/>
              </a:pPr>
              <a:t>2021-02-28</a:t>
            </a:fld>
            <a:endParaRPr lang="zh-CN" altLang="en-US"/>
          </a:p>
        </p:txBody>
      </p:sp>
      <p:sp>
        <p:nvSpPr>
          <p:cNvPr id="8"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137A8E9F-478D-46FF-A6F5-0B7C6EF96772}" type="slidenum">
              <a:rPr lang="zh-CN" altLang="en-US"/>
              <a:pPr>
                <a:defRPr/>
              </a:pPr>
              <a:t>‹#›</a:t>
            </a:fld>
            <a:endParaRPr lang="zh-CN" altLang="en-US"/>
          </a:p>
        </p:txBody>
      </p:sp>
    </p:spTree>
    <p:extLst>
      <p:ext uri="{BB962C8B-B14F-4D97-AF65-F5344CB8AC3E}">
        <p14:creationId xmlns:p14="http://schemas.microsoft.com/office/powerpoint/2010/main" val="2305190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2_节标题">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5F510E5-C90D-DF45-81DE-757369E227E1}"/>
              </a:ext>
            </a:extLst>
          </p:cNvPr>
          <p:cNvPicPr>
            <a:picLocks noChangeAspect="1"/>
          </p:cNvPicPr>
          <p:nvPr/>
        </p:nvPicPr>
        <p:blipFill>
          <a:blip r:embed="rId2">
            <a:alphaModFix/>
            <a:lum bright="70000" contrast="-70000"/>
          </a:blip>
          <a:stretch>
            <a:fillRect/>
          </a:stretch>
        </p:blipFill>
        <p:spPr>
          <a:xfrm>
            <a:off x="3453108" y="1629372"/>
            <a:ext cx="5386352" cy="4054867"/>
          </a:xfrm>
          <a:prstGeom prst="rect">
            <a:avLst/>
          </a:prstGeom>
          <a:blipFill dpi="0" rotWithShape="1">
            <a:blip r:embed="rId3">
              <a:alphaModFix/>
              <a:lum bright="70000" contrast="-70000"/>
            </a:blip>
            <a:srcRect/>
            <a:tile tx="0" ty="0" sx="100000" sy="100000" flip="none" algn="tl"/>
          </a:blipFill>
        </p:spPr>
      </p:pic>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305545184"/>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818A36BC-1B44-45EE-9EB1-4366F9394D30}" type="datetime1">
              <a:rPr lang="zh-CN" altLang="en-US"/>
              <a:pPr>
                <a:defRPr/>
              </a:pPr>
              <a:t>2021-02-28</a:t>
            </a:fld>
            <a:endParaRPr lang="zh-CN" altLang="en-US"/>
          </a:p>
        </p:txBody>
      </p:sp>
      <p:sp>
        <p:nvSpPr>
          <p:cNvPr id="4"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DF4186B3-685C-490E-80AE-497BF744CBB6}" type="slidenum">
              <a:rPr lang="zh-CN" altLang="en-US"/>
              <a:pPr>
                <a:defRPr/>
              </a:pPr>
              <a:t>‹#›</a:t>
            </a:fld>
            <a:endParaRPr lang="zh-CN" altLang="en-US"/>
          </a:p>
        </p:txBody>
      </p:sp>
    </p:spTree>
    <p:extLst>
      <p:ext uri="{BB962C8B-B14F-4D97-AF65-F5344CB8AC3E}">
        <p14:creationId xmlns:p14="http://schemas.microsoft.com/office/powerpoint/2010/main" val="18748984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27BEF903-AE45-48A0-92CE-9874CE7DA886}" type="datetime1">
              <a:rPr lang="zh-CN" altLang="en-US"/>
              <a:pPr>
                <a:defRPr/>
              </a:pPr>
              <a:t>2021-02-28</a:t>
            </a:fld>
            <a:endParaRPr lang="zh-CN" altLang="en-US"/>
          </a:p>
        </p:txBody>
      </p:sp>
      <p:sp>
        <p:nvSpPr>
          <p:cNvPr id="3"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9B77AC02-0F2B-47F4-A6F4-FFF29579F4A3}" type="slidenum">
              <a:rPr lang="zh-CN" altLang="en-US"/>
              <a:pPr>
                <a:defRPr/>
              </a:pPr>
              <a:t>‹#›</a:t>
            </a:fld>
            <a:endParaRPr lang="zh-CN" altLang="en-US"/>
          </a:p>
        </p:txBody>
      </p:sp>
    </p:spTree>
    <p:extLst>
      <p:ext uri="{BB962C8B-B14F-4D97-AF65-F5344CB8AC3E}">
        <p14:creationId xmlns:p14="http://schemas.microsoft.com/office/powerpoint/2010/main" val="31779173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18B5169A-B5CF-433D-989F-43AFE0606EED}"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C7F9D9B6-9339-4478-A7F9-5E3AFF651B17}" type="slidenum">
              <a:rPr lang="zh-CN" altLang="en-US"/>
              <a:pPr>
                <a:defRPr/>
              </a:pPr>
              <a:t>‹#›</a:t>
            </a:fld>
            <a:endParaRPr lang="zh-CN" altLang="en-US"/>
          </a:p>
        </p:txBody>
      </p:sp>
    </p:spTree>
    <p:extLst>
      <p:ext uri="{BB962C8B-B14F-4D97-AF65-F5344CB8AC3E}">
        <p14:creationId xmlns:p14="http://schemas.microsoft.com/office/powerpoint/2010/main" val="6052354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5"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C401F7C4-44EF-474D-BD5D-FEB404D7FEB6}" type="datetime1">
              <a:rPr lang="zh-CN" altLang="en-US"/>
              <a:pPr>
                <a:defRPr/>
              </a:pPr>
              <a:t>2021-02-28</a:t>
            </a:fld>
            <a:endParaRPr lang="zh-CN" altLang="en-US"/>
          </a:p>
        </p:txBody>
      </p:sp>
      <p:sp>
        <p:nvSpPr>
          <p:cNvPr id="6"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8F3F49D4-E25E-4F93-8250-92BCEEA577DF}" type="slidenum">
              <a:rPr lang="zh-CN" altLang="en-US"/>
              <a:pPr>
                <a:defRPr/>
              </a:pPr>
              <a:t>‹#›</a:t>
            </a:fld>
            <a:endParaRPr lang="zh-CN" altLang="en-US"/>
          </a:p>
        </p:txBody>
      </p:sp>
    </p:spTree>
    <p:extLst>
      <p:ext uri="{BB962C8B-B14F-4D97-AF65-F5344CB8AC3E}">
        <p14:creationId xmlns:p14="http://schemas.microsoft.com/office/powerpoint/2010/main" val="24629660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F296CEF3-30BD-45D3-982E-6993ABB98077}"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418C2955-E6CA-4F49-994F-28E8A65B9C59}" type="slidenum">
              <a:rPr lang="zh-CN" altLang="en-US"/>
              <a:pPr>
                <a:defRPr/>
              </a:pPr>
              <a:t>‹#›</a:t>
            </a:fld>
            <a:endParaRPr lang="zh-CN" altLang="en-US"/>
          </a:p>
        </p:txBody>
      </p:sp>
    </p:spTree>
    <p:extLst>
      <p:ext uri="{BB962C8B-B14F-4D97-AF65-F5344CB8AC3E}">
        <p14:creationId xmlns:p14="http://schemas.microsoft.com/office/powerpoint/2010/main" val="8900277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639"/>
            <a:ext cx="2743914"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759" y="274639"/>
            <a:ext cx="8028490" cy="5851525"/>
          </a:xfrm>
        </p:spPr>
        <p:txBody>
          <a:bodyPr vert="eaVert"/>
          <a:lstStyle/>
          <a:p>
            <a:pPr lvl="0"/>
            <a:r>
              <a:rPr lang="zh-CN" altLang="en-US"/>
              <a:t>编辑母版文本样式
第二级
第三级
第四级
第五级</a:t>
            </a:r>
          </a:p>
        </p:txBody>
      </p:sp>
      <p:sp>
        <p:nvSpPr>
          <p:cNvPr id="4" name="日期占位符 3"/>
          <p:cNvSpPr>
            <a:spLocks noGrp="1"/>
          </p:cNvSpPr>
          <p:nvPr>
            <p:ph type="dt" sz="half" idx="10"/>
          </p:nvPr>
        </p:nvSpPr>
        <p:spPr/>
        <p:txBody>
          <a:bodyPr/>
          <a:lstStyle>
            <a:lvl1pPr eaLnBrk="0" hangingPunct="0">
              <a:buFont typeface="Wingdings" pitchFamily="2" charset="2"/>
              <a:buNone/>
              <a:defRPr smtClean="0"/>
            </a:lvl1pPr>
          </a:lstStyle>
          <a:p>
            <a:pPr>
              <a:defRPr/>
            </a:pPr>
            <a:fld id="{C9273414-FBDE-44D0-9096-D8D194B3D0D5}" type="datetime1">
              <a:rPr lang="zh-CN" altLang="en-US"/>
              <a:pPr>
                <a:defRPr/>
              </a:pPr>
              <a:t>2021-02-28</a:t>
            </a:fld>
            <a:endParaRPr lang="zh-CN" altLang="en-US"/>
          </a:p>
        </p:txBody>
      </p:sp>
      <p:sp>
        <p:nvSpPr>
          <p:cNvPr id="5" name="页脚占位符 4"/>
          <p:cNvSpPr>
            <a:spLocks noGrp="1"/>
          </p:cNvSpPr>
          <p:nvPr>
            <p:ph type="ftr" sz="quarter" idx="11"/>
          </p:nvPr>
        </p:nvSpPr>
        <p:spPr/>
        <p:txBody>
          <a:bodyPr/>
          <a:lstStyle>
            <a:lvl1pPr eaLnBrk="0" hangingPunct="0">
              <a:buFont typeface="Wingdings" pitchFamily="2" charset="2"/>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buFont typeface="Wingdings" pitchFamily="2" charset="2"/>
              <a:buNone/>
              <a:defRPr/>
            </a:lvl1pPr>
          </a:lstStyle>
          <a:p>
            <a:pPr>
              <a:defRPr/>
            </a:pPr>
            <a:fld id="{34AE2E39-7F66-4CEC-84DE-E9AEE637AFB4}" type="slidenum">
              <a:rPr lang="zh-CN" altLang="en-US"/>
              <a:pPr>
                <a:defRPr/>
              </a:pPr>
              <a:t>‹#›</a:t>
            </a:fld>
            <a:endParaRPr lang="zh-CN" altLang="en-US"/>
          </a:p>
        </p:txBody>
      </p:sp>
    </p:spTree>
    <p:extLst>
      <p:ext uri="{BB962C8B-B14F-4D97-AF65-F5344CB8AC3E}">
        <p14:creationId xmlns:p14="http://schemas.microsoft.com/office/powerpoint/2010/main" val="42945410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695907"/>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507343"/>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
第二级
第三级
第四级
第五级</a:t>
            </a:r>
          </a:p>
        </p:txBody>
      </p:sp>
    </p:spTree>
    <p:extLst>
      <p:ext uri="{BB962C8B-B14F-4D97-AF65-F5344CB8AC3E}">
        <p14:creationId xmlns:p14="http://schemas.microsoft.com/office/powerpoint/2010/main" val="1101318738"/>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5435157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3181"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5"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596226745"/>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3181"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5"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503705860"/>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990170397"/>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79213319"/>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861746"/>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041646870"/>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96240262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2499834450"/>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64792" y="163514"/>
            <a:ext cx="2767203" cy="5932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3180" y="163514"/>
            <a:ext cx="8098359" cy="5932487"/>
          </a:xfrm>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274571560"/>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20825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
第二级
第三级
第四级
第五级</a:t>
            </a:r>
          </a:p>
        </p:txBody>
      </p:sp>
    </p:spTree>
    <p:extLst>
      <p:ext uri="{BB962C8B-B14F-4D97-AF65-F5344CB8AC3E}">
        <p14:creationId xmlns:p14="http://schemas.microsoft.com/office/powerpoint/2010/main" val="29992067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163851935"/>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499141813"/>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3181"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199215" y="1506538"/>
            <a:ext cx="5432781"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866861351"/>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112462205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42971727"/>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97906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046662887"/>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Tree>
    <p:extLst>
      <p:ext uri="{BB962C8B-B14F-4D97-AF65-F5344CB8AC3E}">
        <p14:creationId xmlns:p14="http://schemas.microsoft.com/office/powerpoint/2010/main" val="2308745524"/>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3540397728"/>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64792" y="163514"/>
            <a:ext cx="2767203" cy="5932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3180" y="163514"/>
            <a:ext cx="8098359" cy="5932487"/>
          </a:xfrm>
        </p:spPr>
        <p:txBody>
          <a:bodyPr vert="eaVert"/>
          <a:lstStyle/>
          <a:p>
            <a:pPr lvl="0"/>
            <a:r>
              <a:rPr lang="zh-CN" altLang="en-US"/>
              <a:t>编辑母版文本样式
第二级
第三级
第四级
第五级</a:t>
            </a:r>
          </a:p>
        </p:txBody>
      </p:sp>
    </p:spTree>
    <p:extLst>
      <p:ext uri="{BB962C8B-B14F-4D97-AF65-F5344CB8AC3E}">
        <p14:creationId xmlns:p14="http://schemas.microsoft.com/office/powerpoint/2010/main" val="186939526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4159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1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5.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长条"/>
          <p:cNvPicPr>
            <a:picLocks noChangeAspect="1" noChangeArrowheads="1"/>
          </p:cNvPicPr>
          <p:nvPr/>
        </p:nvPicPr>
        <p:blipFill>
          <a:blip r:embed="rId5" cstate="email">
            <a:lum contrast="6000"/>
          </a:blip>
          <a:srcRect/>
          <a:stretch>
            <a:fillRect/>
          </a:stretch>
        </p:blipFill>
        <p:spPr bwMode="auto">
          <a:xfrm>
            <a:off x="5" y="6237294"/>
            <a:ext cx="12195175" cy="619125"/>
          </a:xfrm>
          <a:prstGeom prst="rect">
            <a:avLst/>
          </a:prstGeom>
          <a:noFill/>
          <a:ln w="9525">
            <a:noFill/>
            <a:miter lim="800000"/>
            <a:headEnd/>
            <a:tailEnd/>
          </a:ln>
        </p:spPr>
      </p:pic>
      <p:sp>
        <p:nvSpPr>
          <p:cNvPr id="663555" name="Rectangle 3"/>
          <p:cNvSpPr>
            <a:spLocks noChangeArrowheads="1"/>
          </p:cNvSpPr>
          <p:nvPr/>
        </p:nvSpPr>
        <p:spPr bwMode="auto">
          <a:xfrm>
            <a:off x="-2460624" y="528640"/>
            <a:ext cx="2460625" cy="5307012"/>
          </a:xfrm>
          <a:prstGeom prst="rect">
            <a:avLst/>
          </a:prstGeom>
          <a:noFill/>
          <a:ln w="9525">
            <a:noFill/>
            <a:miter lim="800000"/>
            <a:headEnd/>
            <a:tailEnd/>
          </a:ln>
          <a:effectLst/>
        </p:spPr>
        <p:txBody>
          <a:bodyPr lIns="87771" tIns="43887" rIns="87771" bIns="43887"/>
          <a:lstStyle/>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英文标题</a:t>
            </a:r>
            <a:r>
              <a:rPr lang="en-US" altLang="zh-CN" sz="1200" dirty="0">
                <a:solidFill>
                  <a:srgbClr val="FFFFFF"/>
                </a:solidFill>
                <a:latin typeface="Arial" charset="0"/>
                <a:ea typeface="微软雅黑" panose="020B0503020204020204" pitchFamily="34" charset="-122"/>
              </a:rPr>
              <a:t>:32-35pt  </a:t>
            </a:r>
            <a:endParaRPr lang="zh-CN" altLang="en-US"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颜色</a:t>
            </a:r>
            <a:r>
              <a:rPr lang="en-US" altLang="zh-CN" sz="1200" dirty="0">
                <a:solidFill>
                  <a:srgbClr val="FFFFFF"/>
                </a:solidFill>
                <a:latin typeface="Arial" charset="0"/>
                <a:ea typeface="微软雅黑" panose="020B0503020204020204" pitchFamily="34" charset="-122"/>
              </a:rPr>
              <a:t>: R153 G0 B0</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微软雅黑" panose="020B0503020204020204" pitchFamily="34" charset="-122"/>
              </a:rPr>
              <a:t>内部使用字体 </a:t>
            </a:r>
            <a:r>
              <a:rPr lang="en-US" altLang="zh-CN" sz="1200" dirty="0">
                <a:solidFill>
                  <a:srgbClr val="FFFFFF"/>
                </a:solidFill>
                <a:latin typeface="FrutigerNext LT Regular" pitchFamily="34" charset="0"/>
                <a:ea typeface="微软雅黑" panose="020B0503020204020204" pitchFamily="34" charset="-122"/>
              </a:rPr>
              <a:t>:</a:t>
            </a:r>
          </a:p>
          <a:p>
            <a:pPr algn="r" defTabSz="877615">
              <a:lnSpc>
                <a:spcPct val="125000"/>
              </a:lnSpc>
              <a:buClr>
                <a:srgbClr val="990000"/>
              </a:buClr>
              <a:buFont typeface="Wingdings" pitchFamily="2" charset="2"/>
              <a:buNone/>
              <a:defRPr/>
            </a:pPr>
            <a:r>
              <a:rPr lang="en-US" altLang="zh-CN" sz="1200" dirty="0" err="1">
                <a:solidFill>
                  <a:srgbClr val="FFFFFF"/>
                </a:solidFill>
                <a:latin typeface="FrutigerNext LT Regular" pitchFamily="34" charset="0"/>
                <a:ea typeface="微软雅黑" panose="020B0503020204020204" pitchFamily="34" charset="-122"/>
              </a:rPr>
              <a:t>FrutigerNext</a:t>
            </a:r>
            <a:r>
              <a:rPr lang="en-US" altLang="zh-CN" sz="1200" dirty="0">
                <a:solidFill>
                  <a:srgbClr val="FFFFFF"/>
                </a:solidFill>
                <a:latin typeface="FrutigerNext LT Regular" pitchFamily="34" charset="0"/>
                <a:ea typeface="微软雅黑" panose="020B0503020204020204" pitchFamily="34" charset="-122"/>
              </a:rPr>
              <a:t> LT Medium</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微软雅黑" panose="020B0503020204020204" pitchFamily="34" charset="-122"/>
              </a:rPr>
              <a:t>外部使用字体 </a:t>
            </a:r>
            <a:r>
              <a:rPr lang="en-US" altLang="zh-CN" sz="1200" dirty="0">
                <a:solidFill>
                  <a:srgbClr val="FFFFFF"/>
                </a:solidFill>
                <a:latin typeface="FrutigerNext LT Regular" pitchFamily="34" charset="0"/>
                <a:ea typeface="微软雅黑" panose="020B0503020204020204" pitchFamily="34" charset="-122"/>
              </a:rPr>
              <a:t>: Arial</a:t>
            </a:r>
          </a:p>
          <a:p>
            <a:pPr algn="r" defTabSz="877615">
              <a:lnSpc>
                <a:spcPct val="75000"/>
              </a:lnSpc>
              <a:buClr>
                <a:srgbClr val="990000"/>
              </a:buClr>
              <a:buFont typeface="Wingdings" pitchFamily="2" charset="2"/>
              <a:buNone/>
              <a:defRPr/>
            </a:pPr>
            <a:endParaRPr lang="en-US" altLang="zh-CN"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中文标题</a:t>
            </a:r>
            <a:r>
              <a:rPr lang="en-US" altLang="zh-CN" sz="1200" dirty="0">
                <a:solidFill>
                  <a:srgbClr val="FFFFFF"/>
                </a:solidFill>
                <a:latin typeface="Arial" charset="0"/>
                <a:ea typeface="微软雅黑" panose="020B0503020204020204" pitchFamily="34" charset="-122"/>
              </a:rPr>
              <a:t>:30-32pt  </a:t>
            </a:r>
            <a:endParaRPr lang="zh-CN" altLang="en-US"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颜色</a:t>
            </a:r>
            <a:r>
              <a:rPr lang="en-US" altLang="zh-CN" sz="1200" dirty="0">
                <a:solidFill>
                  <a:srgbClr val="FFFFFF"/>
                </a:solidFill>
                <a:latin typeface="Arial" charset="0"/>
                <a:ea typeface="微软雅黑" panose="020B0503020204020204" pitchFamily="34" charset="-122"/>
              </a:rPr>
              <a:t>: R153 G0 B0</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字体</a:t>
            </a:r>
            <a:r>
              <a:rPr lang="en-US" altLang="zh-CN" sz="1200" dirty="0">
                <a:solidFill>
                  <a:srgbClr val="FFFFFF"/>
                </a:solidFill>
                <a:latin typeface="Arial" charset="0"/>
                <a:ea typeface="微软雅黑" panose="020B0503020204020204" pitchFamily="34" charset="-122"/>
              </a:rPr>
              <a:t>:</a:t>
            </a:r>
            <a:r>
              <a:rPr lang="zh-CN" altLang="en-US" sz="1200" dirty="0">
                <a:solidFill>
                  <a:srgbClr val="FFFFFF"/>
                </a:solidFill>
                <a:latin typeface="Arial" charset="0"/>
                <a:ea typeface="微软雅黑" panose="020B0503020204020204" pitchFamily="34" charset="-122"/>
              </a:rPr>
              <a:t>黑体</a:t>
            </a: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英文正文</a:t>
            </a:r>
            <a:r>
              <a:rPr lang="en-US" altLang="zh-CN" sz="1200" dirty="0">
                <a:solidFill>
                  <a:srgbClr val="FFFFFF"/>
                </a:solidFill>
                <a:latin typeface="Arial" charset="0"/>
                <a:ea typeface="微软雅黑" panose="020B0503020204020204" pitchFamily="34" charset="-122"/>
              </a:rPr>
              <a:t>:20-22pt</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子目录 </a:t>
            </a:r>
            <a:r>
              <a:rPr lang="en-US" altLang="zh-CN" sz="1200" dirty="0">
                <a:solidFill>
                  <a:srgbClr val="FFFFFF"/>
                </a:solidFill>
                <a:latin typeface="Arial" charset="0"/>
                <a:ea typeface="微软雅黑" panose="020B0503020204020204" pitchFamily="34" charset="-122"/>
              </a:rPr>
              <a:t>(2-5</a:t>
            </a:r>
            <a:r>
              <a:rPr lang="zh-CN" altLang="en-US" sz="1200" dirty="0">
                <a:solidFill>
                  <a:srgbClr val="FFFFFF"/>
                </a:solidFill>
                <a:latin typeface="Arial" charset="0"/>
                <a:ea typeface="微软雅黑" panose="020B0503020204020204" pitchFamily="34" charset="-122"/>
              </a:rPr>
              <a:t>级</a:t>
            </a:r>
            <a:r>
              <a:rPr lang="en-US" altLang="zh-CN" sz="1200" dirty="0">
                <a:solidFill>
                  <a:srgbClr val="FFFFFF"/>
                </a:solidFill>
                <a:latin typeface="Arial" charset="0"/>
                <a:ea typeface="微软雅黑" panose="020B0503020204020204" pitchFamily="34" charset="-122"/>
              </a:rPr>
              <a:t>) :18pt  </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颜色</a:t>
            </a:r>
            <a:r>
              <a:rPr lang="en-US" altLang="zh-CN" sz="1200" dirty="0">
                <a:solidFill>
                  <a:srgbClr val="FFFFFF"/>
                </a:solidFill>
                <a:latin typeface="Arial" charset="0"/>
                <a:ea typeface="微软雅黑" panose="020B0503020204020204" pitchFamily="34" charset="-122"/>
              </a:rPr>
              <a:t>:</a:t>
            </a:r>
            <a:r>
              <a:rPr lang="zh-CN" altLang="en-US" sz="1200" dirty="0">
                <a:solidFill>
                  <a:srgbClr val="FFFFFF"/>
                </a:solidFill>
                <a:latin typeface="Arial" charset="0"/>
                <a:ea typeface="微软雅黑" panose="020B0503020204020204" pitchFamily="34" charset="-122"/>
              </a:rPr>
              <a:t>黑色</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微软雅黑" panose="020B0503020204020204" pitchFamily="34" charset="-122"/>
              </a:rPr>
              <a:t>内部使用字体 </a:t>
            </a:r>
            <a:r>
              <a:rPr lang="en-US" altLang="zh-CN" sz="1200" dirty="0">
                <a:solidFill>
                  <a:srgbClr val="FFFFFF"/>
                </a:solidFill>
                <a:latin typeface="FrutigerNext LT Regular" pitchFamily="34" charset="0"/>
                <a:ea typeface="微软雅黑" panose="020B0503020204020204" pitchFamily="34" charset="-122"/>
              </a:rPr>
              <a:t>:</a:t>
            </a:r>
          </a:p>
          <a:p>
            <a:pPr algn="r" defTabSz="877615">
              <a:lnSpc>
                <a:spcPct val="125000"/>
              </a:lnSpc>
              <a:buClr>
                <a:srgbClr val="990000"/>
              </a:buClr>
              <a:buFont typeface="Wingdings" pitchFamily="2" charset="2"/>
              <a:buNone/>
              <a:defRPr/>
            </a:pPr>
            <a:r>
              <a:rPr lang="en-US" altLang="zh-CN" sz="1200" dirty="0" err="1">
                <a:solidFill>
                  <a:srgbClr val="FFFFFF"/>
                </a:solidFill>
                <a:latin typeface="FrutigerNext LT Regular" pitchFamily="34" charset="0"/>
                <a:ea typeface="微软雅黑" panose="020B0503020204020204" pitchFamily="34" charset="-122"/>
              </a:rPr>
              <a:t>FrutigerNext</a:t>
            </a:r>
            <a:r>
              <a:rPr lang="en-US" altLang="zh-CN" sz="1200" dirty="0">
                <a:solidFill>
                  <a:srgbClr val="FFFFFF"/>
                </a:solidFill>
                <a:latin typeface="FrutigerNext LT Regular" pitchFamily="34" charset="0"/>
                <a:ea typeface="微软雅黑" panose="020B0503020204020204" pitchFamily="34" charset="-122"/>
              </a:rPr>
              <a:t> LT Regular</a:t>
            </a:r>
          </a:p>
          <a:p>
            <a:pPr algn="r" defTabSz="877615">
              <a:lnSpc>
                <a:spcPct val="125000"/>
              </a:lnSpc>
              <a:buClr>
                <a:srgbClr val="990000"/>
              </a:buClr>
              <a:buFont typeface="Wingdings" pitchFamily="2" charset="2"/>
              <a:buNone/>
              <a:defRPr/>
            </a:pPr>
            <a:r>
              <a:rPr lang="zh-CN" altLang="en-US" sz="1200" dirty="0">
                <a:solidFill>
                  <a:srgbClr val="FFFFFF"/>
                </a:solidFill>
                <a:latin typeface="FrutigerNext LT Regular" pitchFamily="34" charset="0"/>
                <a:ea typeface="微软雅黑" panose="020B0503020204020204" pitchFamily="34" charset="-122"/>
              </a:rPr>
              <a:t>外部使用字体 </a:t>
            </a:r>
            <a:r>
              <a:rPr lang="en-US" altLang="zh-CN" sz="1200" dirty="0">
                <a:solidFill>
                  <a:srgbClr val="FFFFFF"/>
                </a:solidFill>
                <a:latin typeface="FrutigerNext LT Regular" pitchFamily="34" charset="0"/>
                <a:ea typeface="微软雅黑" panose="020B0503020204020204" pitchFamily="34" charset="-122"/>
              </a:rPr>
              <a:t>: Arial</a:t>
            </a:r>
          </a:p>
          <a:p>
            <a:pPr algn="r" defTabSz="877615">
              <a:lnSpc>
                <a:spcPct val="75000"/>
              </a:lnSpc>
              <a:buClr>
                <a:srgbClr val="990000"/>
              </a:buClr>
              <a:buFont typeface="Wingdings" pitchFamily="2" charset="2"/>
              <a:buNone/>
              <a:defRPr/>
            </a:pPr>
            <a:endParaRPr lang="en-US" altLang="zh-CN"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中文正文</a:t>
            </a:r>
            <a:r>
              <a:rPr lang="en-US" altLang="zh-CN" sz="1200" dirty="0">
                <a:solidFill>
                  <a:srgbClr val="FFFFFF"/>
                </a:solidFill>
                <a:latin typeface="Arial" charset="0"/>
                <a:ea typeface="微软雅黑" panose="020B0503020204020204" pitchFamily="34" charset="-122"/>
              </a:rPr>
              <a:t>:18-20pt</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子目录</a:t>
            </a:r>
            <a:r>
              <a:rPr lang="en-US" altLang="zh-CN" sz="1200" dirty="0">
                <a:solidFill>
                  <a:srgbClr val="FFFFFF"/>
                </a:solidFill>
                <a:latin typeface="Arial" charset="0"/>
                <a:ea typeface="微软雅黑" panose="020B0503020204020204" pitchFamily="34" charset="-122"/>
              </a:rPr>
              <a:t>(2-5</a:t>
            </a:r>
            <a:r>
              <a:rPr lang="zh-CN" altLang="en-US" sz="1200" dirty="0">
                <a:solidFill>
                  <a:srgbClr val="FFFFFF"/>
                </a:solidFill>
                <a:latin typeface="Arial" charset="0"/>
                <a:ea typeface="微软雅黑" panose="020B0503020204020204" pitchFamily="34" charset="-122"/>
              </a:rPr>
              <a:t>级</a:t>
            </a:r>
            <a:r>
              <a:rPr lang="en-US" altLang="zh-CN" sz="1200" dirty="0">
                <a:solidFill>
                  <a:srgbClr val="FFFFFF"/>
                </a:solidFill>
                <a:latin typeface="Arial" charset="0"/>
                <a:ea typeface="微软雅黑" panose="020B0503020204020204" pitchFamily="34" charset="-122"/>
              </a:rPr>
              <a:t>):18pt </a:t>
            </a:r>
            <a:endParaRPr lang="zh-CN" altLang="en-US"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颜色</a:t>
            </a:r>
            <a:r>
              <a:rPr lang="en-US" altLang="zh-CN" sz="1200" dirty="0">
                <a:solidFill>
                  <a:srgbClr val="FFFFFF"/>
                </a:solidFill>
                <a:latin typeface="Arial" charset="0"/>
                <a:ea typeface="微软雅黑" panose="020B0503020204020204" pitchFamily="34" charset="-122"/>
              </a:rPr>
              <a:t>:</a:t>
            </a:r>
            <a:r>
              <a:rPr lang="zh-CN" altLang="en-US" sz="1200" dirty="0">
                <a:solidFill>
                  <a:srgbClr val="FFFFFF"/>
                </a:solidFill>
                <a:latin typeface="Arial" charset="0"/>
                <a:ea typeface="微软雅黑" panose="020B0503020204020204" pitchFamily="34" charset="-122"/>
              </a:rPr>
              <a:t>黑色</a:t>
            </a:r>
          </a:p>
          <a:p>
            <a:pPr algn="r" defTabSz="877615">
              <a:lnSpc>
                <a:spcPct val="125000"/>
              </a:lnSpc>
              <a:buClr>
                <a:srgbClr val="990000"/>
              </a:buClr>
              <a:buFont typeface="Wingdings" pitchFamily="2" charset="2"/>
              <a:buNone/>
              <a:defRPr/>
            </a:pPr>
            <a:r>
              <a:rPr lang="zh-CN" altLang="en-US" sz="1200" dirty="0">
                <a:solidFill>
                  <a:srgbClr val="FFFFFF"/>
                </a:solidFill>
                <a:latin typeface="Arial" charset="0"/>
                <a:ea typeface="微软雅黑" panose="020B0503020204020204" pitchFamily="34" charset="-122"/>
              </a:rPr>
              <a:t>字体</a:t>
            </a:r>
            <a:r>
              <a:rPr lang="en-US" altLang="zh-CN" sz="1200" dirty="0">
                <a:solidFill>
                  <a:srgbClr val="FFFFFF"/>
                </a:solidFill>
                <a:latin typeface="Arial" charset="0"/>
                <a:ea typeface="微软雅黑" panose="020B0503020204020204" pitchFamily="34" charset="-122"/>
              </a:rPr>
              <a:t>:</a:t>
            </a:r>
            <a:r>
              <a:rPr lang="zh-CN" altLang="en-US" sz="1200" dirty="0">
                <a:solidFill>
                  <a:srgbClr val="FFFFFF"/>
                </a:solidFill>
                <a:latin typeface="Arial" charset="0"/>
                <a:ea typeface="微软雅黑" panose="020B0503020204020204" pitchFamily="34" charset="-122"/>
              </a:rPr>
              <a:t>细黑体 </a:t>
            </a: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endParaRPr lang="zh-CN" altLang="en-US"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endParaRPr lang="en-US" altLang="zh-CN"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endParaRPr lang="en-US" altLang="zh-CN" sz="1200" dirty="0">
              <a:solidFill>
                <a:srgbClr val="FFFFFF"/>
              </a:solidFill>
              <a:latin typeface="Arial" charset="0"/>
              <a:ea typeface="微软雅黑" panose="020B0503020204020204" pitchFamily="34" charset="-122"/>
            </a:endParaRPr>
          </a:p>
          <a:p>
            <a:pPr algn="r" defTabSz="877615">
              <a:lnSpc>
                <a:spcPct val="125000"/>
              </a:lnSpc>
              <a:buClr>
                <a:srgbClr val="990000"/>
              </a:buClr>
              <a:buFont typeface="Wingdings" pitchFamily="2" charset="2"/>
              <a:buNone/>
              <a:defRPr/>
            </a:pPr>
            <a:endParaRPr lang="zh-CN" altLang="en-US" sz="1200" dirty="0">
              <a:solidFill>
                <a:srgbClr val="080808"/>
              </a:solidFill>
              <a:latin typeface="Arial" charset="0"/>
              <a:ea typeface="微软雅黑" panose="020B0503020204020204" pitchFamily="34" charset="-122"/>
            </a:endParaRPr>
          </a:p>
        </p:txBody>
      </p:sp>
      <p:sp>
        <p:nvSpPr>
          <p:cNvPr id="663556" name="Rectangle 4"/>
          <p:cNvSpPr>
            <a:spLocks noChangeArrowheads="1"/>
          </p:cNvSpPr>
          <p:nvPr/>
        </p:nvSpPr>
        <p:spPr bwMode="auto">
          <a:xfrm>
            <a:off x="12361865" y="5444704"/>
            <a:ext cx="1225550" cy="323121"/>
          </a:xfrm>
          <a:prstGeom prst="rect">
            <a:avLst/>
          </a:prstGeom>
          <a:solidFill>
            <a:schemeClr val="bg1"/>
          </a:solidFill>
          <a:ln w="9525" algn="ctr">
            <a:noFill/>
            <a:miter lim="800000"/>
            <a:headEnd/>
            <a:tailEnd/>
          </a:ln>
          <a:effectLst/>
        </p:spPr>
        <p:txBody>
          <a:bodyPr lIns="91397" tIns="45698" rIns="91397" bIns="45698" anchor="ctr">
            <a:spAutoFit/>
          </a:bodyP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nvGrpSpPr>
          <p:cNvPr id="2" name="Group 5"/>
          <p:cNvGrpSpPr>
            <a:grpSpLocks/>
          </p:cNvGrpSpPr>
          <p:nvPr/>
        </p:nvGrpSpPr>
        <p:grpSpPr bwMode="auto">
          <a:xfrm>
            <a:off x="12472990" y="5278444"/>
            <a:ext cx="987426" cy="184151"/>
            <a:chOff x="6657" y="3492"/>
            <a:chExt cx="527" cy="121"/>
          </a:xfrm>
        </p:grpSpPr>
        <p:sp>
          <p:nvSpPr>
            <p:cNvPr id="663558" name="Rectangle 6"/>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59" name="Rectangle 7"/>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0" name="Rectangle 8"/>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1" name="Rectangle 9"/>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3" name="Group 10"/>
          <p:cNvGrpSpPr>
            <a:grpSpLocks/>
          </p:cNvGrpSpPr>
          <p:nvPr/>
        </p:nvGrpSpPr>
        <p:grpSpPr bwMode="auto">
          <a:xfrm>
            <a:off x="12472990" y="6203956"/>
            <a:ext cx="987426" cy="182563"/>
            <a:chOff x="6657" y="4103"/>
            <a:chExt cx="527" cy="121"/>
          </a:xfrm>
        </p:grpSpPr>
        <p:sp>
          <p:nvSpPr>
            <p:cNvPr id="663563" name="Rectangle 11"/>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4" name="Rectangle 12"/>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5" name="Rectangle 13"/>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6" name="Rectangle 14"/>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4" name="Group 15"/>
          <p:cNvGrpSpPr>
            <a:grpSpLocks/>
          </p:cNvGrpSpPr>
          <p:nvPr/>
        </p:nvGrpSpPr>
        <p:grpSpPr bwMode="auto">
          <a:xfrm>
            <a:off x="12472990" y="6450018"/>
            <a:ext cx="987426" cy="182563"/>
            <a:chOff x="6657" y="4266"/>
            <a:chExt cx="527" cy="121"/>
          </a:xfrm>
        </p:grpSpPr>
        <p:sp>
          <p:nvSpPr>
            <p:cNvPr id="663568" name="Rectangle 16"/>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69" name="Rectangle 17"/>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0" name="Rectangle 18"/>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1" name="Rectangle 19"/>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5" name="Group 20"/>
          <p:cNvGrpSpPr>
            <a:grpSpLocks/>
          </p:cNvGrpSpPr>
          <p:nvPr/>
        </p:nvGrpSpPr>
        <p:grpSpPr bwMode="auto">
          <a:xfrm>
            <a:off x="12472990" y="5527682"/>
            <a:ext cx="987426" cy="182563"/>
            <a:chOff x="6657" y="3656"/>
            <a:chExt cx="527" cy="121"/>
          </a:xfrm>
        </p:grpSpPr>
        <p:sp>
          <p:nvSpPr>
            <p:cNvPr id="663573" name="Rectangle 21"/>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4" name="Rectangle 22"/>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5" name="Rectangle 23"/>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6" name="Rectangle 24"/>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6" name="Group 25"/>
          <p:cNvGrpSpPr>
            <a:grpSpLocks/>
          </p:cNvGrpSpPr>
          <p:nvPr/>
        </p:nvGrpSpPr>
        <p:grpSpPr bwMode="auto">
          <a:xfrm>
            <a:off x="12472990" y="5957894"/>
            <a:ext cx="987426" cy="182563"/>
            <a:chOff x="6657" y="3941"/>
            <a:chExt cx="527" cy="121"/>
          </a:xfrm>
        </p:grpSpPr>
        <p:sp>
          <p:nvSpPr>
            <p:cNvPr id="663578" name="Rectangle 26"/>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79" name="Rectangle 27"/>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0" name="Rectangle 28"/>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1" name="Rectangle 29"/>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7" name="Group 30"/>
          <p:cNvGrpSpPr>
            <a:grpSpLocks/>
          </p:cNvGrpSpPr>
          <p:nvPr/>
        </p:nvGrpSpPr>
        <p:grpSpPr bwMode="auto">
          <a:xfrm>
            <a:off x="12472990" y="6697668"/>
            <a:ext cx="987426" cy="182563"/>
            <a:chOff x="6657" y="4430"/>
            <a:chExt cx="527" cy="121"/>
          </a:xfrm>
        </p:grpSpPr>
        <p:sp>
          <p:nvSpPr>
            <p:cNvPr id="663583" name="Rectangle 31"/>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4" name="Rectangle 32"/>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5" name="Rectangle 33"/>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6" name="Rectangle 34"/>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8" name="Group 35"/>
          <p:cNvGrpSpPr>
            <a:grpSpLocks/>
          </p:cNvGrpSpPr>
          <p:nvPr/>
        </p:nvGrpSpPr>
        <p:grpSpPr bwMode="auto">
          <a:xfrm>
            <a:off x="12472990" y="5032381"/>
            <a:ext cx="987426" cy="184151"/>
            <a:chOff x="6657" y="3329"/>
            <a:chExt cx="527" cy="122"/>
          </a:xfrm>
        </p:grpSpPr>
        <p:sp>
          <p:nvSpPr>
            <p:cNvPr id="663588" name="Rectangle 36"/>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89" name="Rectangle 37"/>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0" name="Rectangle 38"/>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1" name="Rectangle 39"/>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9" name="Group 40"/>
          <p:cNvGrpSpPr>
            <a:grpSpLocks/>
          </p:cNvGrpSpPr>
          <p:nvPr/>
        </p:nvGrpSpPr>
        <p:grpSpPr bwMode="auto">
          <a:xfrm>
            <a:off x="12472990" y="4600582"/>
            <a:ext cx="987426" cy="182563"/>
            <a:chOff x="6657" y="3043"/>
            <a:chExt cx="527" cy="121"/>
          </a:xfrm>
        </p:grpSpPr>
        <p:sp>
          <p:nvSpPr>
            <p:cNvPr id="663593" name="Rectangle 41"/>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4" name="Rectangle 42"/>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5" name="Rectangle 43"/>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6" name="Rectangle 44"/>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grpSp>
        <p:nvGrpSpPr>
          <p:cNvPr id="10" name="Group 45"/>
          <p:cNvGrpSpPr>
            <a:grpSpLocks/>
          </p:cNvGrpSpPr>
          <p:nvPr/>
        </p:nvGrpSpPr>
        <p:grpSpPr bwMode="auto">
          <a:xfrm>
            <a:off x="12472990" y="4354519"/>
            <a:ext cx="987426" cy="184151"/>
            <a:chOff x="6657" y="2881"/>
            <a:chExt cx="527" cy="121"/>
          </a:xfrm>
        </p:grpSpPr>
        <p:sp>
          <p:nvSpPr>
            <p:cNvPr id="663598" name="Rectangle 46"/>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599" name="Rectangle 4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600" name="Rectangle 4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sp>
          <p:nvSpPr>
            <p:cNvPr id="663601" name="Rectangle 4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500" dirty="0">
                <a:solidFill>
                  <a:srgbClr val="000000"/>
                </a:solidFill>
                <a:latin typeface="FrutigerNext LT Regular" pitchFamily="34" charset="0"/>
                <a:ea typeface="ＭＳ Ｐゴシック" pitchFamily="34" charset="-128"/>
              </a:endParaRPr>
            </a:p>
          </p:txBody>
        </p:sp>
      </p:grpSp>
      <p:sp>
        <p:nvSpPr>
          <p:cNvPr id="663602" name="Rectangle 50"/>
          <p:cNvSpPr>
            <a:spLocks noChangeArrowheads="1"/>
          </p:cNvSpPr>
          <p:nvPr/>
        </p:nvSpPr>
        <p:spPr bwMode="auto">
          <a:xfrm>
            <a:off x="12269793" y="2263777"/>
            <a:ext cx="1400175" cy="2654300"/>
          </a:xfrm>
          <a:prstGeom prst="rect">
            <a:avLst/>
          </a:prstGeom>
          <a:noFill/>
          <a:ln w="9525">
            <a:noFill/>
            <a:miter lim="800000"/>
            <a:headEnd/>
            <a:tailEnd/>
          </a:ln>
          <a:effectLst/>
        </p:spPr>
        <p:txBody>
          <a:bodyPr lIns="87771" tIns="43887" rIns="87771" bIns="43887"/>
          <a:lstStyle/>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微软雅黑" panose="020B0503020204020204" pitchFamily="34" charset="-122"/>
              </a:rPr>
              <a:t>配色参考方案：</a:t>
            </a:r>
          </a:p>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微软雅黑" panose="020B0503020204020204" pitchFamily="34" charset="-122"/>
              </a:rPr>
              <a:t>建议同一页面内不超过四种颜色，以下是９组配色方案，同一页面内只选择一组使用。</a:t>
            </a:r>
            <a:endParaRPr lang="en-US" altLang="zh-CN" sz="1200" dirty="0">
              <a:solidFill>
                <a:srgbClr val="FFFFFF"/>
              </a:solidFill>
              <a:latin typeface="华文细黑" pitchFamily="2" charset="-122"/>
              <a:ea typeface="微软雅黑" panose="020B0503020204020204" pitchFamily="34" charset="-122"/>
            </a:endParaRPr>
          </a:p>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微软雅黑" panose="020B0503020204020204" pitchFamily="34" charset="-122"/>
              </a:rPr>
              <a:t>（仅供参考）</a:t>
            </a:r>
          </a:p>
          <a:p>
            <a:pPr defTabSz="877615">
              <a:lnSpc>
                <a:spcPct val="125000"/>
              </a:lnSpc>
              <a:buClr>
                <a:srgbClr val="990000"/>
              </a:buClr>
              <a:buFont typeface="Wingdings" pitchFamily="2" charset="2"/>
              <a:buNone/>
              <a:defRPr/>
            </a:pPr>
            <a:endParaRPr lang="en-US" altLang="zh-CN" sz="1200" dirty="0">
              <a:solidFill>
                <a:srgbClr val="FFFFFF"/>
              </a:solidFill>
              <a:latin typeface="华文细黑" pitchFamily="2" charset="-122"/>
              <a:ea typeface="微软雅黑" panose="020B0503020204020204" pitchFamily="34" charset="-122"/>
            </a:endParaRPr>
          </a:p>
          <a:p>
            <a:pPr defTabSz="877615">
              <a:lnSpc>
                <a:spcPct val="125000"/>
              </a:lnSpc>
              <a:buClr>
                <a:srgbClr val="990000"/>
              </a:buClr>
              <a:buFont typeface="Wingdings" pitchFamily="2" charset="2"/>
              <a:buChar char="n"/>
              <a:defRPr/>
            </a:pPr>
            <a:endParaRPr lang="en-US" altLang="zh-CN" sz="1200" dirty="0">
              <a:solidFill>
                <a:srgbClr val="FFFFFF"/>
              </a:solidFill>
              <a:latin typeface="华文细黑" pitchFamily="2" charset="-122"/>
              <a:ea typeface="微软雅黑" panose="020B0503020204020204" pitchFamily="34" charset="-122"/>
            </a:endParaRPr>
          </a:p>
          <a:p>
            <a:pPr defTabSz="877615">
              <a:lnSpc>
                <a:spcPct val="125000"/>
              </a:lnSpc>
              <a:buClr>
                <a:srgbClr val="990000"/>
              </a:buClr>
              <a:buFont typeface="Wingdings" pitchFamily="2" charset="2"/>
              <a:buChar char="n"/>
              <a:defRPr/>
            </a:pPr>
            <a:endParaRPr lang="zh-CN" altLang="en-US" sz="1200" dirty="0">
              <a:solidFill>
                <a:srgbClr val="FFFFFF"/>
              </a:solidFill>
              <a:latin typeface="华文细黑" pitchFamily="2" charset="-122"/>
              <a:ea typeface="微软雅黑" panose="020B0503020204020204" pitchFamily="34" charset="-122"/>
            </a:endParaRPr>
          </a:p>
        </p:txBody>
      </p:sp>
      <p:sp>
        <p:nvSpPr>
          <p:cNvPr id="663603" name="Rectangle 51"/>
          <p:cNvSpPr>
            <a:spLocks noChangeArrowheads="1"/>
          </p:cNvSpPr>
          <p:nvPr/>
        </p:nvSpPr>
        <p:spPr bwMode="auto">
          <a:xfrm>
            <a:off x="12269793" y="-61911"/>
            <a:ext cx="1400175" cy="838201"/>
          </a:xfrm>
          <a:prstGeom prst="rect">
            <a:avLst/>
          </a:prstGeom>
          <a:noFill/>
          <a:ln w="9525">
            <a:noFill/>
            <a:miter lim="800000"/>
            <a:headEnd/>
            <a:tailEnd/>
          </a:ln>
          <a:effectLst/>
        </p:spPr>
        <p:txBody>
          <a:bodyPr lIns="87771" tIns="43887" rIns="87771" bIns="43887"/>
          <a:lstStyle/>
          <a:p>
            <a:pPr defTabSz="877615">
              <a:lnSpc>
                <a:spcPct val="120000"/>
              </a:lnSpc>
              <a:buClr>
                <a:srgbClr val="990000"/>
              </a:buClr>
              <a:buFont typeface="Wingdings" pitchFamily="2" charset="2"/>
              <a:buNone/>
              <a:defRPr/>
            </a:pPr>
            <a:r>
              <a:rPr lang="zh-CN" altLang="en-US" sz="1200" dirty="0">
                <a:solidFill>
                  <a:srgbClr val="FFFFFF"/>
                </a:solidFill>
                <a:latin typeface="华文细黑" pitchFamily="2" charset="-122"/>
                <a:ea typeface="微软雅黑" panose="020B0503020204020204" pitchFamily="34" charset="-122"/>
              </a:rPr>
              <a:t>客户或者合作伙伴的标志放在右上角</a:t>
            </a:r>
            <a:r>
              <a:rPr lang="en-US" altLang="zh-CN" sz="1200" dirty="0">
                <a:solidFill>
                  <a:srgbClr val="FFFFFF"/>
                </a:solidFill>
                <a:latin typeface="华文细黑" pitchFamily="2" charset="-122"/>
                <a:ea typeface="微软雅黑" panose="020B0503020204020204" pitchFamily="34" charset="-122"/>
              </a:rPr>
              <a:t>.</a:t>
            </a:r>
          </a:p>
          <a:p>
            <a:pPr defTabSz="877615">
              <a:lnSpc>
                <a:spcPct val="125000"/>
              </a:lnSpc>
              <a:buClr>
                <a:srgbClr val="990000"/>
              </a:buClr>
              <a:buFont typeface="Wingdings" pitchFamily="2" charset="2"/>
              <a:buNone/>
              <a:defRPr/>
            </a:pPr>
            <a:endParaRPr lang="en-US" altLang="zh-CN" sz="1200" dirty="0">
              <a:solidFill>
                <a:srgbClr val="FFFFFF"/>
              </a:solidFill>
              <a:latin typeface="华文细黑" pitchFamily="2" charset="-122"/>
              <a:ea typeface="微软雅黑" panose="020B0503020204020204" pitchFamily="34" charset="-122"/>
            </a:endParaRPr>
          </a:p>
          <a:p>
            <a:pPr defTabSz="877615">
              <a:lnSpc>
                <a:spcPct val="125000"/>
              </a:lnSpc>
              <a:buClr>
                <a:srgbClr val="990000"/>
              </a:buClr>
              <a:buFont typeface="Wingdings" pitchFamily="2" charset="2"/>
              <a:buChar char="n"/>
              <a:defRPr/>
            </a:pPr>
            <a:endParaRPr lang="en-US" altLang="zh-CN" sz="1200" dirty="0">
              <a:solidFill>
                <a:srgbClr val="FFFFFF"/>
              </a:solidFill>
              <a:latin typeface="华文细黑" pitchFamily="2" charset="-122"/>
              <a:ea typeface="微软雅黑" panose="020B0503020204020204" pitchFamily="34" charset="-122"/>
            </a:endParaRPr>
          </a:p>
          <a:p>
            <a:pPr defTabSz="877615">
              <a:lnSpc>
                <a:spcPct val="125000"/>
              </a:lnSpc>
              <a:buClr>
                <a:srgbClr val="990000"/>
              </a:buClr>
              <a:buFont typeface="Wingdings" pitchFamily="2" charset="2"/>
              <a:buChar char="n"/>
              <a:defRPr/>
            </a:pPr>
            <a:endParaRPr lang="zh-CN" altLang="en-US" sz="1200" dirty="0">
              <a:solidFill>
                <a:srgbClr val="FFFFFF"/>
              </a:solidFill>
              <a:latin typeface="华文细黑" pitchFamily="2" charset="-122"/>
              <a:ea typeface="微软雅黑" panose="020B0503020204020204" pitchFamily="34" charset="-122"/>
            </a:endParaRPr>
          </a:p>
        </p:txBody>
      </p:sp>
      <p:sp>
        <p:nvSpPr>
          <p:cNvPr id="663604" name="Text Box 52"/>
          <p:cNvSpPr txBox="1">
            <a:spLocks noChangeArrowheads="1"/>
          </p:cNvSpPr>
          <p:nvPr/>
        </p:nvSpPr>
        <p:spPr bwMode="auto">
          <a:xfrm>
            <a:off x="841382" y="6456370"/>
            <a:ext cx="2784883" cy="263767"/>
          </a:xfrm>
          <a:prstGeom prst="rect">
            <a:avLst/>
          </a:prstGeom>
          <a:noFill/>
          <a:ln w="9525">
            <a:noFill/>
            <a:miter lim="800000"/>
            <a:headEnd/>
            <a:tailEnd/>
          </a:ln>
        </p:spPr>
        <p:txBody>
          <a:bodyPr wrap="none" lIns="78336" tIns="39168" rIns="78336" bIns="39168">
            <a:spAutoFit/>
          </a:bodyPr>
          <a:lstStyle/>
          <a:p>
            <a:pPr defTabSz="783982" eaLnBrk="0" hangingPunct="0">
              <a:defRPr/>
            </a:pPr>
            <a:r>
              <a:rPr lang="en-US" altLang="zh-CN" sz="1200" b="1" dirty="0">
                <a:solidFill>
                  <a:srgbClr val="080808"/>
                </a:solidFill>
                <a:latin typeface="Arial" charset="0"/>
                <a:ea typeface="ＭＳ Ｐゴシック" pitchFamily="34" charset="-128"/>
              </a:rPr>
              <a:t>HUAWEI TECHNOLOGIES CO., LTD.</a:t>
            </a:r>
          </a:p>
        </p:txBody>
      </p:sp>
      <p:sp>
        <p:nvSpPr>
          <p:cNvPr id="663605" name="Rectangle 53"/>
          <p:cNvSpPr>
            <a:spLocks noChangeArrowheads="1"/>
          </p:cNvSpPr>
          <p:nvPr/>
        </p:nvSpPr>
        <p:spPr bwMode="auto">
          <a:xfrm>
            <a:off x="7910514" y="6394457"/>
            <a:ext cx="1409699" cy="1101725"/>
          </a:xfrm>
          <a:prstGeom prst="rect">
            <a:avLst/>
          </a:prstGeom>
          <a:noFill/>
          <a:ln w="9525">
            <a:noFill/>
            <a:miter lim="800000"/>
            <a:headEnd/>
            <a:tailEnd/>
          </a:ln>
          <a:effectLst/>
        </p:spPr>
        <p:txBody>
          <a:bodyPr lIns="0" tIns="0" rIns="0" bIns="0"/>
          <a:lstStyle/>
          <a:p>
            <a:pPr defTabSz="783982" eaLnBrk="0" hangingPunct="0">
              <a:lnSpc>
                <a:spcPct val="85000"/>
              </a:lnSpc>
              <a:defRPr/>
            </a:pPr>
            <a:endParaRPr lang="de-DE" sz="900" dirty="0">
              <a:solidFill>
                <a:srgbClr val="080808"/>
              </a:solidFill>
              <a:latin typeface="Arial" charset="0"/>
              <a:ea typeface="ＭＳ Ｐゴシック" pitchFamily="34" charset="-128"/>
            </a:endParaRPr>
          </a:p>
          <a:p>
            <a:pPr defTabSz="783982" eaLnBrk="0" hangingPunct="0">
              <a:lnSpc>
                <a:spcPct val="85000"/>
              </a:lnSpc>
              <a:defRPr/>
            </a:pPr>
            <a:r>
              <a:rPr lang="de-DE" sz="900" dirty="0">
                <a:solidFill>
                  <a:srgbClr val="080808"/>
                </a:solidFill>
                <a:latin typeface="Arial" charset="0"/>
                <a:ea typeface="ＭＳ Ｐゴシック" pitchFamily="34" charset="-128"/>
              </a:rPr>
              <a:t>Page </a:t>
            </a:r>
            <a:fld id="{CA825B19-71A3-4AA3-8627-BD8F0BBECF7A}" type="slidenum">
              <a:rPr lang="de-DE" sz="900">
                <a:solidFill>
                  <a:srgbClr val="080808"/>
                </a:solidFill>
                <a:latin typeface="Arial" charset="0"/>
                <a:ea typeface="ＭＳ Ｐゴシック" pitchFamily="34" charset="-128"/>
              </a:rPr>
              <a:pPr defTabSz="783982" eaLnBrk="0" hangingPunct="0">
                <a:lnSpc>
                  <a:spcPct val="85000"/>
                </a:lnSpc>
                <a:defRPr/>
              </a:pPr>
              <a:t>‹#›</a:t>
            </a:fld>
            <a:endParaRPr lang="en-GB" sz="900" dirty="0">
              <a:solidFill>
                <a:srgbClr val="080808"/>
              </a:solidFill>
              <a:latin typeface="Arial" charset="0"/>
              <a:ea typeface="ＭＳ Ｐゴシック" pitchFamily="34" charset="-128"/>
            </a:endParaRPr>
          </a:p>
        </p:txBody>
      </p:sp>
      <p:pic>
        <p:nvPicPr>
          <p:cNvPr id="3090" name="Picture 54" descr="图片3副本"/>
          <p:cNvPicPr>
            <a:picLocks noChangeAspect="1" noChangeArrowheads="1"/>
          </p:cNvPicPr>
          <p:nvPr/>
        </p:nvPicPr>
        <p:blipFill>
          <a:blip r:embed="rId6" cstate="email"/>
          <a:srcRect/>
          <a:stretch>
            <a:fillRect/>
          </a:stretch>
        </p:blipFill>
        <p:spPr bwMode="auto">
          <a:xfrm>
            <a:off x="10182228" y="6384931"/>
            <a:ext cx="1295399" cy="307975"/>
          </a:xfrm>
          <a:prstGeom prst="rect">
            <a:avLst/>
          </a:prstGeom>
          <a:noFill/>
          <a:ln w="9525">
            <a:noFill/>
            <a:miter lim="800000"/>
            <a:headEnd/>
            <a:tailEnd/>
          </a:ln>
        </p:spPr>
      </p:pic>
      <p:sp>
        <p:nvSpPr>
          <p:cNvPr id="3091" name="Rectangle 55"/>
          <p:cNvSpPr>
            <a:spLocks noGrp="1" noChangeArrowheads="1"/>
          </p:cNvSpPr>
          <p:nvPr>
            <p:ph type="title"/>
          </p:nvPr>
        </p:nvSpPr>
        <p:spPr bwMode="auto">
          <a:xfrm>
            <a:off x="809629" y="274638"/>
            <a:ext cx="10975975" cy="1143000"/>
          </a:xfrm>
          <a:prstGeom prst="rect">
            <a:avLst/>
          </a:prstGeom>
          <a:noFill/>
          <a:ln w="9525">
            <a:noFill/>
            <a:miter lim="800000"/>
            <a:headEnd/>
            <a:tailEnd/>
          </a:ln>
        </p:spPr>
        <p:txBody>
          <a:bodyPr vert="horz" wrap="square" lIns="91411" tIns="45706" rIns="91411" bIns="45706" numCol="1" anchor="ctr" anchorCtr="0" compatLnSpc="1">
            <a:prstTxWarp prst="textNoShape">
              <a:avLst/>
            </a:prstTxWarp>
          </a:bodyPr>
          <a:lstStyle/>
          <a:p>
            <a:pPr lvl="0"/>
            <a:r>
              <a:rPr lang="zh-CN" altLang="en-US" dirty="0"/>
              <a:t>单击此处编辑母版标题样式</a:t>
            </a:r>
          </a:p>
        </p:txBody>
      </p:sp>
      <p:sp>
        <p:nvSpPr>
          <p:cNvPr id="3092" name="Rectangle 56"/>
          <p:cNvSpPr>
            <a:spLocks noGrp="1" noChangeArrowheads="1"/>
          </p:cNvSpPr>
          <p:nvPr>
            <p:ph type="body" idx="1"/>
          </p:nvPr>
        </p:nvSpPr>
        <p:spPr bwMode="auto">
          <a:xfrm>
            <a:off x="882656" y="1600204"/>
            <a:ext cx="10975975" cy="4524375"/>
          </a:xfrm>
          <a:prstGeom prst="rect">
            <a:avLst/>
          </a:prstGeom>
          <a:noFill/>
          <a:ln w="9525">
            <a:noFill/>
            <a:miter lim="800000"/>
            <a:headEnd/>
            <a:tailEnd/>
          </a:ln>
        </p:spPr>
        <p:txBody>
          <a:bodyPr vert="horz" wrap="square" lIns="91411" tIns="45706" rIns="91411" bIns="45706"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4016" r:id="rId1"/>
    <p:sldLayoutId id="2147484017" r:id="rId2"/>
    <p:sldLayoutId id="2147484351" r:id="rId3"/>
  </p:sldLayoutIdLst>
  <p:txStyles>
    <p:titleStyle>
      <a:lvl1pPr algn="l" defTabSz="876176" rtl="0" eaLnBrk="0" fontAlgn="base" hangingPunct="0">
        <a:spcBef>
          <a:spcPct val="0"/>
        </a:spcBef>
        <a:spcAft>
          <a:spcPct val="0"/>
        </a:spcAft>
        <a:defRPr sz="3300">
          <a:solidFill>
            <a:srgbClr val="990000"/>
          </a:solidFill>
          <a:latin typeface="+mj-lt"/>
          <a:ea typeface="微软雅黑" panose="020B0503020204020204" pitchFamily="34" charset="-122"/>
          <a:cs typeface="+mj-cs"/>
        </a:defRPr>
      </a:lvl1pPr>
      <a:lvl2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2pPr>
      <a:lvl3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3pPr>
      <a:lvl4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4pPr>
      <a:lvl5pPr algn="l" defTabSz="876176" rtl="0" eaLnBrk="0" fontAlgn="base" hangingPunct="0">
        <a:spcBef>
          <a:spcPct val="0"/>
        </a:spcBef>
        <a:spcAft>
          <a:spcPct val="0"/>
        </a:spcAft>
        <a:defRPr sz="3300">
          <a:solidFill>
            <a:srgbClr val="990000"/>
          </a:solidFill>
          <a:latin typeface="FrutigerNext LT Medium" pitchFamily="34" charset="0"/>
          <a:ea typeface="黑体" pitchFamily="2" charset="-122"/>
        </a:defRPr>
      </a:lvl5pPr>
      <a:lvl6pPr marL="457058" algn="l" defTabSz="877615" rtl="0" fontAlgn="base">
        <a:spcBef>
          <a:spcPct val="0"/>
        </a:spcBef>
        <a:spcAft>
          <a:spcPct val="0"/>
        </a:spcAft>
        <a:defRPr sz="3500">
          <a:solidFill>
            <a:srgbClr val="990000"/>
          </a:solidFill>
          <a:latin typeface="FrutigerNext LT Medium" pitchFamily="34" charset="0"/>
          <a:ea typeface="黑体" pitchFamily="2" charset="-122"/>
        </a:defRPr>
      </a:lvl6pPr>
      <a:lvl7pPr marL="914117" algn="l" defTabSz="877615" rtl="0" fontAlgn="base">
        <a:spcBef>
          <a:spcPct val="0"/>
        </a:spcBef>
        <a:spcAft>
          <a:spcPct val="0"/>
        </a:spcAft>
        <a:defRPr sz="3500">
          <a:solidFill>
            <a:srgbClr val="990000"/>
          </a:solidFill>
          <a:latin typeface="FrutigerNext LT Medium" pitchFamily="34" charset="0"/>
          <a:ea typeface="黑体" pitchFamily="2" charset="-122"/>
        </a:defRPr>
      </a:lvl7pPr>
      <a:lvl8pPr marL="1371174" algn="l" defTabSz="877615" rtl="0" fontAlgn="base">
        <a:spcBef>
          <a:spcPct val="0"/>
        </a:spcBef>
        <a:spcAft>
          <a:spcPct val="0"/>
        </a:spcAft>
        <a:defRPr sz="3500">
          <a:solidFill>
            <a:srgbClr val="990000"/>
          </a:solidFill>
          <a:latin typeface="FrutigerNext LT Medium" pitchFamily="34" charset="0"/>
          <a:ea typeface="黑体" pitchFamily="2" charset="-122"/>
        </a:defRPr>
      </a:lvl8pPr>
      <a:lvl9pPr marL="1828231" algn="l" defTabSz="877615"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26978" indent="-326978" algn="l" defTabSz="876176" rtl="0" eaLnBrk="0" fontAlgn="base" hangingPunct="0">
        <a:lnSpc>
          <a:spcPct val="140000"/>
        </a:lnSpc>
        <a:spcBef>
          <a:spcPct val="0"/>
        </a:spcBef>
        <a:spcAft>
          <a:spcPct val="0"/>
        </a:spcAft>
        <a:buClr>
          <a:schemeClr val="tx2"/>
        </a:buClr>
        <a:buFont typeface="Wingdings" pitchFamily="2" charset="2"/>
        <a:buChar char="n"/>
        <a:defRPr sz="2100" b="1">
          <a:solidFill>
            <a:srgbClr val="080808"/>
          </a:solidFill>
          <a:latin typeface="+mn-lt"/>
          <a:ea typeface="微软雅黑" panose="020B0503020204020204" pitchFamily="34" charset="-122"/>
          <a:cs typeface="+mn-cs"/>
        </a:defRPr>
      </a:lvl1pPr>
      <a:lvl2pPr marL="712686" indent="-273011" algn="l" defTabSz="876176" rtl="0" eaLnBrk="0" fontAlgn="base" hangingPunct="0">
        <a:lnSpc>
          <a:spcPct val="140000"/>
        </a:lnSpc>
        <a:spcBef>
          <a:spcPct val="0"/>
        </a:spcBef>
        <a:spcAft>
          <a:spcPct val="0"/>
        </a:spcAft>
        <a:buClr>
          <a:schemeClr val="tx1"/>
        </a:buClr>
        <a:buFont typeface="FrutigerNext LT Regular" pitchFamily="34" charset="0"/>
        <a:buChar char="›"/>
        <a:defRPr sz="1700">
          <a:solidFill>
            <a:schemeClr val="tx1"/>
          </a:solidFill>
          <a:latin typeface="+mn-lt"/>
          <a:ea typeface="微软雅黑" panose="020B0503020204020204" pitchFamily="34" charset="-122"/>
        </a:defRPr>
      </a:lvl2pPr>
      <a:lvl3pPr marL="1096808" indent="-219043" algn="l" defTabSz="876176" rtl="0" eaLnBrk="0" fontAlgn="base" hangingPunct="0">
        <a:lnSpc>
          <a:spcPct val="140000"/>
        </a:lnSpc>
        <a:spcBef>
          <a:spcPct val="0"/>
        </a:spcBef>
        <a:spcAft>
          <a:spcPct val="0"/>
        </a:spcAft>
        <a:buFont typeface="FrutigerNext LT Light" pitchFamily="34" charset="0"/>
        <a:buChar char="»"/>
        <a:defRPr sz="1700">
          <a:solidFill>
            <a:schemeClr val="tx1"/>
          </a:solidFill>
          <a:latin typeface="FrutigerNext LT Light" pitchFamily="34" charset="0"/>
          <a:ea typeface="微软雅黑" panose="020B0503020204020204" pitchFamily="34" charset="-122"/>
        </a:defRPr>
      </a:lvl3pPr>
      <a:lvl4pPr marL="1534896" indent="-219043" algn="l" defTabSz="876176" rtl="0" eaLnBrk="0" fontAlgn="base" hangingPunct="0">
        <a:lnSpc>
          <a:spcPct val="140000"/>
        </a:lnSpc>
        <a:spcBef>
          <a:spcPct val="0"/>
        </a:spcBef>
        <a:spcAft>
          <a:spcPct val="0"/>
        </a:spcAft>
        <a:buChar char="–"/>
        <a:defRPr sz="1500">
          <a:solidFill>
            <a:srgbClr val="080808"/>
          </a:solidFill>
          <a:latin typeface="+mj-lt"/>
          <a:ea typeface="微软雅黑" panose="020B0503020204020204" pitchFamily="34" charset="-122"/>
        </a:defRPr>
      </a:lvl4pPr>
      <a:lvl5pPr marL="1974571" indent="-219043" algn="l" defTabSz="876176" rtl="0" eaLnBrk="0" fontAlgn="base" hangingPunct="0">
        <a:lnSpc>
          <a:spcPct val="140000"/>
        </a:lnSpc>
        <a:spcBef>
          <a:spcPct val="0"/>
        </a:spcBef>
        <a:spcAft>
          <a:spcPct val="0"/>
        </a:spcAft>
        <a:buFont typeface="FrutigerNext LT Medium" pitchFamily="34" charset="0"/>
        <a:buChar char="~"/>
        <a:defRPr sz="1300">
          <a:solidFill>
            <a:srgbClr val="080808"/>
          </a:solidFill>
          <a:latin typeface="+mj-lt"/>
          <a:ea typeface="微软雅黑" panose="020B0503020204020204" pitchFamily="34" charset="-122"/>
        </a:defRPr>
      </a:lvl5pPr>
      <a:lvl6pPr marL="2432881"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6pPr>
      <a:lvl7pPr marL="2889940"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7pPr>
      <a:lvl8pPr marL="3346998"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8pPr>
      <a:lvl9pPr marL="3804055" indent="-220594" algn="l" defTabSz="877615" rtl="0" fontAlgn="base">
        <a:lnSpc>
          <a:spcPct val="140000"/>
        </a:lnSpc>
        <a:spcBef>
          <a:spcPct val="0"/>
        </a:spcBef>
        <a:spcAft>
          <a:spcPct val="0"/>
        </a:spcAft>
        <a:buFont typeface="FrutigerNext LT Medium" pitchFamily="34" charset="0"/>
        <a:buChar char="~"/>
        <a:defRPr sz="1300">
          <a:solidFill>
            <a:srgbClr val="080808"/>
          </a:solidFill>
          <a:latin typeface="+mj-lt"/>
          <a:ea typeface="+mn-ea"/>
        </a:defRPr>
      </a:lvl9pPr>
    </p:bodyStyle>
    <p:otherStyle>
      <a:defPPr>
        <a:defRPr lang="zh-CN"/>
      </a:defPPr>
      <a:lvl1pPr marL="0" algn="l" defTabSz="914117" rtl="0" eaLnBrk="1" latinLnBrk="0" hangingPunct="1">
        <a:defRPr sz="1700" kern="1200">
          <a:solidFill>
            <a:schemeClr val="tx1"/>
          </a:solidFill>
          <a:latin typeface="+mn-lt"/>
          <a:ea typeface="+mn-ea"/>
          <a:cs typeface="+mn-cs"/>
        </a:defRPr>
      </a:lvl1pPr>
      <a:lvl2pPr marL="457058" algn="l" defTabSz="914117" rtl="0" eaLnBrk="1" latinLnBrk="0" hangingPunct="1">
        <a:defRPr sz="1700" kern="1200">
          <a:solidFill>
            <a:schemeClr val="tx1"/>
          </a:solidFill>
          <a:latin typeface="+mn-lt"/>
          <a:ea typeface="+mn-ea"/>
          <a:cs typeface="+mn-cs"/>
        </a:defRPr>
      </a:lvl2pPr>
      <a:lvl3pPr marL="914117" algn="l" defTabSz="914117" rtl="0" eaLnBrk="1" latinLnBrk="0" hangingPunct="1">
        <a:defRPr sz="1700" kern="1200">
          <a:solidFill>
            <a:schemeClr val="tx1"/>
          </a:solidFill>
          <a:latin typeface="+mn-lt"/>
          <a:ea typeface="+mn-ea"/>
          <a:cs typeface="+mn-cs"/>
        </a:defRPr>
      </a:lvl3pPr>
      <a:lvl4pPr marL="1371174" algn="l" defTabSz="914117" rtl="0" eaLnBrk="1" latinLnBrk="0" hangingPunct="1">
        <a:defRPr sz="1700" kern="1200">
          <a:solidFill>
            <a:schemeClr val="tx1"/>
          </a:solidFill>
          <a:latin typeface="+mn-lt"/>
          <a:ea typeface="+mn-ea"/>
          <a:cs typeface="+mn-cs"/>
        </a:defRPr>
      </a:lvl4pPr>
      <a:lvl5pPr marL="1828231" algn="l" defTabSz="914117" rtl="0" eaLnBrk="1" latinLnBrk="0" hangingPunct="1">
        <a:defRPr sz="1700" kern="1200">
          <a:solidFill>
            <a:schemeClr val="tx1"/>
          </a:solidFill>
          <a:latin typeface="+mn-lt"/>
          <a:ea typeface="+mn-ea"/>
          <a:cs typeface="+mn-cs"/>
        </a:defRPr>
      </a:lvl5pPr>
      <a:lvl6pPr marL="2285290" algn="l" defTabSz="914117" rtl="0" eaLnBrk="1" latinLnBrk="0" hangingPunct="1">
        <a:defRPr sz="1700" kern="1200">
          <a:solidFill>
            <a:schemeClr val="tx1"/>
          </a:solidFill>
          <a:latin typeface="+mn-lt"/>
          <a:ea typeface="+mn-ea"/>
          <a:cs typeface="+mn-cs"/>
        </a:defRPr>
      </a:lvl6pPr>
      <a:lvl7pPr marL="2742347" algn="l" defTabSz="914117" rtl="0" eaLnBrk="1" latinLnBrk="0" hangingPunct="1">
        <a:defRPr sz="1700" kern="1200">
          <a:solidFill>
            <a:schemeClr val="tx1"/>
          </a:solidFill>
          <a:latin typeface="+mn-lt"/>
          <a:ea typeface="+mn-ea"/>
          <a:cs typeface="+mn-cs"/>
        </a:defRPr>
      </a:lvl7pPr>
      <a:lvl8pPr marL="3199405" algn="l" defTabSz="914117" rtl="0" eaLnBrk="1" latinLnBrk="0" hangingPunct="1">
        <a:defRPr sz="1700" kern="1200">
          <a:solidFill>
            <a:schemeClr val="tx1"/>
          </a:solidFill>
          <a:latin typeface="+mn-lt"/>
          <a:ea typeface="+mn-ea"/>
          <a:cs typeface="+mn-cs"/>
        </a:defRPr>
      </a:lvl8pPr>
      <a:lvl9pPr marL="3656462" algn="l" defTabSz="914117" rtl="0" eaLnBrk="1" latinLnBrk="0" hangingPunct="1">
        <a:defRPr sz="17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563180" y="163513"/>
            <a:ext cx="11068815" cy="831850"/>
          </a:xfrm>
          <a:prstGeom prst="rect">
            <a:avLst/>
          </a:prstGeom>
          <a:noFill/>
          <a:ln w="9525" algn="ctr">
            <a:noFill/>
            <a:miter lim="800000"/>
            <a:headEnd/>
            <a:tailEnd/>
          </a:ln>
        </p:spPr>
        <p:txBody>
          <a:bodyPr vert="horz" wrap="square" lIns="0" tIns="45713" rIns="0" bIns="45713" numCol="1" anchor="b" anchorCtr="0" compatLnSpc="1">
            <a:prstTxWarp prst="textNoShape">
              <a:avLst/>
            </a:prstTxWarp>
          </a:bodyPr>
          <a:lstStyle/>
          <a:p>
            <a:pPr lvl="0"/>
            <a:r>
              <a:rPr lang="en-US" altLang="zh-CN"/>
              <a:t>Slide title</a:t>
            </a:r>
          </a:p>
        </p:txBody>
      </p:sp>
      <p:sp>
        <p:nvSpPr>
          <p:cNvPr id="12291" name="Rectangle 3"/>
          <p:cNvSpPr>
            <a:spLocks noGrp="1" noChangeArrowheads="1"/>
          </p:cNvSpPr>
          <p:nvPr>
            <p:ph type="body" idx="1"/>
          </p:nvPr>
        </p:nvSpPr>
        <p:spPr bwMode="auto">
          <a:xfrm>
            <a:off x="563180" y="1506538"/>
            <a:ext cx="11068815" cy="45894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ltLang="zh-CN"/>
              <a:t>Body text</a:t>
            </a:r>
          </a:p>
          <a:p>
            <a:pPr lvl="1"/>
            <a:r>
              <a:rPr lang="en-US" altLang="zh-CN"/>
              <a:t>First level</a:t>
            </a:r>
          </a:p>
          <a:p>
            <a:pPr lvl="2"/>
            <a:r>
              <a:rPr lang="en-US" altLang="zh-CN"/>
              <a:t>Second level</a:t>
            </a:r>
          </a:p>
          <a:p>
            <a:pPr lvl="3"/>
            <a:r>
              <a:rPr lang="en-US" altLang="zh-CN"/>
              <a:t>Third level</a:t>
            </a:r>
          </a:p>
          <a:p>
            <a:pPr lvl="4"/>
            <a:r>
              <a:rPr lang="en-US" altLang="zh-CN"/>
              <a:t>Quotation level</a:t>
            </a:r>
          </a:p>
        </p:txBody>
      </p:sp>
      <p:sp>
        <p:nvSpPr>
          <p:cNvPr id="75780" name="Text Box 4"/>
          <p:cNvSpPr txBox="1">
            <a:spLocks noChangeArrowheads="1"/>
          </p:cNvSpPr>
          <p:nvPr/>
        </p:nvSpPr>
        <p:spPr bwMode="auto">
          <a:xfrm>
            <a:off x="11396984" y="6553200"/>
            <a:ext cx="235011" cy="133350"/>
          </a:xfrm>
          <a:prstGeom prst="rect">
            <a:avLst/>
          </a:prstGeom>
          <a:noFill/>
          <a:ln w="9525" algn="ctr">
            <a:noFill/>
            <a:miter lim="800000"/>
            <a:headEnd/>
            <a:tailEnd/>
          </a:ln>
          <a:effectLst/>
        </p:spPr>
        <p:txBody>
          <a:bodyPr wrap="none" lIns="0" tIns="0" rIns="0" bIns="0"/>
          <a:lstStyle/>
          <a:p>
            <a:pPr algn="r">
              <a:defRPr/>
            </a:pPr>
            <a:fld id="{EF88F523-A9E8-499D-9549-AE224AF29157}" type="slidenum">
              <a:rPr lang="en-US" altLang="zh-CN" sz="1200">
                <a:solidFill>
                  <a:srgbClr val="000000"/>
                </a:solidFill>
              </a:rPr>
              <a:pPr algn="r">
                <a:defRPr/>
              </a:pPr>
              <a:t>‹#›</a:t>
            </a:fld>
            <a:endParaRPr lang="en-US" altLang="zh-CN" sz="1200">
              <a:solidFill>
                <a:srgbClr val="000000"/>
              </a:solidFill>
            </a:endParaRPr>
          </a:p>
        </p:txBody>
      </p:sp>
      <p:sp>
        <p:nvSpPr>
          <p:cNvPr id="75781" name="Line 5"/>
          <p:cNvSpPr>
            <a:spLocks noChangeShapeType="1"/>
          </p:cNvSpPr>
          <p:nvPr/>
        </p:nvSpPr>
        <p:spPr bwMode="auto">
          <a:xfrm flipH="1">
            <a:off x="0" y="1003300"/>
            <a:ext cx="12195175" cy="0"/>
          </a:xfrm>
          <a:prstGeom prst="line">
            <a:avLst/>
          </a:prstGeom>
          <a:noFill/>
          <a:ln w="28575">
            <a:solidFill>
              <a:schemeClr val="tx2"/>
            </a:solidFill>
            <a:round/>
            <a:headEnd/>
            <a:tailEnd/>
          </a:ln>
          <a:effectLst>
            <a:outerShdw dist="25400" dir="5400000" algn="ctr" rotWithShape="0">
              <a:schemeClr val="folHlink"/>
            </a:outerShdw>
          </a:effectLst>
        </p:spPr>
        <p:txBody>
          <a:bodyPr/>
          <a:lstStyle/>
          <a:p>
            <a:pPr algn="ctr" eaLnBrk="0" hangingPunct="0">
              <a:buFont typeface="Wingdings" pitchFamily="2" charset="2"/>
              <a:buNone/>
              <a:defRPr/>
            </a:pPr>
            <a:endParaRPr lang="zh-CN" altLang="en-US">
              <a:solidFill>
                <a:srgbClr val="000000"/>
              </a:solidFill>
              <a:ea typeface="楷体_GB2312" pitchFamily="49" charset="-122"/>
            </a:endParaRPr>
          </a:p>
        </p:txBody>
      </p:sp>
    </p:spTree>
    <p:extLst>
      <p:ext uri="{BB962C8B-B14F-4D97-AF65-F5344CB8AC3E}">
        <p14:creationId xmlns:p14="http://schemas.microsoft.com/office/powerpoint/2010/main" val="1907756915"/>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Lst>
  <p:transition/>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2pPr>
      <a:lvl3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3pPr>
      <a:lvl4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4pPr>
      <a:lvl5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5pPr>
      <a:lvl6pPr marL="4572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6pPr>
      <a:lvl7pPr marL="9144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7pPr>
      <a:lvl8pPr marL="13716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8pPr>
      <a:lvl9pPr marL="18288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9pPr>
    </p:titleStyle>
    <p:bodyStyle>
      <a:lvl1pPr marL="342900" indent="-342900" algn="l" rtl="0" eaLnBrk="1" fontAlgn="base" hangingPunct="1">
        <a:spcBef>
          <a:spcPct val="20000"/>
        </a:spcBef>
        <a:spcAft>
          <a:spcPct val="0"/>
        </a:spcAft>
        <a:buChar char="•"/>
        <a:defRPr sz="1600" b="1">
          <a:solidFill>
            <a:schemeClr val="tx1"/>
          </a:solidFill>
          <a:latin typeface="+mn-lt"/>
          <a:ea typeface="+mn-ea"/>
          <a:cs typeface="+mn-cs"/>
        </a:defRPr>
      </a:lvl1pPr>
      <a:lvl2pPr marL="457200" indent="-228600" algn="l" rtl="0" eaLnBrk="1" fontAlgn="base" hangingPunct="1">
        <a:spcBef>
          <a:spcPct val="20000"/>
        </a:spcBef>
        <a:spcAft>
          <a:spcPct val="0"/>
        </a:spcAft>
        <a:buClr>
          <a:schemeClr val="tx2"/>
        </a:buClr>
        <a:buChar char="•"/>
        <a:defRPr sz="1600">
          <a:solidFill>
            <a:schemeClr val="tx1"/>
          </a:solidFill>
          <a:latin typeface="+mn-lt"/>
          <a:ea typeface="+mn-ea"/>
          <a:cs typeface="+mn-cs"/>
        </a:defRPr>
      </a:lvl2pPr>
      <a:lvl3pPr marL="914400" indent="-228600"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3pPr>
      <a:lvl4pPr marL="1376363" indent="-233363"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4pPr>
      <a:lvl5pPr marL="20589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63180" y="163513"/>
            <a:ext cx="11068815" cy="831850"/>
          </a:xfrm>
          <a:prstGeom prst="rect">
            <a:avLst/>
          </a:prstGeom>
          <a:noFill/>
          <a:ln w="9525" algn="ctr">
            <a:noFill/>
            <a:miter lim="800000"/>
            <a:headEnd/>
            <a:tailEnd/>
          </a:ln>
        </p:spPr>
        <p:txBody>
          <a:bodyPr vert="horz" wrap="square" lIns="0" tIns="45713" rIns="0" bIns="45713" numCol="1" anchor="b" anchorCtr="0" compatLnSpc="1">
            <a:prstTxWarp prst="textNoShape">
              <a:avLst/>
            </a:prstTxWarp>
          </a:bodyPr>
          <a:lstStyle/>
          <a:p>
            <a:pPr lvl="0"/>
            <a:r>
              <a:rPr lang="en-US" altLang="zh-CN"/>
              <a:t>Slide title</a:t>
            </a:r>
          </a:p>
        </p:txBody>
      </p:sp>
      <p:sp>
        <p:nvSpPr>
          <p:cNvPr id="13315" name="Rectangle 3"/>
          <p:cNvSpPr>
            <a:spLocks noGrp="1" noChangeArrowheads="1"/>
          </p:cNvSpPr>
          <p:nvPr>
            <p:ph type="body" idx="1"/>
          </p:nvPr>
        </p:nvSpPr>
        <p:spPr bwMode="auto">
          <a:xfrm>
            <a:off x="563180" y="1506538"/>
            <a:ext cx="11068815" cy="45894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ltLang="zh-CN"/>
              <a:t>Body text</a:t>
            </a:r>
          </a:p>
          <a:p>
            <a:pPr lvl="1"/>
            <a:r>
              <a:rPr lang="en-US" altLang="zh-CN"/>
              <a:t>First level</a:t>
            </a:r>
          </a:p>
          <a:p>
            <a:pPr lvl="2"/>
            <a:r>
              <a:rPr lang="en-US" altLang="zh-CN"/>
              <a:t>Second level</a:t>
            </a:r>
          </a:p>
          <a:p>
            <a:pPr lvl="3"/>
            <a:r>
              <a:rPr lang="en-US" altLang="zh-CN"/>
              <a:t>Third level</a:t>
            </a:r>
          </a:p>
          <a:p>
            <a:pPr lvl="4"/>
            <a:r>
              <a:rPr lang="en-US" altLang="zh-CN"/>
              <a:t>Quotation level</a:t>
            </a:r>
          </a:p>
        </p:txBody>
      </p:sp>
      <p:sp>
        <p:nvSpPr>
          <p:cNvPr id="75780" name="Text Box 4"/>
          <p:cNvSpPr txBox="1">
            <a:spLocks noChangeArrowheads="1"/>
          </p:cNvSpPr>
          <p:nvPr/>
        </p:nvSpPr>
        <p:spPr bwMode="auto">
          <a:xfrm>
            <a:off x="11396984" y="6553200"/>
            <a:ext cx="235011" cy="133350"/>
          </a:xfrm>
          <a:prstGeom prst="rect">
            <a:avLst/>
          </a:prstGeom>
          <a:noFill/>
          <a:ln w="9525" algn="ctr">
            <a:noFill/>
            <a:miter lim="800000"/>
            <a:headEnd/>
            <a:tailEnd/>
          </a:ln>
          <a:effectLst/>
        </p:spPr>
        <p:txBody>
          <a:bodyPr wrap="none" lIns="0" tIns="0" rIns="0" bIns="0"/>
          <a:lstStyle/>
          <a:p>
            <a:pPr algn="r">
              <a:defRPr/>
            </a:pPr>
            <a:fld id="{6D08C953-D508-4057-A718-3854DE096793}" type="slidenum">
              <a:rPr lang="en-US" altLang="zh-CN" sz="1200">
                <a:solidFill>
                  <a:srgbClr val="000000"/>
                </a:solidFill>
              </a:rPr>
              <a:pPr algn="r">
                <a:defRPr/>
              </a:pPr>
              <a:t>‹#›</a:t>
            </a:fld>
            <a:endParaRPr lang="en-US" altLang="zh-CN" sz="1200">
              <a:solidFill>
                <a:srgbClr val="000000"/>
              </a:solidFill>
            </a:endParaRPr>
          </a:p>
        </p:txBody>
      </p:sp>
      <p:sp>
        <p:nvSpPr>
          <p:cNvPr id="75781" name="Line 5"/>
          <p:cNvSpPr>
            <a:spLocks noChangeShapeType="1"/>
          </p:cNvSpPr>
          <p:nvPr/>
        </p:nvSpPr>
        <p:spPr bwMode="auto">
          <a:xfrm flipH="1">
            <a:off x="0" y="1003300"/>
            <a:ext cx="12195175" cy="0"/>
          </a:xfrm>
          <a:prstGeom prst="line">
            <a:avLst/>
          </a:prstGeom>
          <a:noFill/>
          <a:ln w="28575">
            <a:solidFill>
              <a:schemeClr val="tx2"/>
            </a:solidFill>
            <a:round/>
            <a:headEnd/>
            <a:tailEnd/>
          </a:ln>
          <a:effectLst>
            <a:outerShdw dist="25400" dir="5400000" algn="ctr" rotWithShape="0">
              <a:schemeClr val="folHlink"/>
            </a:outerShdw>
          </a:effectLst>
        </p:spPr>
        <p:txBody>
          <a:bodyPr/>
          <a:lstStyle/>
          <a:p>
            <a:pPr algn="ctr" eaLnBrk="0" hangingPunct="0">
              <a:buFont typeface="Wingdings" pitchFamily="2" charset="2"/>
              <a:buNone/>
              <a:defRPr/>
            </a:pPr>
            <a:endParaRPr lang="zh-CN" altLang="en-US">
              <a:solidFill>
                <a:srgbClr val="000000"/>
              </a:solidFill>
              <a:ea typeface="楷体_GB2312" pitchFamily="49" charset="-122"/>
            </a:endParaRPr>
          </a:p>
        </p:txBody>
      </p:sp>
    </p:spTree>
    <p:extLst>
      <p:ext uri="{BB962C8B-B14F-4D97-AF65-F5344CB8AC3E}">
        <p14:creationId xmlns:p14="http://schemas.microsoft.com/office/powerpoint/2010/main" val="1772361515"/>
      </p:ext>
    </p:extLst>
  </p:cSld>
  <p:clrMap bg1="lt1" tx1="dk1" bg2="lt2" tx2="dk2" accent1="accent1" accent2="accent2" accent3="accent3" accent4="accent4" accent5="accent5" accent6="accent6" hlink="hlink" folHlink="folHlink"/>
  <p:sldLayoutIdLst>
    <p:sldLayoutId id="2147484490" r:id="rId1"/>
    <p:sldLayoutId id="2147484491" r:id="rId2"/>
    <p:sldLayoutId id="2147484492" r:id="rId3"/>
    <p:sldLayoutId id="2147484493" r:id="rId4"/>
    <p:sldLayoutId id="2147484494" r:id="rId5"/>
    <p:sldLayoutId id="2147484495" r:id="rId6"/>
    <p:sldLayoutId id="2147484496" r:id="rId7"/>
    <p:sldLayoutId id="2147484497" r:id="rId8"/>
    <p:sldLayoutId id="2147484498" r:id="rId9"/>
    <p:sldLayoutId id="2147484499" r:id="rId10"/>
    <p:sldLayoutId id="2147484500" r:id="rId11"/>
  </p:sldLayoutIdLst>
  <p:transition/>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2pPr>
      <a:lvl3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3pPr>
      <a:lvl4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4pPr>
      <a:lvl5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5pPr>
      <a:lvl6pPr marL="4572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6pPr>
      <a:lvl7pPr marL="9144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7pPr>
      <a:lvl8pPr marL="13716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8pPr>
      <a:lvl9pPr marL="18288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9pPr>
    </p:titleStyle>
    <p:bodyStyle>
      <a:lvl1pPr marL="342900" indent="-342900" algn="l" rtl="0" eaLnBrk="1" fontAlgn="base" hangingPunct="1">
        <a:spcBef>
          <a:spcPct val="20000"/>
        </a:spcBef>
        <a:spcAft>
          <a:spcPct val="0"/>
        </a:spcAft>
        <a:buChar char="•"/>
        <a:defRPr sz="1600" b="1">
          <a:solidFill>
            <a:schemeClr val="tx1"/>
          </a:solidFill>
          <a:latin typeface="+mn-lt"/>
          <a:ea typeface="+mn-ea"/>
          <a:cs typeface="+mn-cs"/>
        </a:defRPr>
      </a:lvl1pPr>
      <a:lvl2pPr marL="457200" indent="-228600" algn="l" rtl="0" eaLnBrk="1" fontAlgn="base" hangingPunct="1">
        <a:spcBef>
          <a:spcPct val="20000"/>
        </a:spcBef>
        <a:spcAft>
          <a:spcPct val="0"/>
        </a:spcAft>
        <a:buClr>
          <a:schemeClr val="tx2"/>
        </a:buClr>
        <a:buChar char="•"/>
        <a:defRPr sz="1600">
          <a:solidFill>
            <a:schemeClr val="tx1"/>
          </a:solidFill>
          <a:latin typeface="+mn-lt"/>
          <a:ea typeface="+mn-ea"/>
          <a:cs typeface="+mn-cs"/>
        </a:defRPr>
      </a:lvl2pPr>
      <a:lvl3pPr marL="914400" indent="-228600"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3pPr>
      <a:lvl4pPr marL="1376363" indent="-233363"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4pPr>
      <a:lvl5pPr marL="20589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563180" y="163513"/>
            <a:ext cx="11068815" cy="831850"/>
          </a:xfrm>
          <a:prstGeom prst="rect">
            <a:avLst/>
          </a:prstGeom>
          <a:noFill/>
          <a:ln w="9525" algn="ctr">
            <a:noFill/>
            <a:miter lim="800000"/>
            <a:headEnd/>
            <a:tailEnd/>
          </a:ln>
        </p:spPr>
        <p:txBody>
          <a:bodyPr vert="horz" wrap="square" lIns="0" tIns="45713" rIns="0" bIns="45713" numCol="1" anchor="b" anchorCtr="0" compatLnSpc="1">
            <a:prstTxWarp prst="textNoShape">
              <a:avLst/>
            </a:prstTxWarp>
          </a:bodyPr>
          <a:lstStyle/>
          <a:p>
            <a:pPr lvl="0"/>
            <a:r>
              <a:rPr lang="en-US" altLang="zh-CN" dirty="0"/>
              <a:t>Slide title</a:t>
            </a:r>
          </a:p>
        </p:txBody>
      </p:sp>
      <p:sp>
        <p:nvSpPr>
          <p:cNvPr id="4099" name="Rectangle 3"/>
          <p:cNvSpPr>
            <a:spLocks noGrp="1" noChangeArrowheads="1"/>
          </p:cNvSpPr>
          <p:nvPr>
            <p:ph type="body" idx="1"/>
          </p:nvPr>
        </p:nvSpPr>
        <p:spPr bwMode="auto">
          <a:xfrm>
            <a:off x="563180" y="1506538"/>
            <a:ext cx="11068815" cy="45894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ltLang="zh-CN" dirty="0"/>
              <a:t>Body text</a:t>
            </a:r>
          </a:p>
          <a:p>
            <a:pPr lvl="1"/>
            <a:r>
              <a:rPr lang="en-US" altLang="zh-CN" dirty="0"/>
              <a:t>First level</a:t>
            </a:r>
          </a:p>
          <a:p>
            <a:pPr lvl="2"/>
            <a:r>
              <a:rPr lang="en-US" altLang="zh-CN" dirty="0"/>
              <a:t>Second level</a:t>
            </a:r>
          </a:p>
          <a:p>
            <a:pPr lvl="3"/>
            <a:r>
              <a:rPr lang="en-US" altLang="zh-CN" dirty="0"/>
              <a:t>Third level</a:t>
            </a:r>
          </a:p>
          <a:p>
            <a:pPr lvl="4"/>
            <a:r>
              <a:rPr lang="en-US" altLang="zh-CN" dirty="0"/>
              <a:t>Quotation level</a:t>
            </a:r>
          </a:p>
        </p:txBody>
      </p:sp>
      <p:sp>
        <p:nvSpPr>
          <p:cNvPr id="75780" name="Text Box 4"/>
          <p:cNvSpPr txBox="1">
            <a:spLocks noChangeArrowheads="1"/>
          </p:cNvSpPr>
          <p:nvPr/>
        </p:nvSpPr>
        <p:spPr bwMode="auto">
          <a:xfrm>
            <a:off x="11396984" y="6553200"/>
            <a:ext cx="235011" cy="133350"/>
          </a:xfrm>
          <a:prstGeom prst="rect">
            <a:avLst/>
          </a:prstGeom>
          <a:noFill/>
          <a:ln w="9525" algn="ctr">
            <a:noFill/>
            <a:miter lim="800000"/>
            <a:headEnd/>
            <a:tailEnd/>
          </a:ln>
          <a:effectLst/>
        </p:spPr>
        <p:txBody>
          <a:bodyPr wrap="none" lIns="0" tIns="0" rIns="0" bIns="0"/>
          <a:lstStyle/>
          <a:p>
            <a:pPr algn="r">
              <a:defRPr/>
            </a:pPr>
            <a:fld id="{C04119E8-FE29-4330-80DC-2929607F8B8F}" type="slidenum">
              <a:rPr lang="en-US" altLang="zh-CN" sz="1200"/>
              <a:pPr algn="r">
                <a:defRPr/>
              </a:pPr>
              <a:t>‹#›</a:t>
            </a:fld>
            <a:endParaRPr lang="en-US" altLang="zh-CN" sz="1200"/>
          </a:p>
        </p:txBody>
      </p:sp>
    </p:spTree>
    <p:extLst>
      <p:ext uri="{BB962C8B-B14F-4D97-AF65-F5344CB8AC3E}">
        <p14:creationId xmlns:p14="http://schemas.microsoft.com/office/powerpoint/2010/main" val="1047059532"/>
      </p:ext>
    </p:extLst>
  </p:cSld>
  <p:clrMap bg1="lt1" tx1="dk1" bg2="lt2" tx2="dk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14" r:id="rId13"/>
  </p:sldLayoutIdLst>
  <p:transition/>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2pPr>
      <a:lvl3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3pPr>
      <a:lvl4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4pPr>
      <a:lvl5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5pPr>
      <a:lvl6pPr marL="4572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6pPr>
      <a:lvl7pPr marL="9144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7pPr>
      <a:lvl8pPr marL="13716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8pPr>
      <a:lvl9pPr marL="18288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9pPr>
    </p:titleStyle>
    <p:bodyStyle>
      <a:lvl1pPr marL="342900" indent="-342900" algn="l" rtl="0" eaLnBrk="1" fontAlgn="base" hangingPunct="1">
        <a:spcBef>
          <a:spcPct val="20000"/>
        </a:spcBef>
        <a:spcAft>
          <a:spcPct val="0"/>
        </a:spcAft>
        <a:buChar char="•"/>
        <a:defRPr sz="1600" b="1">
          <a:solidFill>
            <a:schemeClr val="tx1"/>
          </a:solidFill>
          <a:latin typeface="+mn-lt"/>
          <a:ea typeface="+mn-ea"/>
          <a:cs typeface="+mn-cs"/>
        </a:defRPr>
      </a:lvl1pPr>
      <a:lvl2pPr marL="457200" indent="-228600" algn="l" rtl="0" eaLnBrk="1" fontAlgn="base" hangingPunct="1">
        <a:spcBef>
          <a:spcPct val="20000"/>
        </a:spcBef>
        <a:spcAft>
          <a:spcPct val="0"/>
        </a:spcAft>
        <a:buClr>
          <a:schemeClr val="tx2"/>
        </a:buClr>
        <a:buChar char="•"/>
        <a:defRPr sz="1600">
          <a:solidFill>
            <a:schemeClr val="tx1"/>
          </a:solidFill>
          <a:latin typeface="+mn-lt"/>
          <a:ea typeface="+mn-ea"/>
          <a:cs typeface="+mn-cs"/>
        </a:defRPr>
      </a:lvl2pPr>
      <a:lvl3pPr marL="914400" indent="-228600"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3pPr>
      <a:lvl4pPr marL="1376363" indent="-233363"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4pPr>
      <a:lvl5pPr marL="20589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563180" y="163513"/>
            <a:ext cx="11068815" cy="831850"/>
          </a:xfrm>
          <a:prstGeom prst="rect">
            <a:avLst/>
          </a:prstGeom>
          <a:noFill/>
          <a:ln w="9525" algn="ctr">
            <a:noFill/>
            <a:miter lim="800000"/>
            <a:headEnd/>
            <a:tailEnd/>
          </a:ln>
        </p:spPr>
        <p:txBody>
          <a:bodyPr vert="horz" wrap="square" lIns="0" tIns="45713" rIns="0" bIns="45713" numCol="1" anchor="b" anchorCtr="0" compatLnSpc="1">
            <a:prstTxWarp prst="textNoShape">
              <a:avLst/>
            </a:prstTxWarp>
          </a:bodyPr>
          <a:lstStyle/>
          <a:p>
            <a:pPr lvl="0"/>
            <a:r>
              <a:rPr lang="en-US" altLang="zh-CN" dirty="0"/>
              <a:t>Slide title</a:t>
            </a:r>
          </a:p>
        </p:txBody>
      </p:sp>
      <p:sp>
        <p:nvSpPr>
          <p:cNvPr id="4099" name="Rectangle 3"/>
          <p:cNvSpPr>
            <a:spLocks noGrp="1" noChangeArrowheads="1"/>
          </p:cNvSpPr>
          <p:nvPr>
            <p:ph type="body" idx="1"/>
          </p:nvPr>
        </p:nvSpPr>
        <p:spPr bwMode="auto">
          <a:xfrm>
            <a:off x="563180" y="1506538"/>
            <a:ext cx="11068815" cy="45894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ltLang="zh-CN" dirty="0"/>
              <a:t>Body text</a:t>
            </a:r>
          </a:p>
          <a:p>
            <a:pPr lvl="1"/>
            <a:r>
              <a:rPr lang="en-US" altLang="zh-CN" dirty="0"/>
              <a:t>First level</a:t>
            </a:r>
          </a:p>
          <a:p>
            <a:pPr lvl="2"/>
            <a:r>
              <a:rPr lang="en-US" altLang="zh-CN" dirty="0"/>
              <a:t>Second level</a:t>
            </a:r>
          </a:p>
          <a:p>
            <a:pPr lvl="3"/>
            <a:r>
              <a:rPr lang="en-US" altLang="zh-CN" dirty="0"/>
              <a:t>Third level</a:t>
            </a:r>
          </a:p>
          <a:p>
            <a:pPr lvl="4"/>
            <a:r>
              <a:rPr lang="en-US" altLang="zh-CN" dirty="0"/>
              <a:t>Quotation level</a:t>
            </a:r>
          </a:p>
        </p:txBody>
      </p:sp>
      <p:sp>
        <p:nvSpPr>
          <p:cNvPr id="75780" name="Text Box 4"/>
          <p:cNvSpPr txBox="1">
            <a:spLocks noChangeArrowheads="1"/>
          </p:cNvSpPr>
          <p:nvPr/>
        </p:nvSpPr>
        <p:spPr bwMode="auto">
          <a:xfrm>
            <a:off x="11396984" y="6553200"/>
            <a:ext cx="235011" cy="133350"/>
          </a:xfrm>
          <a:prstGeom prst="rect">
            <a:avLst/>
          </a:prstGeom>
          <a:noFill/>
          <a:ln w="9525" algn="ctr">
            <a:noFill/>
            <a:miter lim="800000"/>
            <a:headEnd/>
            <a:tailEnd/>
          </a:ln>
          <a:effectLst/>
        </p:spPr>
        <p:txBody>
          <a:bodyPr wrap="none" lIns="0" tIns="0" rIns="0" bIns="0"/>
          <a:lstStyle/>
          <a:p>
            <a:pPr algn="r">
              <a:defRPr/>
            </a:pPr>
            <a:fld id="{C04119E8-FE29-4330-80DC-2929607F8B8F}" type="slidenum">
              <a:rPr lang="en-US" altLang="zh-CN" sz="1200"/>
              <a:pPr algn="r">
                <a:defRPr/>
              </a:pPr>
              <a:t>‹#›</a:t>
            </a:fld>
            <a:endParaRPr lang="en-US" altLang="zh-CN" sz="1200"/>
          </a:p>
        </p:txBody>
      </p:sp>
    </p:spTree>
    <p:extLst>
      <p:ext uri="{BB962C8B-B14F-4D97-AF65-F5344CB8AC3E}">
        <p14:creationId xmlns:p14="http://schemas.microsoft.com/office/powerpoint/2010/main" val="2931185730"/>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Lst>
  <p:transition/>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2pPr>
      <a:lvl3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3pPr>
      <a:lvl4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4pPr>
      <a:lvl5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5pPr>
      <a:lvl6pPr marL="4572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6pPr>
      <a:lvl7pPr marL="9144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7pPr>
      <a:lvl8pPr marL="13716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8pPr>
      <a:lvl9pPr marL="18288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9pPr>
    </p:titleStyle>
    <p:bodyStyle>
      <a:lvl1pPr marL="342900" indent="-342900" algn="l" rtl="0" eaLnBrk="1" fontAlgn="base" hangingPunct="1">
        <a:spcBef>
          <a:spcPct val="20000"/>
        </a:spcBef>
        <a:spcAft>
          <a:spcPct val="0"/>
        </a:spcAft>
        <a:buChar char="•"/>
        <a:defRPr sz="1600" b="1">
          <a:solidFill>
            <a:schemeClr val="tx1"/>
          </a:solidFill>
          <a:latin typeface="+mn-lt"/>
          <a:ea typeface="+mn-ea"/>
          <a:cs typeface="+mn-cs"/>
        </a:defRPr>
      </a:lvl1pPr>
      <a:lvl2pPr marL="457200" indent="-228600" algn="l" rtl="0" eaLnBrk="1" fontAlgn="base" hangingPunct="1">
        <a:spcBef>
          <a:spcPct val="20000"/>
        </a:spcBef>
        <a:spcAft>
          <a:spcPct val="0"/>
        </a:spcAft>
        <a:buClr>
          <a:schemeClr val="tx2"/>
        </a:buClr>
        <a:buChar char="•"/>
        <a:defRPr sz="1600">
          <a:solidFill>
            <a:schemeClr val="tx1"/>
          </a:solidFill>
          <a:latin typeface="+mn-lt"/>
          <a:ea typeface="+mn-ea"/>
          <a:cs typeface="+mn-cs"/>
        </a:defRPr>
      </a:lvl2pPr>
      <a:lvl3pPr marL="914400" indent="-228600"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3pPr>
      <a:lvl4pPr marL="1376363" indent="-233363"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4pPr>
      <a:lvl5pPr marL="20589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563180" y="163513"/>
            <a:ext cx="11068815" cy="831850"/>
          </a:xfrm>
          <a:prstGeom prst="rect">
            <a:avLst/>
          </a:prstGeom>
          <a:noFill/>
          <a:ln w="9525" algn="ctr">
            <a:noFill/>
            <a:miter lim="800000"/>
            <a:headEnd/>
            <a:tailEnd/>
          </a:ln>
        </p:spPr>
        <p:txBody>
          <a:bodyPr vert="horz" wrap="square" lIns="0" tIns="45713" rIns="0" bIns="45713" numCol="1" anchor="b" anchorCtr="0" compatLnSpc="1">
            <a:prstTxWarp prst="textNoShape">
              <a:avLst/>
            </a:prstTxWarp>
          </a:bodyPr>
          <a:lstStyle/>
          <a:p>
            <a:pPr lvl="0"/>
            <a:r>
              <a:rPr lang="en-US" altLang="zh-CN" dirty="0"/>
              <a:t>Slide title</a:t>
            </a:r>
          </a:p>
        </p:txBody>
      </p:sp>
      <p:sp>
        <p:nvSpPr>
          <p:cNvPr id="4099" name="Rectangle 3"/>
          <p:cNvSpPr>
            <a:spLocks noGrp="1" noChangeArrowheads="1"/>
          </p:cNvSpPr>
          <p:nvPr>
            <p:ph type="body" idx="1"/>
          </p:nvPr>
        </p:nvSpPr>
        <p:spPr bwMode="auto">
          <a:xfrm>
            <a:off x="563180" y="1506538"/>
            <a:ext cx="11068815" cy="45894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ltLang="zh-CN" dirty="0"/>
              <a:t>Body text</a:t>
            </a:r>
          </a:p>
          <a:p>
            <a:pPr lvl="1"/>
            <a:r>
              <a:rPr lang="en-US" altLang="zh-CN" dirty="0"/>
              <a:t>First level</a:t>
            </a:r>
          </a:p>
          <a:p>
            <a:pPr lvl="2"/>
            <a:r>
              <a:rPr lang="en-US" altLang="zh-CN" dirty="0"/>
              <a:t>Second level</a:t>
            </a:r>
          </a:p>
          <a:p>
            <a:pPr lvl="3"/>
            <a:r>
              <a:rPr lang="en-US" altLang="zh-CN" dirty="0"/>
              <a:t>Third level</a:t>
            </a:r>
          </a:p>
          <a:p>
            <a:pPr lvl="4"/>
            <a:r>
              <a:rPr lang="en-US" altLang="zh-CN" dirty="0"/>
              <a:t>Quotation level</a:t>
            </a:r>
          </a:p>
        </p:txBody>
      </p:sp>
      <p:sp>
        <p:nvSpPr>
          <p:cNvPr id="75780" name="Text Box 4"/>
          <p:cNvSpPr txBox="1">
            <a:spLocks noChangeArrowheads="1"/>
          </p:cNvSpPr>
          <p:nvPr/>
        </p:nvSpPr>
        <p:spPr bwMode="auto">
          <a:xfrm>
            <a:off x="11396984" y="6553200"/>
            <a:ext cx="235011" cy="133350"/>
          </a:xfrm>
          <a:prstGeom prst="rect">
            <a:avLst/>
          </a:prstGeom>
          <a:noFill/>
          <a:ln w="9525" algn="ctr">
            <a:noFill/>
            <a:miter lim="800000"/>
            <a:headEnd/>
            <a:tailEnd/>
          </a:ln>
          <a:effectLst/>
        </p:spPr>
        <p:txBody>
          <a:bodyPr wrap="none" lIns="0" tIns="0" rIns="0" bIns="0"/>
          <a:lstStyle/>
          <a:p>
            <a:pPr algn="r">
              <a:defRPr/>
            </a:pPr>
            <a:fld id="{C04119E8-FE29-4330-80DC-2929607F8B8F}" type="slidenum">
              <a:rPr lang="en-US" altLang="zh-CN" sz="1200"/>
              <a:pPr algn="r">
                <a:defRPr/>
              </a:pPr>
              <a:t>‹#›</a:t>
            </a:fld>
            <a:endParaRPr lang="en-US" altLang="zh-CN" sz="1200"/>
          </a:p>
        </p:txBody>
      </p:sp>
    </p:spTree>
    <p:extLst>
      <p:ext uri="{BB962C8B-B14F-4D97-AF65-F5344CB8AC3E}">
        <p14:creationId xmlns:p14="http://schemas.microsoft.com/office/powerpoint/2010/main" val="1617775618"/>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Lst>
  <p:transition/>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2pPr>
      <a:lvl3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3pPr>
      <a:lvl4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4pPr>
      <a:lvl5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5pPr>
      <a:lvl6pPr marL="4572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6pPr>
      <a:lvl7pPr marL="9144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7pPr>
      <a:lvl8pPr marL="13716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8pPr>
      <a:lvl9pPr marL="18288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9pPr>
    </p:titleStyle>
    <p:bodyStyle>
      <a:lvl1pPr marL="342900" indent="-342900" algn="l" rtl="0" eaLnBrk="1" fontAlgn="base" hangingPunct="1">
        <a:spcBef>
          <a:spcPct val="20000"/>
        </a:spcBef>
        <a:spcAft>
          <a:spcPct val="0"/>
        </a:spcAft>
        <a:buChar char="•"/>
        <a:defRPr sz="1600" b="1">
          <a:solidFill>
            <a:schemeClr val="tx1"/>
          </a:solidFill>
          <a:latin typeface="+mn-lt"/>
          <a:ea typeface="+mn-ea"/>
          <a:cs typeface="+mn-cs"/>
        </a:defRPr>
      </a:lvl1pPr>
      <a:lvl2pPr marL="457200" indent="-228600" algn="l" rtl="0" eaLnBrk="1" fontAlgn="base" hangingPunct="1">
        <a:spcBef>
          <a:spcPct val="20000"/>
        </a:spcBef>
        <a:spcAft>
          <a:spcPct val="0"/>
        </a:spcAft>
        <a:buClr>
          <a:schemeClr val="tx2"/>
        </a:buClr>
        <a:buChar char="•"/>
        <a:defRPr sz="1600">
          <a:solidFill>
            <a:schemeClr val="tx1"/>
          </a:solidFill>
          <a:latin typeface="+mn-lt"/>
          <a:ea typeface="+mn-ea"/>
          <a:cs typeface="+mn-cs"/>
        </a:defRPr>
      </a:lvl2pPr>
      <a:lvl3pPr marL="914400" indent="-228600"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3pPr>
      <a:lvl4pPr marL="1376363" indent="-233363"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4pPr>
      <a:lvl5pPr marL="20589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标题占位符 1"/>
          <p:cNvSpPr>
            <a:spLocks noGrp="1"/>
          </p:cNvSpPr>
          <p:nvPr>
            <p:ph type="title"/>
          </p:nvPr>
        </p:nvSpPr>
        <p:spPr bwMode="auto">
          <a:xfrm>
            <a:off x="609759" y="274638"/>
            <a:ext cx="1097565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文本占位符 2"/>
          <p:cNvSpPr>
            <a:spLocks noGrp="1"/>
          </p:cNvSpPr>
          <p:nvPr>
            <p:ph type="body" idx="1"/>
          </p:nvPr>
        </p:nvSpPr>
        <p:spPr bwMode="auto">
          <a:xfrm>
            <a:off x="609759" y="1600201"/>
            <a:ext cx="10975658"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ea typeface="+mn-ea"/>
              </a:defRPr>
            </a:lvl1pPr>
          </a:lstStyle>
          <a:p>
            <a:pPr>
              <a:defRPr/>
            </a:pPr>
            <a:fld id="{01420270-9348-4DAD-883E-B3EE6EAE3FD3}" type="datetime1">
              <a:rPr lang="zh-CN" altLang="en-US"/>
              <a:pPr>
                <a:defRPr/>
              </a:pPr>
              <a:t>2021-02-28</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ea typeface="+mn-ea"/>
              </a:defRPr>
            </a:lvl1pPr>
          </a:lstStyle>
          <a:p>
            <a:pPr>
              <a:defRPr/>
            </a:pPr>
            <a:fld id="{1067D074-F9A1-4F02-B9F6-1501D7776C9E}" type="slidenum">
              <a:rPr lang="zh-CN" altLang="en-US"/>
              <a:pPr>
                <a:defRPr/>
              </a:pPr>
              <a:t>‹#›</a:t>
            </a:fld>
            <a:endParaRPr lang="zh-CN" altLang="en-US"/>
          </a:p>
        </p:txBody>
      </p:sp>
    </p:spTree>
    <p:extLst>
      <p:ext uri="{BB962C8B-B14F-4D97-AF65-F5344CB8AC3E}">
        <p14:creationId xmlns:p14="http://schemas.microsoft.com/office/powerpoint/2010/main" val="4220931689"/>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pitchFamily="2" charset="-122"/>
        </a:defRPr>
      </a:lvl2pPr>
      <a:lvl3pPr algn="ctr" rtl="0" eaLnBrk="1" fontAlgn="base" hangingPunct="1">
        <a:spcBef>
          <a:spcPct val="0"/>
        </a:spcBef>
        <a:spcAft>
          <a:spcPct val="0"/>
        </a:spcAft>
        <a:defRPr sz="4400">
          <a:solidFill>
            <a:schemeClr val="tx1"/>
          </a:solidFill>
          <a:latin typeface="Calibri" pitchFamily="34" charset="0"/>
          <a:ea typeface="宋体" pitchFamily="2" charset="-122"/>
        </a:defRPr>
      </a:lvl3pPr>
      <a:lvl4pPr algn="ctr" rtl="0" eaLnBrk="1" fontAlgn="base" hangingPunct="1">
        <a:spcBef>
          <a:spcPct val="0"/>
        </a:spcBef>
        <a:spcAft>
          <a:spcPct val="0"/>
        </a:spcAft>
        <a:defRPr sz="4400">
          <a:solidFill>
            <a:schemeClr val="tx1"/>
          </a:solidFill>
          <a:latin typeface="Calibri" pitchFamily="34" charset="0"/>
          <a:ea typeface="宋体" pitchFamily="2" charset="-122"/>
        </a:defRPr>
      </a:lvl4pPr>
      <a:lvl5pPr algn="ctr"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标题占位符 1"/>
          <p:cNvSpPr>
            <a:spLocks noGrp="1"/>
          </p:cNvSpPr>
          <p:nvPr>
            <p:ph type="title"/>
          </p:nvPr>
        </p:nvSpPr>
        <p:spPr bwMode="auto">
          <a:xfrm>
            <a:off x="609759" y="274638"/>
            <a:ext cx="1097565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147" name="文本占位符 2"/>
          <p:cNvSpPr>
            <a:spLocks noGrp="1"/>
          </p:cNvSpPr>
          <p:nvPr>
            <p:ph type="body" idx="1"/>
          </p:nvPr>
        </p:nvSpPr>
        <p:spPr bwMode="auto">
          <a:xfrm>
            <a:off x="609759" y="1600201"/>
            <a:ext cx="10975658"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ea typeface="+mn-ea"/>
              </a:defRPr>
            </a:lvl1pPr>
          </a:lstStyle>
          <a:p>
            <a:pPr>
              <a:defRPr/>
            </a:pPr>
            <a:fld id="{33C538AA-00C7-4F90-9308-D2CC45AA2B2B}" type="datetime1">
              <a:rPr lang="zh-CN" altLang="en-US"/>
              <a:pPr>
                <a:defRPr/>
              </a:pPr>
              <a:t>2021-02-28</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ea typeface="+mn-ea"/>
              </a:defRPr>
            </a:lvl1pPr>
          </a:lstStyle>
          <a:p>
            <a:pPr>
              <a:defRPr/>
            </a:pPr>
            <a:fld id="{0D77E2CD-E7DB-4B3F-BA9E-60942C035994}" type="slidenum">
              <a:rPr lang="zh-CN" altLang="en-US"/>
              <a:pPr>
                <a:defRPr/>
              </a:pPr>
              <a:t>‹#›</a:t>
            </a:fld>
            <a:endParaRPr lang="zh-CN" altLang="en-US"/>
          </a:p>
        </p:txBody>
      </p:sp>
    </p:spTree>
    <p:extLst>
      <p:ext uri="{BB962C8B-B14F-4D97-AF65-F5344CB8AC3E}">
        <p14:creationId xmlns:p14="http://schemas.microsoft.com/office/powerpoint/2010/main" val="4098759368"/>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pitchFamily="2" charset="-122"/>
        </a:defRPr>
      </a:lvl2pPr>
      <a:lvl3pPr algn="ctr" rtl="0" eaLnBrk="1" fontAlgn="base" hangingPunct="1">
        <a:spcBef>
          <a:spcPct val="0"/>
        </a:spcBef>
        <a:spcAft>
          <a:spcPct val="0"/>
        </a:spcAft>
        <a:defRPr sz="4400">
          <a:solidFill>
            <a:schemeClr val="tx1"/>
          </a:solidFill>
          <a:latin typeface="Calibri" pitchFamily="34" charset="0"/>
          <a:ea typeface="宋体" pitchFamily="2" charset="-122"/>
        </a:defRPr>
      </a:lvl3pPr>
      <a:lvl4pPr algn="ctr" rtl="0" eaLnBrk="1" fontAlgn="base" hangingPunct="1">
        <a:spcBef>
          <a:spcPct val="0"/>
        </a:spcBef>
        <a:spcAft>
          <a:spcPct val="0"/>
        </a:spcAft>
        <a:defRPr sz="4400">
          <a:solidFill>
            <a:schemeClr val="tx1"/>
          </a:solidFill>
          <a:latin typeface="Calibri" pitchFamily="34" charset="0"/>
          <a:ea typeface="宋体" pitchFamily="2" charset="-122"/>
        </a:defRPr>
      </a:lvl4pPr>
      <a:lvl5pPr algn="ctr"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170" name="标题占位符 1"/>
          <p:cNvSpPr>
            <a:spLocks noGrp="1"/>
          </p:cNvSpPr>
          <p:nvPr>
            <p:ph type="title"/>
          </p:nvPr>
        </p:nvSpPr>
        <p:spPr bwMode="auto">
          <a:xfrm>
            <a:off x="609759" y="274638"/>
            <a:ext cx="1097565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文本占位符 2"/>
          <p:cNvSpPr>
            <a:spLocks noGrp="1"/>
          </p:cNvSpPr>
          <p:nvPr>
            <p:ph type="body" idx="1"/>
          </p:nvPr>
        </p:nvSpPr>
        <p:spPr bwMode="auto">
          <a:xfrm>
            <a:off x="609759" y="1600201"/>
            <a:ext cx="10975658"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ea typeface="+mn-ea"/>
              </a:defRPr>
            </a:lvl1pPr>
          </a:lstStyle>
          <a:p>
            <a:pPr>
              <a:defRPr/>
            </a:pPr>
            <a:fld id="{2D113A87-0A10-4445-A105-304145743427}" type="datetime1">
              <a:rPr lang="zh-CN" altLang="en-US"/>
              <a:pPr>
                <a:defRPr/>
              </a:pPr>
              <a:t>2021-02-28</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ea typeface="+mn-ea"/>
              </a:defRPr>
            </a:lvl1pPr>
          </a:lstStyle>
          <a:p>
            <a:pPr>
              <a:defRPr/>
            </a:pPr>
            <a:fld id="{A974DF99-2B5C-4A0E-A9D7-8DC73B305BB0}" type="slidenum">
              <a:rPr lang="zh-CN" altLang="en-US"/>
              <a:pPr>
                <a:defRPr/>
              </a:pPr>
              <a:t>‹#›</a:t>
            </a:fld>
            <a:endParaRPr lang="zh-CN" altLang="en-US"/>
          </a:p>
        </p:txBody>
      </p:sp>
    </p:spTree>
    <p:extLst>
      <p:ext uri="{BB962C8B-B14F-4D97-AF65-F5344CB8AC3E}">
        <p14:creationId xmlns:p14="http://schemas.microsoft.com/office/powerpoint/2010/main" val="375952159"/>
      </p:ext>
    </p:extLst>
  </p:cSld>
  <p:clrMap bg1="lt1" tx1="dk1" bg2="lt2" tx2="dk2" accent1="accent1" accent2="accent2" accent3="accent3" accent4="accent4" accent5="accent5" accent6="accent6" hlink="hlink" folHlink="folHlink"/>
  <p:sldLayoutIdLst>
    <p:sldLayoutId id="2147484415" r:id="rId1"/>
    <p:sldLayoutId id="2147484416" r:id="rId2"/>
    <p:sldLayoutId id="2147484417" r:id="rId3"/>
    <p:sldLayoutId id="2147484418" r:id="rId4"/>
    <p:sldLayoutId id="2147484419" r:id="rId5"/>
    <p:sldLayoutId id="2147484420" r:id="rId6"/>
    <p:sldLayoutId id="2147484421" r:id="rId7"/>
    <p:sldLayoutId id="2147484422" r:id="rId8"/>
    <p:sldLayoutId id="2147484423" r:id="rId9"/>
    <p:sldLayoutId id="2147484424" r:id="rId10"/>
    <p:sldLayoutId id="2147484425" r:id="rId11"/>
    <p:sldLayoutId id="2147484426" r:id="rId12"/>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pitchFamily="2" charset="-122"/>
        </a:defRPr>
      </a:lvl2pPr>
      <a:lvl3pPr algn="ctr" rtl="0" eaLnBrk="1" fontAlgn="base" hangingPunct="1">
        <a:spcBef>
          <a:spcPct val="0"/>
        </a:spcBef>
        <a:spcAft>
          <a:spcPct val="0"/>
        </a:spcAft>
        <a:defRPr sz="4400">
          <a:solidFill>
            <a:schemeClr val="tx1"/>
          </a:solidFill>
          <a:latin typeface="Calibri" pitchFamily="34" charset="0"/>
          <a:ea typeface="宋体" pitchFamily="2" charset="-122"/>
        </a:defRPr>
      </a:lvl3pPr>
      <a:lvl4pPr algn="ctr" rtl="0" eaLnBrk="1" fontAlgn="base" hangingPunct="1">
        <a:spcBef>
          <a:spcPct val="0"/>
        </a:spcBef>
        <a:spcAft>
          <a:spcPct val="0"/>
        </a:spcAft>
        <a:defRPr sz="4400">
          <a:solidFill>
            <a:schemeClr val="tx1"/>
          </a:solidFill>
          <a:latin typeface="Calibri" pitchFamily="34" charset="0"/>
          <a:ea typeface="宋体" pitchFamily="2" charset="-122"/>
        </a:defRPr>
      </a:lvl4pPr>
      <a:lvl5pPr algn="ctr"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563180" y="163513"/>
            <a:ext cx="11068815" cy="831850"/>
          </a:xfrm>
          <a:prstGeom prst="rect">
            <a:avLst/>
          </a:prstGeom>
          <a:noFill/>
          <a:ln w="9525" algn="ctr">
            <a:noFill/>
            <a:miter lim="800000"/>
            <a:headEnd/>
            <a:tailEnd/>
          </a:ln>
        </p:spPr>
        <p:txBody>
          <a:bodyPr vert="horz" wrap="square" lIns="0" tIns="45713" rIns="0" bIns="45713" numCol="1" anchor="b" anchorCtr="0" compatLnSpc="1">
            <a:prstTxWarp prst="textNoShape">
              <a:avLst/>
            </a:prstTxWarp>
          </a:bodyPr>
          <a:lstStyle/>
          <a:p>
            <a:pPr lvl="0"/>
            <a:r>
              <a:rPr lang="en-US" altLang="zh-CN"/>
              <a:t>Slide title</a:t>
            </a:r>
          </a:p>
        </p:txBody>
      </p:sp>
      <p:sp>
        <p:nvSpPr>
          <p:cNvPr id="8195" name="Rectangle 3"/>
          <p:cNvSpPr>
            <a:spLocks noGrp="1" noChangeArrowheads="1"/>
          </p:cNvSpPr>
          <p:nvPr>
            <p:ph type="body" idx="1"/>
          </p:nvPr>
        </p:nvSpPr>
        <p:spPr bwMode="auto">
          <a:xfrm>
            <a:off x="563180" y="1506538"/>
            <a:ext cx="11068815" cy="45894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ltLang="zh-CN"/>
              <a:t>Body text</a:t>
            </a:r>
          </a:p>
          <a:p>
            <a:pPr lvl="1"/>
            <a:r>
              <a:rPr lang="en-US" altLang="zh-CN"/>
              <a:t>First level</a:t>
            </a:r>
          </a:p>
          <a:p>
            <a:pPr lvl="2"/>
            <a:r>
              <a:rPr lang="en-US" altLang="zh-CN"/>
              <a:t>Second level</a:t>
            </a:r>
          </a:p>
          <a:p>
            <a:pPr lvl="3"/>
            <a:r>
              <a:rPr lang="en-US" altLang="zh-CN"/>
              <a:t>Third level</a:t>
            </a:r>
          </a:p>
          <a:p>
            <a:pPr lvl="4"/>
            <a:r>
              <a:rPr lang="en-US" altLang="zh-CN"/>
              <a:t>Quotation level</a:t>
            </a:r>
          </a:p>
        </p:txBody>
      </p:sp>
      <p:sp>
        <p:nvSpPr>
          <p:cNvPr id="75780" name="Text Box 4"/>
          <p:cNvSpPr txBox="1">
            <a:spLocks noChangeArrowheads="1"/>
          </p:cNvSpPr>
          <p:nvPr/>
        </p:nvSpPr>
        <p:spPr bwMode="auto">
          <a:xfrm>
            <a:off x="11396984" y="6553200"/>
            <a:ext cx="235011" cy="133350"/>
          </a:xfrm>
          <a:prstGeom prst="rect">
            <a:avLst/>
          </a:prstGeom>
          <a:noFill/>
          <a:ln w="9525" algn="ctr">
            <a:noFill/>
            <a:miter lim="800000"/>
            <a:headEnd/>
            <a:tailEnd/>
          </a:ln>
          <a:effectLst/>
        </p:spPr>
        <p:txBody>
          <a:bodyPr wrap="none" lIns="0" tIns="0" rIns="0" bIns="0"/>
          <a:lstStyle/>
          <a:p>
            <a:pPr algn="r">
              <a:defRPr/>
            </a:pPr>
            <a:fld id="{DF3B7F80-4E11-4420-A19F-F4CAA839B1C3}" type="slidenum">
              <a:rPr lang="en-US" altLang="zh-CN" sz="1200">
                <a:solidFill>
                  <a:srgbClr val="000000"/>
                </a:solidFill>
              </a:rPr>
              <a:pPr algn="r">
                <a:defRPr/>
              </a:pPr>
              <a:t>‹#›</a:t>
            </a:fld>
            <a:endParaRPr lang="en-US" altLang="zh-CN" sz="1200">
              <a:solidFill>
                <a:srgbClr val="000000"/>
              </a:solidFill>
            </a:endParaRPr>
          </a:p>
        </p:txBody>
      </p:sp>
      <p:sp>
        <p:nvSpPr>
          <p:cNvPr id="75781" name="Line 5"/>
          <p:cNvSpPr>
            <a:spLocks noChangeShapeType="1"/>
          </p:cNvSpPr>
          <p:nvPr/>
        </p:nvSpPr>
        <p:spPr bwMode="auto">
          <a:xfrm flipH="1">
            <a:off x="0" y="1003300"/>
            <a:ext cx="12195175" cy="0"/>
          </a:xfrm>
          <a:prstGeom prst="line">
            <a:avLst/>
          </a:prstGeom>
          <a:noFill/>
          <a:ln w="28575">
            <a:solidFill>
              <a:schemeClr val="tx2"/>
            </a:solidFill>
            <a:round/>
            <a:headEnd/>
            <a:tailEnd/>
          </a:ln>
          <a:effectLst>
            <a:outerShdw dist="25400" dir="5400000" algn="ctr" rotWithShape="0">
              <a:schemeClr val="folHlink"/>
            </a:outerShdw>
          </a:effectLst>
        </p:spPr>
        <p:txBody>
          <a:bodyPr/>
          <a:lstStyle/>
          <a:p>
            <a:pPr algn="ctr" eaLnBrk="0" hangingPunct="0">
              <a:buFont typeface="Wingdings" pitchFamily="2" charset="2"/>
              <a:buNone/>
              <a:defRPr/>
            </a:pPr>
            <a:endParaRPr lang="zh-CN" altLang="en-US">
              <a:solidFill>
                <a:srgbClr val="000000"/>
              </a:solidFill>
              <a:ea typeface="楷体_GB2312" pitchFamily="49" charset="-122"/>
            </a:endParaRPr>
          </a:p>
        </p:txBody>
      </p:sp>
    </p:spTree>
    <p:extLst>
      <p:ext uri="{BB962C8B-B14F-4D97-AF65-F5344CB8AC3E}">
        <p14:creationId xmlns:p14="http://schemas.microsoft.com/office/powerpoint/2010/main" val="1103243322"/>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Lst>
  <p:transition/>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2pPr>
      <a:lvl3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3pPr>
      <a:lvl4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4pPr>
      <a:lvl5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5pPr>
      <a:lvl6pPr marL="4572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6pPr>
      <a:lvl7pPr marL="9144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7pPr>
      <a:lvl8pPr marL="13716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8pPr>
      <a:lvl9pPr marL="18288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9pPr>
    </p:titleStyle>
    <p:bodyStyle>
      <a:lvl1pPr marL="342900" indent="-342900" algn="l" rtl="0" eaLnBrk="1" fontAlgn="base" hangingPunct="1">
        <a:spcBef>
          <a:spcPct val="20000"/>
        </a:spcBef>
        <a:spcAft>
          <a:spcPct val="0"/>
        </a:spcAft>
        <a:buChar char="•"/>
        <a:defRPr sz="1600" b="1">
          <a:solidFill>
            <a:schemeClr val="tx1"/>
          </a:solidFill>
          <a:latin typeface="+mn-lt"/>
          <a:ea typeface="+mn-ea"/>
          <a:cs typeface="+mn-cs"/>
        </a:defRPr>
      </a:lvl1pPr>
      <a:lvl2pPr marL="457200" indent="-228600" algn="l" rtl="0" eaLnBrk="1" fontAlgn="base" hangingPunct="1">
        <a:spcBef>
          <a:spcPct val="20000"/>
        </a:spcBef>
        <a:spcAft>
          <a:spcPct val="0"/>
        </a:spcAft>
        <a:buClr>
          <a:schemeClr val="tx2"/>
        </a:buClr>
        <a:buChar char="•"/>
        <a:defRPr sz="1600">
          <a:solidFill>
            <a:schemeClr val="tx1"/>
          </a:solidFill>
          <a:latin typeface="+mn-lt"/>
          <a:ea typeface="+mn-ea"/>
          <a:cs typeface="+mn-cs"/>
        </a:defRPr>
      </a:lvl2pPr>
      <a:lvl3pPr marL="914400" indent="-228600"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3pPr>
      <a:lvl4pPr marL="1376363" indent="-233363"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4pPr>
      <a:lvl5pPr marL="20589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标题占位符 1"/>
          <p:cNvSpPr>
            <a:spLocks noGrp="1"/>
          </p:cNvSpPr>
          <p:nvPr>
            <p:ph type="title"/>
          </p:nvPr>
        </p:nvSpPr>
        <p:spPr bwMode="auto">
          <a:xfrm>
            <a:off x="609759" y="274638"/>
            <a:ext cx="1097565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19" name="文本占位符 2"/>
          <p:cNvSpPr>
            <a:spLocks noGrp="1"/>
          </p:cNvSpPr>
          <p:nvPr>
            <p:ph type="body" idx="1"/>
          </p:nvPr>
        </p:nvSpPr>
        <p:spPr bwMode="auto">
          <a:xfrm>
            <a:off x="609759" y="1600201"/>
            <a:ext cx="10975658"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ea typeface="+mn-ea"/>
              </a:defRPr>
            </a:lvl1pPr>
          </a:lstStyle>
          <a:p>
            <a:pPr>
              <a:defRPr/>
            </a:pPr>
            <a:fld id="{2F2A2674-9BF9-490D-8796-12FD6AE54A3D}" type="datetime1">
              <a:rPr lang="zh-CN" altLang="en-US"/>
              <a:pPr>
                <a:defRPr/>
              </a:pPr>
              <a:t>2021-02-28</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ea typeface="+mn-ea"/>
              </a:defRPr>
            </a:lvl1pPr>
          </a:lstStyle>
          <a:p>
            <a:pPr>
              <a:defRPr/>
            </a:pPr>
            <a:fld id="{2F9E962D-0DED-4B77-AF80-8D51BEC47FA5}" type="slidenum">
              <a:rPr lang="zh-CN" altLang="en-US"/>
              <a:pPr>
                <a:defRPr/>
              </a:pPr>
              <a:t>‹#›</a:t>
            </a:fld>
            <a:endParaRPr lang="zh-CN" altLang="en-US"/>
          </a:p>
        </p:txBody>
      </p:sp>
    </p:spTree>
    <p:extLst>
      <p:ext uri="{BB962C8B-B14F-4D97-AF65-F5344CB8AC3E}">
        <p14:creationId xmlns:p14="http://schemas.microsoft.com/office/powerpoint/2010/main" val="3585655013"/>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 id="2147484452" r:id="rId12"/>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pitchFamily="2" charset="-122"/>
        </a:defRPr>
      </a:lvl2pPr>
      <a:lvl3pPr algn="ctr" rtl="0" eaLnBrk="1" fontAlgn="base" hangingPunct="1">
        <a:spcBef>
          <a:spcPct val="0"/>
        </a:spcBef>
        <a:spcAft>
          <a:spcPct val="0"/>
        </a:spcAft>
        <a:defRPr sz="4400">
          <a:solidFill>
            <a:schemeClr val="tx1"/>
          </a:solidFill>
          <a:latin typeface="Calibri" pitchFamily="34" charset="0"/>
          <a:ea typeface="宋体" pitchFamily="2" charset="-122"/>
        </a:defRPr>
      </a:lvl3pPr>
      <a:lvl4pPr algn="ctr" rtl="0" eaLnBrk="1" fontAlgn="base" hangingPunct="1">
        <a:spcBef>
          <a:spcPct val="0"/>
        </a:spcBef>
        <a:spcAft>
          <a:spcPct val="0"/>
        </a:spcAft>
        <a:defRPr sz="4400">
          <a:solidFill>
            <a:schemeClr val="tx1"/>
          </a:solidFill>
          <a:latin typeface="Calibri" pitchFamily="34" charset="0"/>
          <a:ea typeface="宋体" pitchFamily="2" charset="-122"/>
        </a:defRPr>
      </a:lvl4pPr>
      <a:lvl5pPr algn="ctr"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563180" y="163513"/>
            <a:ext cx="11068815" cy="831850"/>
          </a:xfrm>
          <a:prstGeom prst="rect">
            <a:avLst/>
          </a:prstGeom>
          <a:noFill/>
          <a:ln w="9525" algn="ctr">
            <a:noFill/>
            <a:miter lim="800000"/>
            <a:headEnd/>
            <a:tailEnd/>
          </a:ln>
        </p:spPr>
        <p:txBody>
          <a:bodyPr vert="horz" wrap="square" lIns="0" tIns="45713" rIns="0" bIns="45713" numCol="1" anchor="b" anchorCtr="0" compatLnSpc="1">
            <a:prstTxWarp prst="textNoShape">
              <a:avLst/>
            </a:prstTxWarp>
          </a:bodyPr>
          <a:lstStyle/>
          <a:p>
            <a:pPr lvl="0"/>
            <a:r>
              <a:rPr lang="en-US" altLang="zh-CN"/>
              <a:t>Slide title</a:t>
            </a:r>
          </a:p>
        </p:txBody>
      </p:sp>
      <p:sp>
        <p:nvSpPr>
          <p:cNvPr id="10243" name="Rectangle 3"/>
          <p:cNvSpPr>
            <a:spLocks noGrp="1" noChangeArrowheads="1"/>
          </p:cNvSpPr>
          <p:nvPr>
            <p:ph type="body" idx="1"/>
          </p:nvPr>
        </p:nvSpPr>
        <p:spPr bwMode="auto">
          <a:xfrm>
            <a:off x="563180" y="1506538"/>
            <a:ext cx="11068815" cy="45894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ltLang="zh-CN"/>
              <a:t>Body text</a:t>
            </a:r>
          </a:p>
          <a:p>
            <a:pPr lvl="1"/>
            <a:r>
              <a:rPr lang="en-US" altLang="zh-CN"/>
              <a:t>First level</a:t>
            </a:r>
          </a:p>
          <a:p>
            <a:pPr lvl="2"/>
            <a:r>
              <a:rPr lang="en-US" altLang="zh-CN"/>
              <a:t>Second level</a:t>
            </a:r>
          </a:p>
          <a:p>
            <a:pPr lvl="3"/>
            <a:r>
              <a:rPr lang="en-US" altLang="zh-CN"/>
              <a:t>Third level</a:t>
            </a:r>
          </a:p>
          <a:p>
            <a:pPr lvl="4"/>
            <a:r>
              <a:rPr lang="en-US" altLang="zh-CN"/>
              <a:t>Quotation level</a:t>
            </a:r>
          </a:p>
        </p:txBody>
      </p:sp>
      <p:sp>
        <p:nvSpPr>
          <p:cNvPr id="75780" name="Text Box 4"/>
          <p:cNvSpPr txBox="1">
            <a:spLocks noChangeArrowheads="1"/>
          </p:cNvSpPr>
          <p:nvPr/>
        </p:nvSpPr>
        <p:spPr bwMode="auto">
          <a:xfrm>
            <a:off x="11396984" y="6553200"/>
            <a:ext cx="235011" cy="133350"/>
          </a:xfrm>
          <a:prstGeom prst="rect">
            <a:avLst/>
          </a:prstGeom>
          <a:noFill/>
          <a:ln w="9525" algn="ctr">
            <a:noFill/>
            <a:miter lim="800000"/>
            <a:headEnd/>
            <a:tailEnd/>
          </a:ln>
          <a:effectLst/>
        </p:spPr>
        <p:txBody>
          <a:bodyPr wrap="none" lIns="0" tIns="0" rIns="0" bIns="0"/>
          <a:lstStyle/>
          <a:p>
            <a:pPr algn="r">
              <a:defRPr/>
            </a:pPr>
            <a:fld id="{875439B2-E807-4E69-A724-07B6933810EE}" type="slidenum">
              <a:rPr lang="en-US" altLang="zh-CN" sz="1200">
                <a:solidFill>
                  <a:srgbClr val="000000"/>
                </a:solidFill>
              </a:rPr>
              <a:pPr algn="r">
                <a:defRPr/>
              </a:pPr>
              <a:t>‹#›</a:t>
            </a:fld>
            <a:endParaRPr lang="en-US" altLang="zh-CN" sz="1200">
              <a:solidFill>
                <a:srgbClr val="000000"/>
              </a:solidFill>
            </a:endParaRPr>
          </a:p>
        </p:txBody>
      </p:sp>
      <p:sp>
        <p:nvSpPr>
          <p:cNvPr id="75781" name="Line 5"/>
          <p:cNvSpPr>
            <a:spLocks noChangeShapeType="1"/>
          </p:cNvSpPr>
          <p:nvPr/>
        </p:nvSpPr>
        <p:spPr bwMode="auto">
          <a:xfrm flipH="1">
            <a:off x="0" y="1003300"/>
            <a:ext cx="12195175" cy="0"/>
          </a:xfrm>
          <a:prstGeom prst="line">
            <a:avLst/>
          </a:prstGeom>
          <a:noFill/>
          <a:ln w="28575">
            <a:solidFill>
              <a:schemeClr val="tx2"/>
            </a:solidFill>
            <a:round/>
            <a:headEnd/>
            <a:tailEnd/>
          </a:ln>
          <a:effectLst>
            <a:outerShdw dist="25400" dir="5400000" algn="ctr" rotWithShape="0">
              <a:schemeClr val="folHlink"/>
            </a:outerShdw>
          </a:effectLst>
        </p:spPr>
        <p:txBody>
          <a:bodyPr/>
          <a:lstStyle/>
          <a:p>
            <a:pPr algn="ctr" eaLnBrk="0" hangingPunct="0">
              <a:buFont typeface="Wingdings" pitchFamily="2" charset="2"/>
              <a:buNone/>
              <a:defRPr/>
            </a:pPr>
            <a:endParaRPr lang="zh-CN" altLang="en-US">
              <a:solidFill>
                <a:srgbClr val="000000"/>
              </a:solidFill>
              <a:ea typeface="楷体_GB2312" pitchFamily="49" charset="-122"/>
            </a:endParaRPr>
          </a:p>
        </p:txBody>
      </p:sp>
    </p:spTree>
    <p:extLst>
      <p:ext uri="{BB962C8B-B14F-4D97-AF65-F5344CB8AC3E}">
        <p14:creationId xmlns:p14="http://schemas.microsoft.com/office/powerpoint/2010/main" val="2289360301"/>
      </p:ext>
    </p:extLst>
  </p:cSld>
  <p:clrMap bg1="lt1" tx1="dk1" bg2="lt2" tx2="dk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60" r:id="rId7"/>
    <p:sldLayoutId id="2147484461" r:id="rId8"/>
    <p:sldLayoutId id="2147484462" r:id="rId9"/>
    <p:sldLayoutId id="2147484463" r:id="rId10"/>
    <p:sldLayoutId id="2147484464" r:id="rId11"/>
  </p:sldLayoutIdLst>
  <p:transition/>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2pPr>
      <a:lvl3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3pPr>
      <a:lvl4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4pPr>
      <a:lvl5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5pPr>
      <a:lvl6pPr marL="4572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6pPr>
      <a:lvl7pPr marL="9144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7pPr>
      <a:lvl8pPr marL="13716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8pPr>
      <a:lvl9pPr marL="18288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9pPr>
    </p:titleStyle>
    <p:bodyStyle>
      <a:lvl1pPr marL="342900" indent="-342900" algn="l" rtl="0" eaLnBrk="1" fontAlgn="base" hangingPunct="1">
        <a:spcBef>
          <a:spcPct val="20000"/>
        </a:spcBef>
        <a:spcAft>
          <a:spcPct val="0"/>
        </a:spcAft>
        <a:buChar char="•"/>
        <a:defRPr sz="1600" b="1">
          <a:solidFill>
            <a:schemeClr val="tx1"/>
          </a:solidFill>
          <a:latin typeface="+mn-lt"/>
          <a:ea typeface="+mn-ea"/>
          <a:cs typeface="+mn-cs"/>
        </a:defRPr>
      </a:lvl1pPr>
      <a:lvl2pPr marL="457200" indent="-228600" algn="l" rtl="0" eaLnBrk="1" fontAlgn="base" hangingPunct="1">
        <a:spcBef>
          <a:spcPct val="20000"/>
        </a:spcBef>
        <a:spcAft>
          <a:spcPct val="0"/>
        </a:spcAft>
        <a:buClr>
          <a:schemeClr val="tx2"/>
        </a:buClr>
        <a:buChar char="•"/>
        <a:defRPr sz="1600">
          <a:solidFill>
            <a:schemeClr val="tx1"/>
          </a:solidFill>
          <a:latin typeface="+mn-lt"/>
          <a:ea typeface="+mn-ea"/>
          <a:cs typeface="+mn-cs"/>
        </a:defRPr>
      </a:lvl2pPr>
      <a:lvl3pPr marL="914400" indent="-228600"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3pPr>
      <a:lvl4pPr marL="1376363" indent="-233363"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4pPr>
      <a:lvl5pPr marL="20589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563180" y="163513"/>
            <a:ext cx="11068815" cy="831850"/>
          </a:xfrm>
          <a:prstGeom prst="rect">
            <a:avLst/>
          </a:prstGeom>
          <a:noFill/>
          <a:ln w="9525" algn="ctr">
            <a:noFill/>
            <a:miter lim="800000"/>
            <a:headEnd/>
            <a:tailEnd/>
          </a:ln>
        </p:spPr>
        <p:txBody>
          <a:bodyPr vert="horz" wrap="square" lIns="0" tIns="45713" rIns="0" bIns="45713" numCol="1" anchor="b" anchorCtr="0" compatLnSpc="1">
            <a:prstTxWarp prst="textNoShape">
              <a:avLst/>
            </a:prstTxWarp>
          </a:bodyPr>
          <a:lstStyle/>
          <a:p>
            <a:pPr lvl="0"/>
            <a:r>
              <a:rPr lang="en-US" altLang="zh-CN"/>
              <a:t>Slide title</a:t>
            </a:r>
          </a:p>
        </p:txBody>
      </p:sp>
      <p:sp>
        <p:nvSpPr>
          <p:cNvPr id="11267" name="Rectangle 3"/>
          <p:cNvSpPr>
            <a:spLocks noGrp="1" noChangeArrowheads="1"/>
          </p:cNvSpPr>
          <p:nvPr>
            <p:ph type="body" idx="1"/>
          </p:nvPr>
        </p:nvSpPr>
        <p:spPr bwMode="auto">
          <a:xfrm>
            <a:off x="563180" y="1506538"/>
            <a:ext cx="11068815" cy="45894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ltLang="zh-CN"/>
              <a:t>Body text</a:t>
            </a:r>
          </a:p>
          <a:p>
            <a:pPr lvl="1"/>
            <a:r>
              <a:rPr lang="en-US" altLang="zh-CN"/>
              <a:t>First level</a:t>
            </a:r>
          </a:p>
          <a:p>
            <a:pPr lvl="2"/>
            <a:r>
              <a:rPr lang="en-US" altLang="zh-CN"/>
              <a:t>Second level</a:t>
            </a:r>
          </a:p>
          <a:p>
            <a:pPr lvl="3"/>
            <a:r>
              <a:rPr lang="en-US" altLang="zh-CN"/>
              <a:t>Third level</a:t>
            </a:r>
          </a:p>
          <a:p>
            <a:pPr lvl="4"/>
            <a:r>
              <a:rPr lang="en-US" altLang="zh-CN"/>
              <a:t>Quotation level</a:t>
            </a:r>
          </a:p>
        </p:txBody>
      </p:sp>
      <p:sp>
        <p:nvSpPr>
          <p:cNvPr id="75780" name="Text Box 4"/>
          <p:cNvSpPr txBox="1">
            <a:spLocks noChangeArrowheads="1"/>
          </p:cNvSpPr>
          <p:nvPr/>
        </p:nvSpPr>
        <p:spPr bwMode="auto">
          <a:xfrm>
            <a:off x="11396984" y="6553200"/>
            <a:ext cx="235011" cy="133350"/>
          </a:xfrm>
          <a:prstGeom prst="rect">
            <a:avLst/>
          </a:prstGeom>
          <a:noFill/>
          <a:ln w="9525" algn="ctr">
            <a:noFill/>
            <a:miter lim="800000"/>
            <a:headEnd/>
            <a:tailEnd/>
          </a:ln>
          <a:effectLst/>
        </p:spPr>
        <p:txBody>
          <a:bodyPr wrap="none" lIns="0" tIns="0" rIns="0" bIns="0"/>
          <a:lstStyle/>
          <a:p>
            <a:pPr algn="r">
              <a:defRPr/>
            </a:pPr>
            <a:fld id="{2D2A6D43-991B-410C-ADE1-3159559D3474}" type="slidenum">
              <a:rPr lang="en-US" altLang="zh-CN" sz="1200">
                <a:solidFill>
                  <a:srgbClr val="000000"/>
                </a:solidFill>
              </a:rPr>
              <a:pPr algn="r">
                <a:defRPr/>
              </a:pPr>
              <a:t>‹#›</a:t>
            </a:fld>
            <a:endParaRPr lang="en-US" altLang="zh-CN" sz="1200">
              <a:solidFill>
                <a:srgbClr val="000000"/>
              </a:solidFill>
            </a:endParaRPr>
          </a:p>
        </p:txBody>
      </p:sp>
      <p:sp>
        <p:nvSpPr>
          <p:cNvPr id="75781" name="Line 5"/>
          <p:cNvSpPr>
            <a:spLocks noChangeShapeType="1"/>
          </p:cNvSpPr>
          <p:nvPr/>
        </p:nvSpPr>
        <p:spPr bwMode="auto">
          <a:xfrm flipH="1">
            <a:off x="0" y="1003300"/>
            <a:ext cx="12195175" cy="0"/>
          </a:xfrm>
          <a:prstGeom prst="line">
            <a:avLst/>
          </a:prstGeom>
          <a:noFill/>
          <a:ln w="28575">
            <a:solidFill>
              <a:schemeClr val="tx2"/>
            </a:solidFill>
            <a:round/>
            <a:headEnd/>
            <a:tailEnd/>
          </a:ln>
          <a:effectLst>
            <a:outerShdw dist="25400" dir="5400000" algn="ctr" rotWithShape="0">
              <a:schemeClr val="folHlink"/>
            </a:outerShdw>
          </a:effectLst>
        </p:spPr>
        <p:txBody>
          <a:bodyPr/>
          <a:lstStyle/>
          <a:p>
            <a:pPr algn="ctr" eaLnBrk="0" hangingPunct="0">
              <a:buFont typeface="Wingdings" pitchFamily="2" charset="2"/>
              <a:buNone/>
              <a:defRPr/>
            </a:pPr>
            <a:endParaRPr lang="zh-CN" altLang="en-US">
              <a:solidFill>
                <a:srgbClr val="000000"/>
              </a:solidFill>
              <a:ea typeface="楷体_GB2312" pitchFamily="49" charset="-122"/>
            </a:endParaRPr>
          </a:p>
        </p:txBody>
      </p:sp>
    </p:spTree>
    <p:extLst>
      <p:ext uri="{BB962C8B-B14F-4D97-AF65-F5344CB8AC3E}">
        <p14:creationId xmlns:p14="http://schemas.microsoft.com/office/powerpoint/2010/main" val="4233912015"/>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Lst>
  <p:transition/>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2pPr>
      <a:lvl3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3pPr>
      <a:lvl4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4pPr>
      <a:lvl5pPr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5pPr>
      <a:lvl6pPr marL="4572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6pPr>
      <a:lvl7pPr marL="9144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7pPr>
      <a:lvl8pPr marL="13716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8pPr>
      <a:lvl9pPr marL="1828800" algn="l" rtl="0" eaLnBrk="1" fontAlgn="base" hangingPunct="1">
        <a:spcBef>
          <a:spcPct val="0"/>
        </a:spcBef>
        <a:spcAft>
          <a:spcPct val="0"/>
        </a:spcAft>
        <a:defRPr sz="2400" b="1">
          <a:solidFill>
            <a:schemeClr val="tx1"/>
          </a:solidFill>
          <a:latin typeface="楷体_GB2312" pitchFamily="49" charset="-122"/>
          <a:ea typeface="楷体_GB2312" pitchFamily="49" charset="-122"/>
          <a:cs typeface="Arial" pitchFamily="34" charset="0"/>
        </a:defRPr>
      </a:lvl9pPr>
    </p:titleStyle>
    <p:bodyStyle>
      <a:lvl1pPr marL="342900" indent="-342900" algn="l" rtl="0" eaLnBrk="1" fontAlgn="base" hangingPunct="1">
        <a:spcBef>
          <a:spcPct val="20000"/>
        </a:spcBef>
        <a:spcAft>
          <a:spcPct val="0"/>
        </a:spcAft>
        <a:buChar char="•"/>
        <a:defRPr sz="1600" b="1">
          <a:solidFill>
            <a:schemeClr val="tx1"/>
          </a:solidFill>
          <a:latin typeface="+mn-lt"/>
          <a:ea typeface="+mn-ea"/>
          <a:cs typeface="+mn-cs"/>
        </a:defRPr>
      </a:lvl1pPr>
      <a:lvl2pPr marL="457200" indent="-228600" algn="l" rtl="0" eaLnBrk="1" fontAlgn="base" hangingPunct="1">
        <a:spcBef>
          <a:spcPct val="20000"/>
        </a:spcBef>
        <a:spcAft>
          <a:spcPct val="0"/>
        </a:spcAft>
        <a:buClr>
          <a:schemeClr val="tx2"/>
        </a:buClr>
        <a:buChar char="•"/>
        <a:defRPr sz="1600">
          <a:solidFill>
            <a:schemeClr val="tx1"/>
          </a:solidFill>
          <a:latin typeface="+mn-lt"/>
          <a:ea typeface="+mn-ea"/>
          <a:cs typeface="+mn-cs"/>
        </a:defRPr>
      </a:lvl2pPr>
      <a:lvl3pPr marL="914400" indent="-228600"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3pPr>
      <a:lvl4pPr marL="1376363" indent="-233363"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4pPr>
      <a:lvl5pPr marL="20589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5.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5.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5.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5.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5.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5.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5.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5.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5.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5.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FDio/vpp" TargetMode="External"/><Relationship Id="rId2" Type="http://schemas.openxmlformats.org/officeDocument/2006/relationships/hyperlink" Target="https://github.com/netgroup/srv6-controller" TargetMode="External"/><Relationship Id="rId1" Type="http://schemas.openxmlformats.org/officeDocument/2006/relationships/slideLayout" Target="../slideLayouts/slideLayout1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5.xml"/><Relationship Id="rId5" Type="http://schemas.openxmlformats.org/officeDocument/2006/relationships/image" Target="../media/image32.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E4507-C2E0-9C4B-8DEC-1A90461A1471}"/>
              </a:ext>
            </a:extLst>
          </p:cNvPr>
          <p:cNvSpPr>
            <a:spLocks noGrp="1"/>
          </p:cNvSpPr>
          <p:nvPr>
            <p:ph type="title"/>
          </p:nvPr>
        </p:nvSpPr>
        <p:spPr>
          <a:xfrm>
            <a:off x="969554" y="2836527"/>
            <a:ext cx="10365899" cy="840951"/>
          </a:xfrm>
        </p:spPr>
        <p:txBody>
          <a:bodyPr/>
          <a:lstStyle/>
          <a:p>
            <a:pPr algn="ctr"/>
            <a:r>
              <a:rPr kumimoji="1" lang="zh-CN" altLang="en-US" sz="3600" cap="none" dirty="0">
                <a:latin typeface="微软雅黑" panose="020B0503020204020204" pitchFamily="34" charset="-122"/>
                <a:ea typeface="微软雅黑" panose="020B0503020204020204" pitchFamily="34" charset="-122"/>
              </a:rPr>
              <a:t>基于</a:t>
            </a:r>
            <a:r>
              <a:rPr kumimoji="1" lang="en-US" altLang="zh-CN" sz="3600" cap="none" dirty="0">
                <a:latin typeface="微软雅黑" panose="020B0503020204020204" pitchFamily="34" charset="-122"/>
                <a:ea typeface="微软雅黑" panose="020B0503020204020204" pitchFamily="34" charset="-122"/>
              </a:rPr>
              <a:t>IPv6</a:t>
            </a:r>
            <a:r>
              <a:rPr kumimoji="1" lang="zh-CN" altLang="en-US" sz="3600" cap="none" dirty="0">
                <a:latin typeface="微软雅黑" panose="020B0503020204020204" pitchFamily="34" charset="-122"/>
                <a:ea typeface="微软雅黑" panose="020B0503020204020204" pitchFamily="34" charset="-122"/>
              </a:rPr>
              <a:t>的源地址验证研究</a:t>
            </a:r>
          </a:p>
        </p:txBody>
      </p:sp>
    </p:spTree>
    <p:extLst>
      <p:ext uri="{BB962C8B-B14F-4D97-AF65-F5344CB8AC3E}">
        <p14:creationId xmlns:p14="http://schemas.microsoft.com/office/powerpoint/2010/main" val="11399660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B57361-F5EE-4D32-8BE1-F808311B0207}"/>
              </a:ext>
            </a:extLst>
          </p:cNvPr>
          <p:cNvSpPr>
            <a:spLocks noGrp="1"/>
          </p:cNvSpPr>
          <p:nvPr>
            <p:ph type="title"/>
          </p:nvPr>
        </p:nvSpPr>
        <p:spPr/>
        <p:txBody>
          <a:bodyPr/>
          <a:lstStyle/>
          <a:p>
            <a:r>
              <a:rPr lang="zh-CN" altLang="en-US" dirty="0"/>
              <a:t>论文主要工作</a:t>
            </a:r>
          </a:p>
        </p:txBody>
      </p:sp>
      <p:sp>
        <p:nvSpPr>
          <p:cNvPr id="4" name="内容占位符 3">
            <a:extLst>
              <a:ext uri="{FF2B5EF4-FFF2-40B4-BE49-F238E27FC236}">
                <a16:creationId xmlns:a16="http://schemas.microsoft.com/office/drawing/2014/main" id="{C6CDE4DC-93F1-41A6-A89D-684ECB0919DF}"/>
              </a:ext>
            </a:extLst>
          </p:cNvPr>
          <p:cNvSpPr txBox="1">
            <a:spLocks noGrp="1"/>
          </p:cNvSpPr>
          <p:nvPr>
            <p:ph idx="1"/>
          </p:nvPr>
        </p:nvSpPr>
        <p:spPr bwMode="auto">
          <a:xfrm>
            <a:off x="546755" y="3726461"/>
            <a:ext cx="1999643" cy="719527"/>
          </a:xfrm>
          <a:prstGeom prst="rect">
            <a:avLst/>
          </a:prstGeom>
          <a:solidFill>
            <a:schemeClr val="accent6">
              <a:lumMod val="60000"/>
              <a:lumOff val="40000"/>
            </a:schemeClr>
          </a:solidFill>
          <a:ln w="9525" algn="ctr">
            <a:solidFill>
              <a:schemeClr val="tx1"/>
            </a:solid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zh-CN" altLang="en-US" sz="1400" b="0" kern="0" dirty="0">
                <a:latin typeface="微软雅黑" panose="020B0503020204020204" pitchFamily="34" charset="-122"/>
                <a:ea typeface="微软雅黑" panose="020B0503020204020204" pitchFamily="34" charset="-122"/>
              </a:rPr>
              <a:t>基于</a:t>
            </a:r>
            <a:r>
              <a:rPr lang="en-US" altLang="zh-CN" sz="1400" b="0" kern="0" dirty="0">
                <a:latin typeface="微软雅黑" panose="020B0503020204020204" pitchFamily="34" charset="-122"/>
                <a:ea typeface="微软雅黑" panose="020B0503020204020204" pitchFamily="34" charset="-122"/>
              </a:rPr>
              <a:t>IPv6</a:t>
            </a:r>
            <a:r>
              <a:rPr lang="zh-CN" altLang="en-US" sz="1400" b="0" kern="0" dirty="0">
                <a:latin typeface="微软雅黑" panose="020B0503020204020204" pitchFamily="34" charset="-122"/>
                <a:ea typeface="微软雅黑" panose="020B0503020204020204" pitchFamily="34" charset="-122"/>
              </a:rPr>
              <a:t>的源地址验证研究</a:t>
            </a:r>
          </a:p>
        </p:txBody>
      </p:sp>
      <p:sp>
        <p:nvSpPr>
          <p:cNvPr id="5" name="内容占位符 3">
            <a:extLst>
              <a:ext uri="{FF2B5EF4-FFF2-40B4-BE49-F238E27FC236}">
                <a16:creationId xmlns:a16="http://schemas.microsoft.com/office/drawing/2014/main" id="{AA534CCF-9661-44C9-8586-585B90A31438}"/>
              </a:ext>
            </a:extLst>
          </p:cNvPr>
          <p:cNvSpPr txBox="1">
            <a:spLocks/>
          </p:cNvSpPr>
          <p:nvPr/>
        </p:nvSpPr>
        <p:spPr bwMode="auto">
          <a:xfrm>
            <a:off x="3021677" y="2600274"/>
            <a:ext cx="3530339" cy="1004194"/>
          </a:xfrm>
          <a:prstGeom prst="rect">
            <a:avLst/>
          </a:prstGeom>
          <a:solidFill>
            <a:schemeClr val="accent6">
              <a:lumMod val="60000"/>
              <a:lumOff val="40000"/>
            </a:schemeClr>
          </a:solidFill>
          <a:ln w="9525" algn="ctr">
            <a:solidFill>
              <a:schemeClr val="tx1"/>
            </a:solid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en-US" altLang="zh-CN" sz="1400" b="0" kern="0" dirty="0">
                <a:latin typeface="微软雅黑" panose="020B0503020204020204" pitchFamily="34" charset="-122"/>
                <a:ea typeface="微软雅黑" panose="020B0503020204020204" pitchFamily="34" charset="-122"/>
              </a:rPr>
              <a:t>SAVI</a:t>
            </a:r>
            <a:r>
              <a:rPr lang="zh-CN" altLang="en-US" sz="1400" b="0" kern="0" dirty="0">
                <a:latin typeface="微软雅黑" panose="020B0503020204020204" pitchFamily="34" charset="-122"/>
                <a:ea typeface="微软雅黑" panose="020B0503020204020204" pitchFamily="34" charset="-122"/>
              </a:rPr>
              <a:t>是接入网源地址验证的代表，</a:t>
            </a:r>
            <a:r>
              <a:rPr lang="en-US" altLang="zh-CN" sz="1400" b="0" kern="0" dirty="0">
                <a:latin typeface="微软雅黑" panose="020B0503020204020204" pitchFamily="34" charset="-122"/>
                <a:ea typeface="微软雅黑" panose="020B0503020204020204" pitchFamily="34" charset="-122"/>
              </a:rPr>
              <a:t>SAVI</a:t>
            </a:r>
            <a:r>
              <a:rPr lang="zh-CN" altLang="en-US" sz="1400" b="0" kern="0" dirty="0">
                <a:latin typeface="微软雅黑" panose="020B0503020204020204" pitchFamily="34" charset="-122"/>
                <a:ea typeface="微软雅黑" panose="020B0503020204020204" pitchFamily="34" charset="-122"/>
              </a:rPr>
              <a:t>在</a:t>
            </a:r>
            <a:r>
              <a:rPr lang="en-US" altLang="zh-CN" sz="1400" b="0" kern="0" dirty="0">
                <a:latin typeface="微软雅黑" panose="020B0503020204020204" pitchFamily="34" charset="-122"/>
                <a:ea typeface="微软雅黑" panose="020B0503020204020204" pitchFamily="34" charset="-122"/>
              </a:rPr>
              <a:t>SLAAC</a:t>
            </a:r>
            <a:r>
              <a:rPr lang="zh-CN" altLang="en-US" sz="1400" b="0" kern="0" dirty="0">
                <a:latin typeface="微软雅黑" panose="020B0503020204020204" pitchFamily="34" charset="-122"/>
                <a:ea typeface="微软雅黑" panose="020B0503020204020204" pitchFamily="34" charset="-122"/>
              </a:rPr>
              <a:t>、静态配置的地址分配方式下，基于重复地址检测</a:t>
            </a:r>
            <a:r>
              <a:rPr lang="en-US" altLang="zh-CN" sz="1400" b="0" kern="0" dirty="0">
                <a:latin typeface="微软雅黑" panose="020B0503020204020204" pitchFamily="34" charset="-122"/>
                <a:ea typeface="微软雅黑" panose="020B0503020204020204" pitchFamily="34" charset="-122"/>
              </a:rPr>
              <a:t>(DAD)</a:t>
            </a:r>
            <a:r>
              <a:rPr lang="zh-CN" altLang="en-US" sz="1400" b="0" kern="0" dirty="0">
                <a:latin typeface="微软雅黑" panose="020B0503020204020204" pitchFamily="34" charset="-122"/>
                <a:ea typeface="微软雅黑" panose="020B0503020204020204" pitchFamily="34" charset="-122"/>
              </a:rPr>
              <a:t>建立绑定表项，而</a:t>
            </a:r>
            <a:r>
              <a:rPr lang="en-US" altLang="zh-CN" sz="1400" b="0" kern="0" dirty="0">
                <a:latin typeface="微软雅黑" panose="020B0503020204020204" pitchFamily="34" charset="-122"/>
                <a:ea typeface="微软雅黑" panose="020B0503020204020204" pitchFamily="34" charset="-122"/>
              </a:rPr>
              <a:t>DAD</a:t>
            </a:r>
            <a:r>
              <a:rPr lang="zh-CN" altLang="en-US" sz="1400" b="0" kern="0" dirty="0">
                <a:latin typeface="微软雅黑" panose="020B0503020204020204" pitchFamily="34" charset="-122"/>
                <a:ea typeface="微软雅黑" panose="020B0503020204020204" pitchFamily="34" charset="-122"/>
              </a:rPr>
              <a:t>容易遭受拒绝服务攻击，导致</a:t>
            </a:r>
            <a:r>
              <a:rPr lang="en-US" altLang="zh-CN" sz="1400" b="0" kern="0" dirty="0">
                <a:latin typeface="微软雅黑" panose="020B0503020204020204" pitchFamily="34" charset="-122"/>
                <a:ea typeface="微软雅黑" panose="020B0503020204020204" pitchFamily="34" charset="-122"/>
              </a:rPr>
              <a:t>SAVI</a:t>
            </a:r>
            <a:r>
              <a:rPr lang="zh-CN" altLang="en-US" sz="1400" b="0" kern="0" dirty="0">
                <a:latin typeface="微软雅黑" panose="020B0503020204020204" pitchFamily="34" charset="-122"/>
                <a:ea typeface="微软雅黑" panose="020B0503020204020204" pitchFamily="34" charset="-122"/>
              </a:rPr>
              <a:t>无法建立有效绑定表项</a:t>
            </a:r>
          </a:p>
        </p:txBody>
      </p:sp>
      <p:sp>
        <p:nvSpPr>
          <p:cNvPr id="6" name="内容占位符 3">
            <a:extLst>
              <a:ext uri="{FF2B5EF4-FFF2-40B4-BE49-F238E27FC236}">
                <a16:creationId xmlns:a16="http://schemas.microsoft.com/office/drawing/2014/main" id="{3CE1ABC8-D08A-480F-BF6E-37DE9AD6F078}"/>
              </a:ext>
            </a:extLst>
          </p:cNvPr>
          <p:cNvSpPr txBox="1">
            <a:spLocks/>
          </p:cNvSpPr>
          <p:nvPr/>
        </p:nvSpPr>
        <p:spPr bwMode="auto">
          <a:xfrm>
            <a:off x="3013717" y="4616351"/>
            <a:ext cx="3530339" cy="910244"/>
          </a:xfrm>
          <a:prstGeom prst="rect">
            <a:avLst/>
          </a:prstGeom>
          <a:solidFill>
            <a:schemeClr val="accent6">
              <a:lumMod val="60000"/>
              <a:lumOff val="40000"/>
            </a:schemeClr>
          </a:solidFill>
          <a:ln w="9525" algn="ctr">
            <a:solidFill>
              <a:schemeClr val="tx1"/>
            </a:solid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zh-CN" altLang="en-US" sz="1400" b="0" kern="0" dirty="0">
                <a:latin typeface="微软雅黑" panose="020B0503020204020204" pitchFamily="34" charset="-122"/>
                <a:ea typeface="微软雅黑" panose="020B0503020204020204" pitchFamily="34" charset="-122"/>
              </a:rPr>
              <a:t>存在的基于路径类及基于标记类的自治域间的源地址验证方法均由于各自特定的问题，还未真正在现有互联网上得到广泛的部署</a:t>
            </a:r>
          </a:p>
        </p:txBody>
      </p:sp>
      <p:sp>
        <p:nvSpPr>
          <p:cNvPr id="7" name="文本框 6">
            <a:extLst>
              <a:ext uri="{FF2B5EF4-FFF2-40B4-BE49-F238E27FC236}">
                <a16:creationId xmlns:a16="http://schemas.microsoft.com/office/drawing/2014/main" id="{BF2F1CA2-4C35-4322-B6A4-BF89BA00C7DC}"/>
              </a:ext>
            </a:extLst>
          </p:cNvPr>
          <p:cNvSpPr txBox="1"/>
          <p:nvPr/>
        </p:nvSpPr>
        <p:spPr>
          <a:xfrm>
            <a:off x="1294691" y="1849783"/>
            <a:ext cx="902811"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研究题目</a:t>
            </a:r>
          </a:p>
        </p:txBody>
      </p:sp>
      <p:sp>
        <p:nvSpPr>
          <p:cNvPr id="8" name="文本框 7">
            <a:extLst>
              <a:ext uri="{FF2B5EF4-FFF2-40B4-BE49-F238E27FC236}">
                <a16:creationId xmlns:a16="http://schemas.microsoft.com/office/drawing/2014/main" id="{E4B3F862-76BC-4721-AC3A-F31247944A25}"/>
              </a:ext>
            </a:extLst>
          </p:cNvPr>
          <p:cNvSpPr txBox="1"/>
          <p:nvPr/>
        </p:nvSpPr>
        <p:spPr>
          <a:xfrm>
            <a:off x="4335440" y="1856242"/>
            <a:ext cx="902811"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关键问题</a:t>
            </a:r>
          </a:p>
        </p:txBody>
      </p:sp>
      <p:sp>
        <p:nvSpPr>
          <p:cNvPr id="9" name="文本框 8">
            <a:extLst>
              <a:ext uri="{FF2B5EF4-FFF2-40B4-BE49-F238E27FC236}">
                <a16:creationId xmlns:a16="http://schemas.microsoft.com/office/drawing/2014/main" id="{92C3DF05-8059-4D5C-818C-B8D1ACECBE76}"/>
              </a:ext>
            </a:extLst>
          </p:cNvPr>
          <p:cNvSpPr txBox="1"/>
          <p:nvPr/>
        </p:nvSpPr>
        <p:spPr>
          <a:xfrm>
            <a:off x="7310989" y="1870884"/>
            <a:ext cx="902811"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解决方案</a:t>
            </a:r>
          </a:p>
        </p:txBody>
      </p:sp>
      <p:sp>
        <p:nvSpPr>
          <p:cNvPr id="10" name="文本框 9">
            <a:extLst>
              <a:ext uri="{FF2B5EF4-FFF2-40B4-BE49-F238E27FC236}">
                <a16:creationId xmlns:a16="http://schemas.microsoft.com/office/drawing/2014/main" id="{9EDB3864-AEF5-403B-BE17-68D96272FEF1}"/>
              </a:ext>
            </a:extLst>
          </p:cNvPr>
          <p:cNvSpPr txBox="1"/>
          <p:nvPr/>
        </p:nvSpPr>
        <p:spPr>
          <a:xfrm>
            <a:off x="9626130" y="1870883"/>
            <a:ext cx="902811"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原型系统</a:t>
            </a:r>
          </a:p>
        </p:txBody>
      </p:sp>
      <p:sp>
        <p:nvSpPr>
          <p:cNvPr id="11" name="内容占位符 3">
            <a:extLst>
              <a:ext uri="{FF2B5EF4-FFF2-40B4-BE49-F238E27FC236}">
                <a16:creationId xmlns:a16="http://schemas.microsoft.com/office/drawing/2014/main" id="{2D1EA185-A9CD-480A-91D5-E3A46219B22C}"/>
              </a:ext>
            </a:extLst>
          </p:cNvPr>
          <p:cNvSpPr txBox="1">
            <a:spLocks/>
          </p:cNvSpPr>
          <p:nvPr/>
        </p:nvSpPr>
        <p:spPr bwMode="auto">
          <a:xfrm>
            <a:off x="6875466" y="2842453"/>
            <a:ext cx="1703657" cy="519834"/>
          </a:xfrm>
          <a:prstGeom prst="rect">
            <a:avLst/>
          </a:prstGeom>
          <a:solidFill>
            <a:schemeClr val="accent6">
              <a:lumMod val="60000"/>
              <a:lumOff val="40000"/>
            </a:schemeClr>
          </a:solidFill>
          <a:ln w="9525" algn="ctr">
            <a:solidFill>
              <a:schemeClr val="tx1"/>
            </a:solid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zh-CN" altLang="en-US" sz="1400" b="0" kern="0" dirty="0">
                <a:latin typeface="微软雅黑" panose="020B0503020204020204" pitchFamily="34" charset="-122"/>
                <a:ea typeface="微软雅黑" panose="020B0503020204020204" pitchFamily="34" charset="-122"/>
              </a:rPr>
              <a:t>基于</a:t>
            </a:r>
            <a:r>
              <a:rPr lang="en-US" altLang="zh-CN" sz="1400" b="0" kern="0" dirty="0">
                <a:latin typeface="微软雅黑" panose="020B0503020204020204" pitchFamily="34" charset="-122"/>
                <a:ea typeface="微软雅黑" panose="020B0503020204020204" pitchFamily="34" charset="-122"/>
              </a:rPr>
              <a:t>P4</a:t>
            </a:r>
            <a:r>
              <a:rPr lang="zh-CN" altLang="en-US" sz="1400" b="0" kern="0" dirty="0">
                <a:latin typeface="微软雅黑" panose="020B0503020204020204" pitchFamily="34" charset="-122"/>
                <a:ea typeface="微软雅黑" panose="020B0503020204020204" pitchFamily="34" charset="-122"/>
              </a:rPr>
              <a:t>的接入网源地址验证方案</a:t>
            </a:r>
          </a:p>
        </p:txBody>
      </p:sp>
      <p:sp>
        <p:nvSpPr>
          <p:cNvPr id="12" name="内容占位符 3">
            <a:extLst>
              <a:ext uri="{FF2B5EF4-FFF2-40B4-BE49-F238E27FC236}">
                <a16:creationId xmlns:a16="http://schemas.microsoft.com/office/drawing/2014/main" id="{78319325-40DA-4259-ABCA-2BAD90317F6F}"/>
              </a:ext>
            </a:extLst>
          </p:cNvPr>
          <p:cNvSpPr txBox="1">
            <a:spLocks/>
          </p:cNvSpPr>
          <p:nvPr/>
        </p:nvSpPr>
        <p:spPr bwMode="auto">
          <a:xfrm>
            <a:off x="6875466" y="4811556"/>
            <a:ext cx="1757941" cy="519834"/>
          </a:xfrm>
          <a:prstGeom prst="rect">
            <a:avLst/>
          </a:prstGeom>
          <a:solidFill>
            <a:schemeClr val="accent6">
              <a:lumMod val="60000"/>
              <a:lumOff val="40000"/>
            </a:schemeClr>
          </a:solidFill>
          <a:ln w="9525" algn="ctr">
            <a:solidFill>
              <a:schemeClr val="tx1"/>
            </a:solid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zh-CN" altLang="en-US" sz="1400" b="0" kern="0" dirty="0">
                <a:latin typeface="微软雅黑" panose="020B0503020204020204" pitchFamily="34" charset="-122"/>
                <a:ea typeface="微软雅黑" panose="020B0503020204020204" pitchFamily="34" charset="-122"/>
              </a:rPr>
              <a:t>基于</a:t>
            </a:r>
            <a:r>
              <a:rPr lang="en-US" altLang="zh-CN" sz="1400" b="0" kern="0" dirty="0">
                <a:latin typeface="微软雅黑" panose="020B0503020204020204" pitchFamily="34" charset="-122"/>
                <a:ea typeface="微软雅黑" panose="020B0503020204020204" pitchFamily="34" charset="-122"/>
              </a:rPr>
              <a:t>SRv6</a:t>
            </a:r>
            <a:r>
              <a:rPr lang="zh-CN" altLang="en-US" sz="1400" b="0" kern="0" dirty="0">
                <a:latin typeface="微软雅黑" panose="020B0503020204020204" pitchFamily="34" charset="-122"/>
                <a:ea typeface="微软雅黑" panose="020B0503020204020204" pitchFamily="34" charset="-122"/>
              </a:rPr>
              <a:t>的自治域间源地址验证方案</a:t>
            </a:r>
          </a:p>
        </p:txBody>
      </p:sp>
      <p:sp>
        <p:nvSpPr>
          <p:cNvPr id="13" name="内容占位符 3">
            <a:extLst>
              <a:ext uri="{FF2B5EF4-FFF2-40B4-BE49-F238E27FC236}">
                <a16:creationId xmlns:a16="http://schemas.microsoft.com/office/drawing/2014/main" id="{79694281-E777-4734-B274-1FA24D576081}"/>
              </a:ext>
            </a:extLst>
          </p:cNvPr>
          <p:cNvSpPr txBox="1">
            <a:spLocks/>
          </p:cNvSpPr>
          <p:nvPr/>
        </p:nvSpPr>
        <p:spPr bwMode="auto">
          <a:xfrm>
            <a:off x="9118225" y="3785945"/>
            <a:ext cx="2218158" cy="556263"/>
          </a:xfrm>
          <a:prstGeom prst="rect">
            <a:avLst/>
          </a:prstGeom>
          <a:solidFill>
            <a:schemeClr val="accent6">
              <a:lumMod val="60000"/>
              <a:lumOff val="40000"/>
            </a:schemeClr>
          </a:solidFill>
          <a:ln w="9525" algn="ctr">
            <a:solidFill>
              <a:schemeClr val="tx1"/>
            </a:solid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endParaRPr lang="en-US" altLang="zh-CN" sz="1400" b="0" kern="0" dirty="0">
              <a:latin typeface="微软雅黑" panose="020B0503020204020204" pitchFamily="34" charset="-122"/>
              <a:ea typeface="微软雅黑" panose="020B0503020204020204" pitchFamily="34" charset="-122"/>
            </a:endParaRPr>
          </a:p>
          <a:p>
            <a:pPr marL="0" indent="0" algn="ctr" defTabSz="977900" fontAlgn="auto">
              <a:lnSpc>
                <a:spcPct val="90000"/>
              </a:lnSpc>
              <a:spcBef>
                <a:spcPts val="0"/>
              </a:spcBef>
              <a:spcAft>
                <a:spcPct val="35000"/>
              </a:spcAft>
              <a:buFontTx/>
              <a:buNone/>
            </a:pPr>
            <a:r>
              <a:rPr lang="zh-CN" altLang="en-US" sz="1400" b="0" kern="0" dirty="0">
                <a:latin typeface="微软雅黑" panose="020B0503020204020204" pitchFamily="34" charset="-122"/>
                <a:ea typeface="微软雅黑" panose="020B0503020204020204" pitchFamily="34" charset="-122"/>
              </a:rPr>
              <a:t>基于</a:t>
            </a:r>
            <a:r>
              <a:rPr lang="en-US" altLang="zh-CN" sz="1400" b="0" kern="0" dirty="0">
                <a:latin typeface="微软雅黑" panose="020B0503020204020204" pitchFamily="34" charset="-122"/>
                <a:ea typeface="微软雅黑" panose="020B0503020204020204" pitchFamily="34" charset="-122"/>
              </a:rPr>
              <a:t>IPv6</a:t>
            </a:r>
            <a:r>
              <a:rPr lang="zh-CN" altLang="en-US" sz="1400" b="0" kern="0" dirty="0">
                <a:latin typeface="微软雅黑" panose="020B0503020204020204" pitchFamily="34" charset="-122"/>
                <a:ea typeface="微软雅黑" panose="020B0503020204020204" pitchFamily="34" charset="-122"/>
              </a:rPr>
              <a:t>的源地址验证的原型系统的实现与验证</a:t>
            </a:r>
            <a:endParaRPr lang="en-US" altLang="zh-CN" sz="1400" b="0" kern="0" dirty="0">
              <a:latin typeface="微软雅黑" panose="020B0503020204020204" pitchFamily="34" charset="-122"/>
              <a:ea typeface="微软雅黑" panose="020B0503020204020204" pitchFamily="34" charset="-122"/>
            </a:endParaRPr>
          </a:p>
          <a:p>
            <a:pPr marL="0" indent="0" algn="ctr" defTabSz="977900" fontAlgn="auto">
              <a:lnSpc>
                <a:spcPct val="90000"/>
              </a:lnSpc>
              <a:spcBef>
                <a:spcPts val="0"/>
              </a:spcBef>
              <a:spcAft>
                <a:spcPct val="35000"/>
              </a:spcAft>
              <a:buFontTx/>
              <a:buNone/>
            </a:pPr>
            <a:endParaRPr lang="en-US" altLang="zh-CN" sz="1400" b="0" kern="0" dirty="0">
              <a:latin typeface="微软雅黑" panose="020B0503020204020204" pitchFamily="34" charset="-122"/>
              <a:ea typeface="微软雅黑" panose="020B0503020204020204" pitchFamily="34" charset="-122"/>
            </a:endParaRPr>
          </a:p>
        </p:txBody>
      </p:sp>
      <p:sp>
        <p:nvSpPr>
          <p:cNvPr id="14" name="箭头: 上下 13">
            <a:extLst>
              <a:ext uri="{FF2B5EF4-FFF2-40B4-BE49-F238E27FC236}">
                <a16:creationId xmlns:a16="http://schemas.microsoft.com/office/drawing/2014/main" id="{19BE18D3-1990-442C-96A8-308D614B2543}"/>
              </a:ext>
            </a:extLst>
          </p:cNvPr>
          <p:cNvSpPr/>
          <p:nvPr/>
        </p:nvSpPr>
        <p:spPr bwMode="auto">
          <a:xfrm>
            <a:off x="7611408" y="3429000"/>
            <a:ext cx="301975" cy="1314450"/>
          </a:xfrm>
          <a:prstGeom prst="upDownArrow">
            <a:avLst>
              <a:gd name="adj1" fmla="val 32371"/>
              <a:gd name="adj2" fmla="val 53154"/>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16" name="左大括号 15">
            <a:extLst>
              <a:ext uri="{FF2B5EF4-FFF2-40B4-BE49-F238E27FC236}">
                <a16:creationId xmlns:a16="http://schemas.microsoft.com/office/drawing/2014/main" id="{C6BAB211-4BAC-4513-84F5-7C63514A2F29}"/>
              </a:ext>
            </a:extLst>
          </p:cNvPr>
          <p:cNvSpPr/>
          <p:nvPr/>
        </p:nvSpPr>
        <p:spPr bwMode="auto">
          <a:xfrm>
            <a:off x="2700251" y="2607174"/>
            <a:ext cx="245512" cy="2919421"/>
          </a:xfrm>
          <a:prstGeom prst="leftBrace">
            <a:avLst/>
          </a:prstGeom>
          <a:ln>
            <a:solidFill>
              <a:schemeClr val="tx2"/>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cxnSp>
        <p:nvCxnSpPr>
          <p:cNvPr id="18" name="直接箭头连接符 17">
            <a:extLst>
              <a:ext uri="{FF2B5EF4-FFF2-40B4-BE49-F238E27FC236}">
                <a16:creationId xmlns:a16="http://schemas.microsoft.com/office/drawing/2014/main" id="{ECA4F3B8-9CE3-4C0F-A975-21A73B2DE41D}"/>
              </a:ext>
            </a:extLst>
          </p:cNvPr>
          <p:cNvCxnSpPr>
            <a:cxnSpLocks/>
            <a:stCxn id="5" idx="3"/>
            <a:endCxn id="11" idx="1"/>
          </p:cNvCxnSpPr>
          <p:nvPr/>
        </p:nvCxnSpPr>
        <p:spPr bwMode="auto">
          <a:xfrm flipV="1">
            <a:off x="6552016" y="3102370"/>
            <a:ext cx="323450" cy="1"/>
          </a:xfrm>
          <a:prstGeom prst="straightConnector1">
            <a:avLst/>
          </a:prstGeom>
          <a:ln>
            <a:solidFill>
              <a:schemeClr val="tx2"/>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0" name="直接箭头连接符 19">
            <a:extLst>
              <a:ext uri="{FF2B5EF4-FFF2-40B4-BE49-F238E27FC236}">
                <a16:creationId xmlns:a16="http://schemas.microsoft.com/office/drawing/2014/main" id="{91A58A9D-8412-433F-841F-BA3DEB6DE73B}"/>
              </a:ext>
            </a:extLst>
          </p:cNvPr>
          <p:cNvCxnSpPr>
            <a:stCxn id="6" idx="3"/>
            <a:endCxn id="12" idx="1"/>
          </p:cNvCxnSpPr>
          <p:nvPr/>
        </p:nvCxnSpPr>
        <p:spPr bwMode="auto">
          <a:xfrm>
            <a:off x="6544056" y="5071473"/>
            <a:ext cx="331410" cy="0"/>
          </a:xfrm>
          <a:prstGeom prst="straightConnector1">
            <a:avLst/>
          </a:prstGeom>
          <a:ln>
            <a:solidFill>
              <a:schemeClr val="tx2"/>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3" name="文本框 22">
            <a:extLst>
              <a:ext uri="{FF2B5EF4-FFF2-40B4-BE49-F238E27FC236}">
                <a16:creationId xmlns:a16="http://schemas.microsoft.com/office/drawing/2014/main" id="{0D455E32-3000-4B71-BAA9-B372913634AF}"/>
              </a:ext>
            </a:extLst>
          </p:cNvPr>
          <p:cNvSpPr txBox="1"/>
          <p:nvPr/>
        </p:nvSpPr>
        <p:spPr>
          <a:xfrm>
            <a:off x="7407863" y="3940967"/>
            <a:ext cx="709061" cy="246221"/>
          </a:xfrm>
          <a:prstGeom prst="rect">
            <a:avLst/>
          </a:prstGeom>
          <a:solidFill>
            <a:schemeClr val="accent3"/>
          </a:solidFill>
          <a:ln>
            <a:solidFill>
              <a:schemeClr val="tx2"/>
            </a:solidFill>
          </a:ln>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互补关系</a:t>
            </a:r>
          </a:p>
        </p:txBody>
      </p:sp>
      <p:sp>
        <p:nvSpPr>
          <p:cNvPr id="24" name="右大括号 23">
            <a:extLst>
              <a:ext uri="{FF2B5EF4-FFF2-40B4-BE49-F238E27FC236}">
                <a16:creationId xmlns:a16="http://schemas.microsoft.com/office/drawing/2014/main" id="{A644A91F-8A27-423E-AC88-CCADDCBD94DB}"/>
              </a:ext>
            </a:extLst>
          </p:cNvPr>
          <p:cNvSpPr/>
          <p:nvPr/>
        </p:nvSpPr>
        <p:spPr bwMode="auto">
          <a:xfrm>
            <a:off x="8662396" y="2842454"/>
            <a:ext cx="301976" cy="2488936"/>
          </a:xfrm>
          <a:prstGeom prst="rightBrace">
            <a:avLst>
              <a:gd name="adj1" fmla="val 2025"/>
              <a:gd name="adj2" fmla="val 50000"/>
            </a:avLst>
          </a:prstGeom>
          <a:ln>
            <a:solidFill>
              <a:schemeClr val="tx2"/>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vert="horz" wrap="none" lIns="91440" tIns="45720" rIns="91440" bIns="45720" numCol="1" rtlCol="0" anchor="ctr" anchorCtr="0" compatLnSpc="1">
            <a:prstTxWarp prst="textNoShape">
              <a:avLst/>
            </a:prstTxWarp>
          </a:bodyPr>
          <a:lstStyle/>
          <a:p>
            <a:pPr marL="342900" indent="-342900" algn="ctr" eaLnBrk="0" hangingPunct="0"/>
            <a:endParaRPr lang="zh-CN" altLang="en-US" sz="2000">
              <a:latin typeface="Arial" pitchFamily="34" charset="0"/>
              <a:ea typeface="楷体_GB2312" pitchFamily="49" charset="-122"/>
            </a:endParaRPr>
          </a:p>
        </p:txBody>
      </p:sp>
    </p:spTree>
    <p:extLst>
      <p:ext uri="{BB962C8B-B14F-4D97-AF65-F5344CB8AC3E}">
        <p14:creationId xmlns:p14="http://schemas.microsoft.com/office/powerpoint/2010/main" val="30470971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AB26B-54A6-4086-9A00-3C7EDB1DD095}"/>
              </a:ext>
            </a:extLst>
          </p:cNvPr>
          <p:cNvSpPr>
            <a:spLocks noGrp="1"/>
          </p:cNvSpPr>
          <p:nvPr>
            <p:ph type="title"/>
          </p:nvPr>
        </p:nvSpPr>
        <p:spPr/>
        <p:txBody>
          <a:bodyPr/>
          <a:lstStyle/>
          <a:p>
            <a:r>
              <a:rPr lang="zh-CN" altLang="en-US" dirty="0"/>
              <a:t>域间源地址验证方法增量部署难点</a:t>
            </a:r>
          </a:p>
        </p:txBody>
      </p:sp>
      <p:sp>
        <p:nvSpPr>
          <p:cNvPr id="3" name="内容占位符 2">
            <a:extLst>
              <a:ext uri="{FF2B5EF4-FFF2-40B4-BE49-F238E27FC236}">
                <a16:creationId xmlns:a16="http://schemas.microsoft.com/office/drawing/2014/main" id="{D87FF32B-C131-43FF-93BC-94D62F158B33}"/>
              </a:ext>
            </a:extLst>
          </p:cNvPr>
          <p:cNvSpPr>
            <a:spLocks noGrp="1"/>
          </p:cNvSpPr>
          <p:nvPr>
            <p:ph idx="1"/>
          </p:nvPr>
        </p:nvSpPr>
        <p:spPr/>
        <p:txBody>
          <a:bodyPr/>
          <a:lstStyle/>
          <a:p>
            <a:pPr marL="0" indent="0">
              <a:buNone/>
            </a:pPr>
            <a:r>
              <a:rPr lang="zh-CN" altLang="en-US" sz="2000" b="0" dirty="0"/>
              <a:t>（</a:t>
            </a:r>
            <a:r>
              <a:rPr lang="en-US" altLang="zh-CN" sz="2000" b="0" dirty="0"/>
              <a:t>1</a:t>
            </a:r>
            <a:r>
              <a:rPr lang="zh-CN" altLang="en-US" sz="2000" b="0" dirty="0"/>
              <a:t>）避免假阳性：在局部部署的情况下，准确判断一个报文是否为伪造报文，防止因为信息错误、缺失或滞后导致过滤掉合法的报文。</a:t>
            </a:r>
          </a:p>
          <a:p>
            <a:pPr marL="0" indent="0">
              <a:buNone/>
            </a:pPr>
            <a:r>
              <a:rPr lang="zh-CN" altLang="en-US" sz="2000" b="0" dirty="0"/>
              <a:t>（</a:t>
            </a:r>
            <a:r>
              <a:rPr lang="en-US" altLang="zh-CN" sz="2000" b="0" dirty="0"/>
              <a:t>2</a:t>
            </a:r>
            <a:r>
              <a:rPr lang="zh-CN" altLang="en-US" sz="2000" b="0" dirty="0"/>
              <a:t>）过滤效果和部署激励：在局部部署时，部署者应该有所收益，即地址域收到伪造报文明显减少。尤其在部署早期，吸引地址域进行部署更为重要。此外，</a:t>
            </a:r>
            <a:r>
              <a:rPr lang="zh-CN" altLang="en-US" sz="2000" b="0" dirty="0">
                <a:solidFill>
                  <a:srgbClr val="FF0000"/>
                </a:solidFill>
              </a:rPr>
              <a:t>对于尚未部署的地址域，提供足够的部署激励，即使得其部署后的收益明显大于未部署的收益。</a:t>
            </a:r>
          </a:p>
          <a:p>
            <a:pPr marL="0" indent="0">
              <a:buNone/>
            </a:pPr>
            <a:r>
              <a:rPr lang="zh-CN" altLang="en-US" sz="2000" b="0" dirty="0"/>
              <a:t>（</a:t>
            </a:r>
            <a:r>
              <a:rPr lang="en-US" altLang="zh-CN" sz="2000" b="0" dirty="0"/>
              <a:t>3</a:t>
            </a:r>
            <a:r>
              <a:rPr lang="zh-CN" altLang="en-US" sz="2000" b="0" dirty="0"/>
              <a:t>）设备升级维护开销：在技术上和经济上，方法的开销应该足够小，升级的成本和运维的开销足够小。</a:t>
            </a:r>
          </a:p>
          <a:p>
            <a:endParaRPr lang="zh-CN" altLang="en-US" dirty="0"/>
          </a:p>
        </p:txBody>
      </p:sp>
    </p:spTree>
    <p:extLst>
      <p:ext uri="{BB962C8B-B14F-4D97-AF65-F5344CB8AC3E}">
        <p14:creationId xmlns:p14="http://schemas.microsoft.com/office/powerpoint/2010/main" val="384718823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E7069-1741-4EB6-9F61-B2E835CFEBAB}"/>
              </a:ext>
            </a:extLst>
          </p:cNvPr>
          <p:cNvSpPr>
            <a:spLocks noGrp="1"/>
          </p:cNvSpPr>
          <p:nvPr>
            <p:ph type="title"/>
          </p:nvPr>
        </p:nvSpPr>
        <p:spPr/>
        <p:txBody>
          <a:bodyPr/>
          <a:lstStyle/>
          <a:p>
            <a:r>
              <a:rPr lang="en-US" altLang="zh-CN" dirty="0"/>
              <a:t>SAVA-X</a:t>
            </a:r>
            <a:r>
              <a:rPr lang="zh-CN" altLang="en-US" dirty="0"/>
              <a:t>如何实现增量部署</a:t>
            </a:r>
          </a:p>
        </p:txBody>
      </p:sp>
      <p:sp>
        <p:nvSpPr>
          <p:cNvPr id="3" name="内容占位符 2">
            <a:extLst>
              <a:ext uri="{FF2B5EF4-FFF2-40B4-BE49-F238E27FC236}">
                <a16:creationId xmlns:a16="http://schemas.microsoft.com/office/drawing/2014/main" id="{86C215EC-45D9-4E16-A84E-BE7847ECE727}"/>
              </a:ext>
            </a:extLst>
          </p:cNvPr>
          <p:cNvSpPr>
            <a:spLocks noGrp="1"/>
          </p:cNvSpPr>
          <p:nvPr>
            <p:ph idx="1"/>
          </p:nvPr>
        </p:nvSpPr>
        <p:spPr/>
        <p:txBody>
          <a:bodyPr/>
          <a:lstStyle/>
          <a:p>
            <a:r>
              <a:rPr lang="zh-CN" altLang="en-US" sz="1600" dirty="0"/>
              <a:t>（</a:t>
            </a:r>
            <a:r>
              <a:rPr lang="en-US" altLang="zh-CN" sz="1600" dirty="0"/>
              <a:t>1</a:t>
            </a:r>
            <a:r>
              <a:rPr lang="zh-CN" altLang="en-US" sz="1600" dirty="0"/>
              <a:t>）端到端的验证方案：传统的基于路径的方案（如</a:t>
            </a:r>
            <a:r>
              <a:rPr lang="en-US" altLang="zh-CN" sz="1600" dirty="0" err="1"/>
              <a:t>uRPF</a:t>
            </a:r>
            <a:r>
              <a:rPr lang="zh-CN" altLang="en-US" sz="1600" dirty="0"/>
              <a:t>、</a:t>
            </a:r>
            <a:r>
              <a:rPr lang="en-US" altLang="zh-CN" sz="1600" dirty="0"/>
              <a:t>Passport</a:t>
            </a:r>
            <a:r>
              <a:rPr lang="zh-CN" altLang="en-US" sz="1600" dirty="0"/>
              <a:t>等）依赖于报文转发路径的信息对伪造进行判定，当出现路由震荡（导致信息滞后）、非对称路径（导致信息错误）、静态路由配置（导致信息缺失）时，就会发生假阳性。而</a:t>
            </a:r>
            <a:r>
              <a:rPr lang="en-US" altLang="zh-CN" sz="1600" dirty="0"/>
              <a:t>SAVA-X</a:t>
            </a:r>
            <a:r>
              <a:rPr lang="zh-CN" altLang="en-US" sz="1600" dirty="0"/>
              <a:t>采用了一种端到端的验证模式，两端在报文中加入标签进行验证，不受网络路由的影响，信息同步、完全、准确，避免了假阳性。</a:t>
            </a:r>
          </a:p>
          <a:p>
            <a:r>
              <a:rPr lang="zh-CN" altLang="en-US" sz="1600" dirty="0"/>
              <a:t>（</a:t>
            </a:r>
            <a:r>
              <a:rPr lang="en-US" altLang="zh-CN" sz="1600" dirty="0"/>
              <a:t>2</a:t>
            </a:r>
            <a:r>
              <a:rPr lang="zh-CN" altLang="en-US" sz="1600" dirty="0"/>
              <a:t>）建立信任联盟：以往的方法（如</a:t>
            </a:r>
            <a:r>
              <a:rPr lang="en-US" altLang="zh-CN" sz="1600" dirty="0"/>
              <a:t>DPF</a:t>
            </a:r>
            <a:r>
              <a:rPr lang="zh-CN" altLang="en-US" sz="1600" dirty="0"/>
              <a:t>等）仅仅关注部署所产生的整体收益，即整个互联网产生了怎样的效益，而忽略了对于部署者个体的收益。在</a:t>
            </a:r>
            <a:r>
              <a:rPr lang="en-US" altLang="zh-CN" sz="1600" dirty="0"/>
              <a:t>SAVA-X</a:t>
            </a:r>
            <a:r>
              <a:rPr lang="zh-CN" altLang="en-US" sz="1600" dirty="0"/>
              <a:t>中，提出了层次化信任联盟的概念，所有部署了</a:t>
            </a:r>
            <a:r>
              <a:rPr lang="en-US" altLang="zh-CN" sz="1600" dirty="0"/>
              <a:t>SAVA-X</a:t>
            </a:r>
            <a:r>
              <a:rPr lang="zh-CN" altLang="en-US" sz="1600" dirty="0"/>
              <a:t>的地址域均加入这个信任联盟，信任联盟成员之间最大化的为彼此过滤伪造报文，从而最大化成员的收益。而另一个方面，联盟成员不为非联盟成员进行过滤，也即最小化了非联盟成员的收益。成员与非成员收益的差，即为对尚未部署的地址域的部署激励。通过最大化这个部署激励，吸引各个地址域加入联盟，增量地实现全局部署。</a:t>
            </a:r>
          </a:p>
          <a:p>
            <a:r>
              <a:rPr lang="zh-CN" altLang="en-US" sz="1600" dirty="0"/>
              <a:t>（</a:t>
            </a:r>
            <a:r>
              <a:rPr lang="en-US" altLang="zh-CN" sz="1600" dirty="0"/>
              <a:t>3</a:t>
            </a:r>
            <a:r>
              <a:rPr lang="zh-CN" altLang="en-US" sz="1600" dirty="0"/>
              <a:t>）在设备实现和部署细节上，</a:t>
            </a:r>
            <a:r>
              <a:rPr lang="en-US" altLang="zh-CN" sz="1600" dirty="0"/>
              <a:t>SAVA-X</a:t>
            </a:r>
            <a:r>
              <a:rPr lang="zh-CN" altLang="en-US" sz="1600" dirty="0"/>
              <a:t>提供了多种可行的技术和方式，增加部署可能性，降低部署和运维成本。首先，对于现网运行的华为、华三、比威的路由器，均提供了非常简易的软件更新升级办法。此外，对于暂不能升级的路由器，可以采用旁路部署（通过策略路由实现）盛科</a:t>
            </a:r>
            <a:r>
              <a:rPr lang="en-US" altLang="zh-CN" sz="1600" dirty="0"/>
              <a:t>SAVA-X</a:t>
            </a:r>
            <a:r>
              <a:rPr lang="zh-CN" altLang="en-US" sz="1600" dirty="0"/>
              <a:t>专用设备的办法实现报文的过滤；在这种部署场景下，原有路由器除了增加几条策略路由配置外，不需做任何的配置改动，所有源地址验证功能都在盛科</a:t>
            </a:r>
            <a:r>
              <a:rPr lang="en-US" altLang="zh-CN" sz="1600" dirty="0"/>
              <a:t>SAVA-X</a:t>
            </a:r>
            <a:r>
              <a:rPr lang="zh-CN" altLang="en-US" sz="1600" dirty="0"/>
              <a:t>专用设备上实现；该设备具有</a:t>
            </a:r>
            <a:r>
              <a:rPr lang="en-US" altLang="zh-CN" sz="1600" dirty="0"/>
              <a:t>40Gbps</a:t>
            </a:r>
            <a:r>
              <a:rPr lang="zh-CN" altLang="en-US" sz="1600" dirty="0"/>
              <a:t>的处理能力，提供了</a:t>
            </a:r>
            <a:r>
              <a:rPr lang="en-US" altLang="zh-CN" sz="1600" dirty="0"/>
              <a:t>10Ge</a:t>
            </a:r>
            <a:r>
              <a:rPr lang="zh-CN" altLang="en-US" sz="1600" dirty="0"/>
              <a:t>和</a:t>
            </a:r>
            <a:r>
              <a:rPr lang="en-US" altLang="zh-CN" sz="1600" dirty="0"/>
              <a:t>Ge</a:t>
            </a:r>
            <a:r>
              <a:rPr lang="zh-CN" altLang="en-US" sz="1600" dirty="0"/>
              <a:t>两种接口，支持多设备旁路到同一现网路由器，满足现网的需求。</a:t>
            </a:r>
          </a:p>
          <a:p>
            <a:endParaRPr lang="zh-CN" altLang="en-US" dirty="0"/>
          </a:p>
        </p:txBody>
      </p:sp>
    </p:spTree>
    <p:extLst>
      <p:ext uri="{BB962C8B-B14F-4D97-AF65-F5344CB8AC3E}">
        <p14:creationId xmlns:p14="http://schemas.microsoft.com/office/powerpoint/2010/main" val="10850137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F8383-6AC6-4C3B-B218-4B0764705108}"/>
              </a:ext>
            </a:extLst>
          </p:cNvPr>
          <p:cNvSpPr>
            <a:spLocks noGrp="1"/>
          </p:cNvSpPr>
          <p:nvPr>
            <p:ph type="title"/>
          </p:nvPr>
        </p:nvSpPr>
        <p:spPr/>
        <p:txBody>
          <a:bodyPr/>
          <a:lstStyle/>
          <a:p>
            <a:r>
              <a:rPr lang="zh-CN" altLang="en-US" dirty="0"/>
              <a:t>域间源地址验证技术难点</a:t>
            </a:r>
          </a:p>
        </p:txBody>
      </p:sp>
      <p:sp>
        <p:nvSpPr>
          <p:cNvPr id="3" name="内容占位符 2">
            <a:extLst>
              <a:ext uri="{FF2B5EF4-FFF2-40B4-BE49-F238E27FC236}">
                <a16:creationId xmlns:a16="http://schemas.microsoft.com/office/drawing/2014/main" id="{1541C5F4-1F12-4EB1-99FD-A4FCB4CAF909}"/>
              </a:ext>
            </a:extLst>
          </p:cNvPr>
          <p:cNvSpPr>
            <a:spLocks noGrp="1"/>
          </p:cNvSpPr>
          <p:nvPr>
            <p:ph idx="1"/>
          </p:nvPr>
        </p:nvSpPr>
        <p:spPr/>
        <p:txBody>
          <a:bodyPr/>
          <a:lstStyle/>
          <a:p>
            <a:r>
              <a:rPr lang="en-US" altLang="zh-CN" sz="1600" dirty="0"/>
              <a:t>SAVA-X</a:t>
            </a:r>
          </a:p>
          <a:p>
            <a:pPr lvl="1"/>
            <a:r>
              <a:rPr lang="en-US" altLang="zh-CN" sz="1600" dirty="0"/>
              <a:t>SAVA-X</a:t>
            </a:r>
            <a:r>
              <a:rPr lang="zh-CN" altLang="en-US" sz="1600" dirty="0"/>
              <a:t>中防止数据包篡改的机制，通过把</a:t>
            </a:r>
            <a:r>
              <a:rPr lang="zh-CN" altLang="en-US" sz="1600" dirty="0">
                <a:solidFill>
                  <a:srgbClr val="FF0000"/>
                </a:solidFill>
              </a:rPr>
              <a:t>数据包中的部分信息和状态机产生的标签进行拼接并计算其</a:t>
            </a:r>
            <a:r>
              <a:rPr lang="en-US" altLang="zh-CN" sz="1600" dirty="0">
                <a:solidFill>
                  <a:srgbClr val="FF0000"/>
                </a:solidFill>
              </a:rPr>
              <a:t>Hash</a:t>
            </a:r>
            <a:r>
              <a:rPr lang="zh-CN" altLang="en-US" sz="1600" dirty="0">
                <a:solidFill>
                  <a:srgbClr val="FF0000"/>
                </a:solidFill>
              </a:rPr>
              <a:t>值</a:t>
            </a:r>
            <a:r>
              <a:rPr lang="zh-CN" altLang="en-US" sz="1600" dirty="0"/>
              <a:t>，达到逐包签名效果，抵御攻击者复用标签进行攻击</a:t>
            </a:r>
            <a:endParaRPr lang="en-US" altLang="zh-CN" sz="1600" dirty="0"/>
          </a:p>
          <a:p>
            <a:pPr lvl="1"/>
            <a:endParaRPr lang="zh-CN" altLang="en-US" dirty="0"/>
          </a:p>
        </p:txBody>
      </p:sp>
      <p:pic>
        <p:nvPicPr>
          <p:cNvPr id="5" name="图片 4">
            <a:extLst>
              <a:ext uri="{FF2B5EF4-FFF2-40B4-BE49-F238E27FC236}">
                <a16:creationId xmlns:a16="http://schemas.microsoft.com/office/drawing/2014/main" id="{1E203847-310D-4DA1-971C-68F99CB4F96A}"/>
              </a:ext>
            </a:extLst>
          </p:cNvPr>
          <p:cNvPicPr>
            <a:picLocks noChangeAspect="1"/>
          </p:cNvPicPr>
          <p:nvPr/>
        </p:nvPicPr>
        <p:blipFill>
          <a:blip r:embed="rId3"/>
          <a:stretch>
            <a:fillRect/>
          </a:stretch>
        </p:blipFill>
        <p:spPr>
          <a:xfrm>
            <a:off x="3383280" y="2552377"/>
            <a:ext cx="4039985" cy="3957760"/>
          </a:xfrm>
          <a:prstGeom prst="rect">
            <a:avLst/>
          </a:prstGeom>
        </p:spPr>
      </p:pic>
    </p:spTree>
    <p:extLst>
      <p:ext uri="{BB962C8B-B14F-4D97-AF65-F5344CB8AC3E}">
        <p14:creationId xmlns:p14="http://schemas.microsoft.com/office/powerpoint/2010/main" val="72637302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12121-0A9B-4AEE-9AD8-4B21483EAB39}"/>
              </a:ext>
            </a:extLst>
          </p:cNvPr>
          <p:cNvSpPr>
            <a:spLocks noGrp="1"/>
          </p:cNvSpPr>
          <p:nvPr>
            <p:ph type="title"/>
          </p:nvPr>
        </p:nvSpPr>
        <p:spPr/>
        <p:txBody>
          <a:bodyPr/>
          <a:lstStyle/>
          <a:p>
            <a:r>
              <a:rPr lang="en-US" altLang="zh-CN" dirty="0"/>
              <a:t>SAVA-X</a:t>
            </a:r>
            <a:endParaRPr lang="zh-CN" altLang="en-US" dirty="0"/>
          </a:p>
        </p:txBody>
      </p:sp>
      <p:sp>
        <p:nvSpPr>
          <p:cNvPr id="3" name="内容占位符 2">
            <a:extLst>
              <a:ext uri="{FF2B5EF4-FFF2-40B4-BE49-F238E27FC236}">
                <a16:creationId xmlns:a16="http://schemas.microsoft.com/office/drawing/2014/main" id="{DD25EE37-04CE-438D-BFC9-22C66FD8EA4C}"/>
              </a:ext>
            </a:extLst>
          </p:cNvPr>
          <p:cNvSpPr>
            <a:spLocks noGrp="1"/>
          </p:cNvSpPr>
          <p:nvPr>
            <p:ph idx="1"/>
          </p:nvPr>
        </p:nvSpPr>
        <p:spPr/>
        <p:txBody>
          <a:bodyPr/>
          <a:lstStyle/>
          <a:p>
            <a:r>
              <a:rPr lang="zh-CN" altLang="en-US" sz="1600" dirty="0"/>
              <a:t>动态标记</a:t>
            </a:r>
            <a:r>
              <a:rPr lang="en-US" altLang="zh-CN" sz="1600" dirty="0"/>
              <a:t>+</a:t>
            </a:r>
            <a:r>
              <a:rPr lang="zh-CN" altLang="en-US" sz="1600" dirty="0"/>
              <a:t>签名 和 我的方案有无本质区别</a:t>
            </a:r>
            <a:endParaRPr lang="en-US" altLang="zh-CN" sz="1600" dirty="0"/>
          </a:p>
          <a:p>
            <a:pPr lvl="1"/>
            <a:r>
              <a:rPr lang="en-US" altLang="zh-CN" sz="1600" dirty="0"/>
              <a:t>SAVA-X</a:t>
            </a:r>
            <a:r>
              <a:rPr lang="zh-CN" altLang="en-US" sz="1600" dirty="0"/>
              <a:t>：如何生成标签，基于标签进行哈希得到逐包的签名</a:t>
            </a:r>
            <a:endParaRPr lang="en-US" altLang="zh-CN" sz="1600" dirty="0"/>
          </a:p>
          <a:p>
            <a:pPr lvl="2"/>
            <a:r>
              <a:rPr lang="en-US" altLang="zh-CN" sz="1600" dirty="0"/>
              <a:t>SAVA-X</a:t>
            </a:r>
            <a:r>
              <a:rPr lang="zh-CN" altLang="en-US" sz="1600" dirty="0"/>
              <a:t>采用自动状态机的方式来产生和同步报文标记，对端之间只在开始时交换一个报文标记的种子，之后基于这个种子来产生新的报文标记（一旦有一端出现报文标记更新异常，就会出现故障）</a:t>
            </a:r>
            <a:endParaRPr lang="en-US" altLang="zh-CN" sz="1600" dirty="0"/>
          </a:p>
          <a:p>
            <a:pPr lvl="3"/>
            <a:r>
              <a:rPr lang="zh-CN" altLang="en-US" sz="1600" dirty="0"/>
              <a:t>伪随机数算法（</a:t>
            </a:r>
            <a:r>
              <a:rPr lang="en-US" altLang="zh-CN" sz="1600" dirty="0">
                <a:solidFill>
                  <a:srgbClr val="FF0000"/>
                </a:solidFill>
              </a:rPr>
              <a:t>KISS</a:t>
            </a:r>
            <a:r>
              <a:rPr lang="zh-CN" altLang="en-US" sz="1600" dirty="0"/>
              <a:t>）来作为状态机的标签生成算法。该算法运行效率高，生成的标签以明文方式加入报文，验证只需位串匹配</a:t>
            </a:r>
            <a:endParaRPr lang="en-US" altLang="zh-CN" sz="1600" dirty="0"/>
          </a:p>
          <a:p>
            <a:pPr lvl="2"/>
            <a:r>
              <a:rPr lang="zh-CN" altLang="en-US" sz="1600" dirty="0"/>
              <a:t>如何达到时钟不准时的对端之间的时间片同步？</a:t>
            </a:r>
            <a:endParaRPr lang="en-US" altLang="zh-CN" sz="1600" dirty="0"/>
          </a:p>
          <a:p>
            <a:pPr lvl="1"/>
            <a:r>
              <a:rPr lang="zh-CN" altLang="en-US" sz="1600" dirty="0"/>
              <a:t>我的方案：基于非对称加密协商</a:t>
            </a:r>
            <a:r>
              <a:rPr lang="en-US" altLang="zh-CN" sz="1600" dirty="0"/>
              <a:t>secret</a:t>
            </a:r>
            <a:r>
              <a:rPr lang="zh-CN" altLang="en-US" sz="1600" dirty="0"/>
              <a:t>，基于</a:t>
            </a:r>
            <a:r>
              <a:rPr lang="en-US" altLang="zh-CN" sz="1600" dirty="0"/>
              <a:t>secret</a:t>
            </a:r>
            <a:r>
              <a:rPr lang="zh-CN" altLang="en-US" sz="1600" dirty="0"/>
              <a:t>进行哈希得到逐包的签名</a:t>
            </a:r>
            <a:endParaRPr lang="en-US" altLang="zh-CN" sz="1600" dirty="0"/>
          </a:p>
          <a:p>
            <a:pPr lvl="1"/>
            <a:r>
              <a:rPr lang="zh-CN" altLang="en-US" sz="1600" dirty="0"/>
              <a:t>方案优点：</a:t>
            </a:r>
            <a:endParaRPr lang="en-US" altLang="zh-CN" sz="1600" dirty="0"/>
          </a:p>
          <a:p>
            <a:pPr lvl="2"/>
            <a:r>
              <a:rPr lang="zh-CN" altLang="en-US" sz="1600" dirty="0"/>
              <a:t>防重放、安全性高且轻量、适合在路由器上实现和运行</a:t>
            </a:r>
            <a:endParaRPr lang="en-US" altLang="zh-CN" sz="1600" dirty="0"/>
          </a:p>
          <a:p>
            <a:pPr lvl="2"/>
            <a:r>
              <a:rPr lang="zh-CN" altLang="en-US" sz="1600" dirty="0"/>
              <a:t>无额外协商过程、更新签名 两个机制</a:t>
            </a:r>
            <a:endParaRPr lang="en-US" altLang="zh-CN" sz="1600" dirty="0"/>
          </a:p>
          <a:p>
            <a:pPr lvl="2"/>
            <a:r>
              <a:rPr lang="zh-CN" altLang="en-US" sz="1600" dirty="0"/>
              <a:t>低的运行与管理开销、能精细防止</a:t>
            </a:r>
            <a:r>
              <a:rPr lang="en-US" altLang="zh-CN" sz="1600" dirty="0"/>
              <a:t>IP</a:t>
            </a:r>
            <a:r>
              <a:rPr lang="zh-CN" altLang="en-US" sz="1600" dirty="0"/>
              <a:t>源地址伪造、支持增量部署</a:t>
            </a:r>
            <a:endParaRPr lang="en-US" altLang="zh-CN" sz="1600" dirty="0"/>
          </a:p>
          <a:p>
            <a:pPr lvl="2"/>
            <a:r>
              <a:rPr lang="zh-CN" altLang="en-US" sz="1600" dirty="0"/>
              <a:t>验证可在域内、域间两个层次间完成，两个层次是可独立部署的</a:t>
            </a:r>
          </a:p>
        </p:txBody>
      </p:sp>
    </p:spTree>
    <p:extLst>
      <p:ext uri="{BB962C8B-B14F-4D97-AF65-F5344CB8AC3E}">
        <p14:creationId xmlns:p14="http://schemas.microsoft.com/office/powerpoint/2010/main" val="196280071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50E02-62E2-4AA0-A3E9-F1E461A41DBD}"/>
              </a:ext>
            </a:extLst>
          </p:cNvPr>
          <p:cNvSpPr>
            <a:spLocks noGrp="1"/>
          </p:cNvSpPr>
          <p:nvPr>
            <p:ph type="title"/>
          </p:nvPr>
        </p:nvSpPr>
        <p:spPr/>
        <p:txBody>
          <a:bodyPr/>
          <a:lstStyle/>
          <a:p>
            <a:r>
              <a:rPr lang="zh-CN" altLang="en-US" dirty="0"/>
              <a:t>可以借鉴的地方</a:t>
            </a:r>
          </a:p>
        </p:txBody>
      </p:sp>
      <p:sp>
        <p:nvSpPr>
          <p:cNvPr id="3" name="内容占位符 2">
            <a:extLst>
              <a:ext uri="{FF2B5EF4-FFF2-40B4-BE49-F238E27FC236}">
                <a16:creationId xmlns:a16="http://schemas.microsoft.com/office/drawing/2014/main" id="{2EB82F55-6082-4255-9E99-CCB4C2BCEF5A}"/>
              </a:ext>
            </a:extLst>
          </p:cNvPr>
          <p:cNvSpPr>
            <a:spLocks noGrp="1"/>
          </p:cNvSpPr>
          <p:nvPr>
            <p:ph idx="1"/>
          </p:nvPr>
        </p:nvSpPr>
        <p:spPr/>
        <p:txBody>
          <a:bodyPr/>
          <a:lstStyle/>
          <a:p>
            <a:r>
              <a:rPr lang="zh-CN" altLang="en-US" dirty="0"/>
              <a:t>本方案是一种端到端验证机制，通过引入自动同步与更新签名的方法，使得验证可以在域内与域间两个层次间完成，同时两个层次是可独立部署的，使得攻击者既不能伪造其他域内的</a:t>
            </a:r>
            <a:r>
              <a:rPr lang="en-US" altLang="zh-CN" dirty="0"/>
              <a:t>IP</a:t>
            </a:r>
            <a:r>
              <a:rPr lang="zh-CN" altLang="en-US" dirty="0"/>
              <a:t>，也不能伪造本域或本子网内的</a:t>
            </a:r>
            <a:r>
              <a:rPr lang="en-US" altLang="zh-CN" dirty="0"/>
              <a:t>IP</a:t>
            </a:r>
            <a:r>
              <a:rPr lang="zh-CN" altLang="en-US" dirty="0"/>
              <a:t>。</a:t>
            </a:r>
          </a:p>
        </p:txBody>
      </p:sp>
    </p:spTree>
    <p:extLst>
      <p:ext uri="{BB962C8B-B14F-4D97-AF65-F5344CB8AC3E}">
        <p14:creationId xmlns:p14="http://schemas.microsoft.com/office/powerpoint/2010/main" val="7832228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513E94-2D53-46F9-9DBB-796058B0A11E}"/>
              </a:ext>
            </a:extLst>
          </p:cNvPr>
          <p:cNvSpPr>
            <a:spLocks noGrp="1"/>
          </p:cNvSpPr>
          <p:nvPr>
            <p:ph type="title"/>
          </p:nvPr>
        </p:nvSpPr>
        <p:spPr/>
        <p:txBody>
          <a:bodyPr/>
          <a:lstStyle/>
          <a:p>
            <a:r>
              <a:rPr lang="zh-CN" altLang="en-US" dirty="0"/>
              <a:t>接入网源地址验证相关工作</a:t>
            </a:r>
          </a:p>
        </p:txBody>
      </p:sp>
      <p:sp>
        <p:nvSpPr>
          <p:cNvPr id="3" name="内容占位符 2">
            <a:extLst>
              <a:ext uri="{FF2B5EF4-FFF2-40B4-BE49-F238E27FC236}">
                <a16:creationId xmlns:a16="http://schemas.microsoft.com/office/drawing/2014/main" id="{E384E8FF-5F2B-46D3-94BC-915BD74C5D01}"/>
              </a:ext>
            </a:extLst>
          </p:cNvPr>
          <p:cNvSpPr>
            <a:spLocks noGrp="1"/>
          </p:cNvSpPr>
          <p:nvPr>
            <p:ph idx="1"/>
          </p:nvPr>
        </p:nvSpPr>
        <p:spPr>
          <a:xfrm>
            <a:off x="563180" y="1134269"/>
            <a:ext cx="11068815" cy="4589462"/>
          </a:xfrm>
        </p:spPr>
        <p:txBody>
          <a:bodyPr/>
          <a:lstStyle/>
          <a:p>
            <a:r>
              <a:rPr lang="zh-CN" altLang="en-US" sz="1600" dirty="0"/>
              <a:t>绑定类技术</a:t>
            </a:r>
            <a:endParaRPr lang="en-US" altLang="zh-CN" sz="1600" dirty="0"/>
          </a:p>
          <a:p>
            <a:pPr lvl="1"/>
            <a:r>
              <a:rPr lang="en-US" altLang="zh-CN" sz="1600" dirty="0"/>
              <a:t>EAP</a:t>
            </a:r>
            <a:r>
              <a:rPr lang="zh-CN" altLang="en-US" sz="1600" dirty="0"/>
              <a:t>不兼容现有的地址分配方式，而且需要对主机和交换机都进行一定的修改，</a:t>
            </a:r>
            <a:r>
              <a:rPr lang="zh-CN" altLang="en-US" sz="1600" dirty="0">
                <a:solidFill>
                  <a:srgbClr val="7030A0"/>
                </a:solidFill>
              </a:rPr>
              <a:t>难以实施部署</a:t>
            </a:r>
            <a:endParaRPr lang="en-US" altLang="zh-CN" sz="1600" dirty="0">
              <a:solidFill>
                <a:srgbClr val="7030A0"/>
              </a:solidFill>
            </a:endParaRPr>
          </a:p>
          <a:p>
            <a:pPr lvl="1"/>
            <a:r>
              <a:rPr lang="en-US" altLang="zh-CN" sz="1600" dirty="0"/>
              <a:t>IP Source Guard</a:t>
            </a:r>
            <a:r>
              <a:rPr lang="zh-CN" altLang="en-US" sz="1600" dirty="0"/>
              <a:t>依赖于监听</a:t>
            </a:r>
            <a:r>
              <a:rPr lang="en-US" altLang="zh-CN" sz="1600" dirty="0"/>
              <a:t>DHCP</a:t>
            </a:r>
            <a:r>
              <a:rPr lang="zh-CN" altLang="en-US" sz="1600" dirty="0"/>
              <a:t>报文或者基于手动绑定，建立地址和交换机端口之间的绑定关系。其技术细节没有公开，也没有标准化，不能用于</a:t>
            </a:r>
            <a:r>
              <a:rPr lang="en-US" altLang="zh-CN" sz="1600" dirty="0"/>
              <a:t>IPv6</a:t>
            </a:r>
            <a:r>
              <a:rPr lang="zh-CN" altLang="en-US" sz="1600" dirty="0"/>
              <a:t>环境</a:t>
            </a:r>
            <a:endParaRPr lang="en-US" altLang="zh-CN" sz="1600" dirty="0"/>
          </a:p>
          <a:p>
            <a:pPr lvl="1"/>
            <a:r>
              <a:rPr lang="en-US" altLang="zh-CN" sz="1600" dirty="0"/>
              <a:t>SAVM-</a:t>
            </a:r>
            <a:r>
              <a:rPr lang="en-US" altLang="zh-CN" sz="1600" dirty="0" err="1"/>
              <a:t>SeND</a:t>
            </a:r>
            <a:r>
              <a:rPr lang="zh-CN" altLang="en-US" sz="1600" dirty="0"/>
              <a:t>，需要主机配置</a:t>
            </a:r>
            <a:r>
              <a:rPr lang="en-US" altLang="zh-CN" sz="1600" dirty="0" err="1"/>
              <a:t>SeND</a:t>
            </a:r>
            <a:r>
              <a:rPr lang="zh-CN" altLang="en-US" sz="1600" dirty="0"/>
              <a:t>协议，</a:t>
            </a:r>
            <a:r>
              <a:rPr lang="zh-CN" altLang="en-US" sz="1600" dirty="0">
                <a:solidFill>
                  <a:srgbClr val="7030A0"/>
                </a:solidFill>
              </a:rPr>
              <a:t>难以实施部署</a:t>
            </a:r>
            <a:endParaRPr lang="en-US" altLang="zh-CN" sz="1600" dirty="0">
              <a:solidFill>
                <a:srgbClr val="7030A0"/>
              </a:solidFill>
            </a:endParaRPr>
          </a:p>
          <a:p>
            <a:pPr lvl="1"/>
            <a:r>
              <a:rPr lang="en-US" altLang="zh-CN" sz="1600" dirty="0"/>
              <a:t>SAVI</a:t>
            </a:r>
            <a:r>
              <a:rPr lang="zh-CN" altLang="en-US" sz="1600" dirty="0"/>
              <a:t>在</a:t>
            </a:r>
            <a:r>
              <a:rPr lang="en-US" altLang="zh-CN" sz="1600" dirty="0"/>
              <a:t>SLAAC</a:t>
            </a:r>
            <a:r>
              <a:rPr lang="zh-CN" altLang="en-US" sz="1600" dirty="0"/>
              <a:t>及静态配置情况下，基于</a:t>
            </a:r>
            <a:r>
              <a:rPr lang="en-US" altLang="zh-CN" sz="1600" dirty="0"/>
              <a:t>DAD</a:t>
            </a:r>
            <a:r>
              <a:rPr lang="zh-CN" altLang="en-US" sz="1600" dirty="0"/>
              <a:t>建立绑定表项，</a:t>
            </a:r>
            <a:r>
              <a:rPr lang="zh-CN" altLang="en-US" sz="1600" dirty="0">
                <a:solidFill>
                  <a:srgbClr val="7030A0"/>
                </a:solidFill>
              </a:rPr>
              <a:t>遭受</a:t>
            </a:r>
            <a:r>
              <a:rPr lang="en-US" altLang="zh-CN" sz="1600" dirty="0">
                <a:solidFill>
                  <a:srgbClr val="7030A0"/>
                </a:solidFill>
              </a:rPr>
              <a:t>DAD</a:t>
            </a:r>
            <a:r>
              <a:rPr lang="zh-CN" altLang="en-US" sz="1600" dirty="0">
                <a:solidFill>
                  <a:srgbClr val="7030A0"/>
                </a:solidFill>
              </a:rPr>
              <a:t>拒绝服务攻击问题</a:t>
            </a:r>
            <a:endParaRPr lang="en-US" altLang="zh-CN" sz="1600" dirty="0">
              <a:solidFill>
                <a:srgbClr val="7030A0"/>
              </a:solidFill>
            </a:endParaRPr>
          </a:p>
          <a:p>
            <a:pPr lvl="1"/>
            <a:r>
              <a:rPr lang="en-US" altLang="zh-CN" sz="1600" dirty="0"/>
              <a:t>VAVE </a:t>
            </a:r>
            <a:r>
              <a:rPr lang="zh-CN" altLang="en-US" sz="1600" dirty="0"/>
              <a:t>基于</a:t>
            </a:r>
            <a:r>
              <a:rPr lang="en-US" altLang="zh-CN" sz="1600" dirty="0"/>
              <a:t>OpenFlow</a:t>
            </a:r>
            <a:r>
              <a:rPr lang="zh-CN" altLang="en-US" sz="1600" dirty="0"/>
              <a:t>协议，</a:t>
            </a:r>
            <a:r>
              <a:rPr lang="en-US" altLang="zh-CN" sz="1600" dirty="0"/>
              <a:t>NOX</a:t>
            </a:r>
            <a:r>
              <a:rPr lang="zh-CN" altLang="en-US" sz="1600" dirty="0"/>
              <a:t>控制器从全局视角上决定了每台</a:t>
            </a:r>
            <a:r>
              <a:rPr lang="en-US" altLang="zh-CN" sz="1600" dirty="0"/>
              <a:t>SAVI</a:t>
            </a:r>
            <a:r>
              <a:rPr lang="zh-CN" altLang="en-US" sz="1600" dirty="0"/>
              <a:t>设备上的验证规则；</a:t>
            </a:r>
            <a:r>
              <a:rPr lang="en-US" altLang="zh-CN" sz="1600" dirty="0"/>
              <a:t>VAVE</a:t>
            </a:r>
            <a:r>
              <a:rPr lang="zh-CN" altLang="en-US" sz="1600" dirty="0"/>
              <a:t>具备三个特性：按需过滤、可快速适应路由变化、只对报文验证一次；</a:t>
            </a:r>
            <a:r>
              <a:rPr lang="en-US" altLang="zh-CN" sz="1600" dirty="0"/>
              <a:t>VAVE</a:t>
            </a:r>
            <a:r>
              <a:rPr lang="zh-CN" altLang="en-US" sz="1600" dirty="0"/>
              <a:t>由边缘路由器将报文重定向到</a:t>
            </a:r>
            <a:r>
              <a:rPr lang="en-US" altLang="zh-CN" sz="1600" dirty="0"/>
              <a:t>NOX</a:t>
            </a:r>
            <a:r>
              <a:rPr lang="zh-CN" altLang="en-US" sz="1600" dirty="0"/>
              <a:t>控制器，</a:t>
            </a:r>
            <a:r>
              <a:rPr lang="en-US" altLang="zh-CN" sz="1600" dirty="0"/>
              <a:t>NOX</a:t>
            </a:r>
            <a:r>
              <a:rPr lang="zh-CN" altLang="en-US" sz="1600" dirty="0"/>
              <a:t>控制器基于规则检查报文的源地址是否真实，并将规则下发至路由器上。</a:t>
            </a:r>
            <a:r>
              <a:rPr lang="en-US" altLang="zh-CN" sz="1600" dirty="0"/>
              <a:t>VAVE</a:t>
            </a:r>
            <a:r>
              <a:rPr lang="zh-CN" altLang="en-US" sz="1600" dirty="0"/>
              <a:t>将</a:t>
            </a:r>
            <a:r>
              <a:rPr lang="en-US" altLang="zh-CN" sz="1600" dirty="0"/>
              <a:t>OpenFlow</a:t>
            </a:r>
            <a:r>
              <a:rPr lang="zh-CN" altLang="en-US" sz="1600" dirty="0"/>
              <a:t>设备划分出三种类型接口：与主机连接的，与其它</a:t>
            </a:r>
            <a:r>
              <a:rPr lang="en-US" altLang="zh-CN" sz="1600" dirty="0"/>
              <a:t>OpenFlow</a:t>
            </a:r>
            <a:r>
              <a:rPr lang="zh-CN" altLang="en-US" sz="1600" dirty="0"/>
              <a:t>设备连接的，与传统设备连接的。对于与主机连接的接口，基于</a:t>
            </a:r>
            <a:r>
              <a:rPr lang="en-US" altLang="zh-CN" sz="1600" dirty="0"/>
              <a:t>SAVI</a:t>
            </a:r>
            <a:r>
              <a:rPr lang="zh-CN" altLang="en-US" sz="1600" dirty="0"/>
              <a:t>机制产生规则；对于与其它</a:t>
            </a:r>
            <a:r>
              <a:rPr lang="en-US" altLang="zh-CN" sz="1600" dirty="0"/>
              <a:t>OpenFlow</a:t>
            </a:r>
            <a:r>
              <a:rPr lang="zh-CN" altLang="en-US" sz="1600" dirty="0"/>
              <a:t>设备连接的接口，无需产生规则；对于与传统设备连接的接口（本篇文章的工作只在这一点），存在这样的场景：对于一条流，如果其所经过的路径均位于</a:t>
            </a:r>
            <a:r>
              <a:rPr lang="en-US" altLang="zh-CN" sz="1600" dirty="0"/>
              <a:t>VAVE</a:t>
            </a:r>
            <a:r>
              <a:rPr lang="zh-CN" altLang="en-US" sz="1600" dirty="0"/>
              <a:t>的边界上，那么如果这条流从传统设备到达</a:t>
            </a:r>
            <a:r>
              <a:rPr lang="en-US" altLang="zh-CN" sz="1600" dirty="0"/>
              <a:t>VAVE</a:t>
            </a:r>
            <a:r>
              <a:rPr lang="zh-CN" altLang="en-US" sz="1600" dirty="0"/>
              <a:t>接口，则一定是伪造的。</a:t>
            </a:r>
            <a:r>
              <a:rPr lang="zh-CN" altLang="en-US" sz="1600" dirty="0">
                <a:solidFill>
                  <a:srgbClr val="7030A0"/>
                </a:solidFill>
              </a:rPr>
              <a:t>遭受</a:t>
            </a:r>
            <a:r>
              <a:rPr lang="en-US" altLang="zh-CN" sz="1600" dirty="0">
                <a:solidFill>
                  <a:srgbClr val="7030A0"/>
                </a:solidFill>
              </a:rPr>
              <a:t>DAD</a:t>
            </a:r>
            <a:r>
              <a:rPr lang="zh-CN" altLang="en-US" sz="1600" dirty="0">
                <a:solidFill>
                  <a:srgbClr val="7030A0"/>
                </a:solidFill>
              </a:rPr>
              <a:t>拒绝服务攻击问题</a:t>
            </a:r>
            <a:r>
              <a:rPr lang="zh-CN" altLang="en-US" sz="1600" dirty="0">
                <a:solidFill>
                  <a:srgbClr val="C00000"/>
                </a:solidFill>
              </a:rPr>
              <a:t>。对于从</a:t>
            </a:r>
            <a:r>
              <a:rPr lang="en-US" altLang="zh-CN" sz="1600" dirty="0">
                <a:solidFill>
                  <a:srgbClr val="C00000"/>
                </a:solidFill>
              </a:rPr>
              <a:t>VAVE</a:t>
            </a:r>
            <a:r>
              <a:rPr lang="zh-CN" altLang="en-US" sz="1600" dirty="0">
                <a:solidFill>
                  <a:srgbClr val="C00000"/>
                </a:solidFill>
              </a:rPr>
              <a:t>接口到达的流，假阴性很高。</a:t>
            </a:r>
            <a:r>
              <a:rPr lang="en-US" altLang="zh-CN" sz="1600" dirty="0">
                <a:solidFill>
                  <a:srgbClr val="C00000"/>
                </a:solidFill>
              </a:rPr>
              <a:t>VAVE</a:t>
            </a:r>
            <a:r>
              <a:rPr lang="zh-CN" altLang="en-US" sz="1600" dirty="0">
                <a:solidFill>
                  <a:srgbClr val="C00000"/>
                </a:solidFill>
              </a:rPr>
              <a:t>接口处理逻辑复杂。</a:t>
            </a:r>
            <a:r>
              <a:rPr lang="zh-CN" altLang="en-US" sz="1600" dirty="0"/>
              <a:t>评价时与</a:t>
            </a:r>
            <a:r>
              <a:rPr lang="en-US" altLang="zh-CN" sz="1600" dirty="0"/>
              <a:t>SAVI</a:t>
            </a:r>
            <a:r>
              <a:rPr lang="zh-CN" altLang="en-US" sz="1600" dirty="0"/>
              <a:t>做了对比。</a:t>
            </a:r>
            <a:endParaRPr lang="en-US" altLang="zh-CN" sz="1600" dirty="0"/>
          </a:p>
          <a:p>
            <a:pPr lvl="1"/>
            <a:r>
              <a:rPr lang="en-US" altLang="zh-CN" sz="1600" dirty="0"/>
              <a:t>SAV-Switch </a:t>
            </a:r>
            <a:r>
              <a:rPr lang="zh-CN" altLang="en-US" sz="1600" dirty="0"/>
              <a:t>只是以太网交换机上对</a:t>
            </a:r>
            <a:r>
              <a:rPr lang="en-US" altLang="zh-CN" sz="1600" dirty="0"/>
              <a:t>SAVI</a:t>
            </a:r>
            <a:r>
              <a:rPr lang="zh-CN" altLang="en-US" sz="1600" dirty="0"/>
              <a:t>的实现，</a:t>
            </a:r>
            <a:r>
              <a:rPr lang="zh-CN" altLang="en-US" sz="1600" dirty="0">
                <a:solidFill>
                  <a:srgbClr val="7030A0"/>
                </a:solidFill>
              </a:rPr>
              <a:t>遭受</a:t>
            </a:r>
            <a:r>
              <a:rPr lang="en-US" altLang="zh-CN" sz="1600" dirty="0">
                <a:solidFill>
                  <a:srgbClr val="7030A0"/>
                </a:solidFill>
              </a:rPr>
              <a:t>DAD</a:t>
            </a:r>
            <a:r>
              <a:rPr lang="zh-CN" altLang="en-US" sz="1600" dirty="0">
                <a:solidFill>
                  <a:srgbClr val="7030A0"/>
                </a:solidFill>
              </a:rPr>
              <a:t>拒绝服务攻击问题</a:t>
            </a:r>
            <a:endParaRPr lang="en-US" altLang="zh-CN" sz="1600" dirty="0"/>
          </a:p>
          <a:p>
            <a:pPr lvl="1"/>
            <a:r>
              <a:rPr lang="en-US" altLang="zh-CN" sz="1600" dirty="0"/>
              <a:t>SDN-SAVI</a:t>
            </a:r>
            <a:r>
              <a:rPr lang="zh-CN" altLang="en-US" sz="1600" dirty="0"/>
              <a:t>利用</a:t>
            </a:r>
            <a:r>
              <a:rPr lang="en-US" altLang="zh-CN" sz="1600" dirty="0"/>
              <a:t>OpenFlow</a:t>
            </a:r>
            <a:r>
              <a:rPr lang="zh-CN" altLang="en-US" sz="1600" dirty="0"/>
              <a:t>交换机监听地址分配报文，在控制器上建立绑定表项，并将流表下发至</a:t>
            </a:r>
            <a:r>
              <a:rPr lang="en-US" altLang="zh-CN" sz="1600" dirty="0"/>
              <a:t>OpenFlow</a:t>
            </a:r>
            <a:r>
              <a:rPr lang="zh-CN" altLang="en-US" sz="1600" dirty="0"/>
              <a:t>交换机以过滤伪造报文，</a:t>
            </a:r>
            <a:r>
              <a:rPr lang="zh-CN" altLang="en-US" sz="1600" dirty="0">
                <a:solidFill>
                  <a:srgbClr val="7030A0"/>
                </a:solidFill>
              </a:rPr>
              <a:t>遭受</a:t>
            </a:r>
            <a:r>
              <a:rPr lang="en-US" altLang="zh-CN" sz="1600" dirty="0">
                <a:solidFill>
                  <a:srgbClr val="7030A0"/>
                </a:solidFill>
              </a:rPr>
              <a:t>DAD</a:t>
            </a:r>
            <a:r>
              <a:rPr lang="zh-CN" altLang="en-US" sz="1600" dirty="0">
                <a:solidFill>
                  <a:srgbClr val="7030A0"/>
                </a:solidFill>
              </a:rPr>
              <a:t>拒绝服务攻击问题</a:t>
            </a:r>
            <a:r>
              <a:rPr lang="zh-CN" altLang="en-US" sz="1600" dirty="0"/>
              <a:t>，存在</a:t>
            </a:r>
            <a:r>
              <a:rPr lang="en-US" altLang="zh-CN" sz="1600" dirty="0"/>
              <a:t>Control Loop</a:t>
            </a:r>
            <a:r>
              <a:rPr lang="zh-CN" altLang="en-US" sz="1600" dirty="0"/>
              <a:t>，数据平面处理性能差</a:t>
            </a:r>
            <a:endParaRPr lang="en-US" altLang="zh-CN" sz="1600" dirty="0"/>
          </a:p>
          <a:p>
            <a:pPr lvl="1"/>
            <a:r>
              <a:rPr lang="en-US" altLang="zh-CN" sz="1600" dirty="0"/>
              <a:t>SIPAV-SDN</a:t>
            </a:r>
            <a:r>
              <a:rPr lang="zh-CN" altLang="en-US" sz="1600" dirty="0"/>
              <a:t>类似于</a:t>
            </a:r>
            <a:r>
              <a:rPr lang="en-US" altLang="zh-CN" sz="1600" dirty="0"/>
              <a:t>SDN-SAVI</a:t>
            </a:r>
            <a:r>
              <a:rPr lang="zh-CN" altLang="en-US" sz="1600" dirty="0"/>
              <a:t>，</a:t>
            </a:r>
            <a:r>
              <a:rPr lang="zh-CN" altLang="en-US" sz="1600" dirty="0">
                <a:solidFill>
                  <a:srgbClr val="7030A0"/>
                </a:solidFill>
              </a:rPr>
              <a:t>遭受</a:t>
            </a:r>
            <a:r>
              <a:rPr lang="en-US" altLang="zh-CN" sz="1600" dirty="0">
                <a:solidFill>
                  <a:srgbClr val="7030A0"/>
                </a:solidFill>
              </a:rPr>
              <a:t>DAD</a:t>
            </a:r>
            <a:r>
              <a:rPr lang="zh-CN" altLang="en-US" sz="1600" dirty="0">
                <a:solidFill>
                  <a:srgbClr val="7030A0"/>
                </a:solidFill>
              </a:rPr>
              <a:t>拒绝服务攻击问题</a:t>
            </a:r>
            <a:endParaRPr lang="en-US" altLang="zh-CN" sz="1600" dirty="0"/>
          </a:p>
          <a:p>
            <a:r>
              <a:rPr lang="zh-CN" altLang="en-US" sz="1600" dirty="0"/>
              <a:t>自验证技术</a:t>
            </a:r>
            <a:endParaRPr lang="en-US" altLang="zh-CN" sz="1600" dirty="0"/>
          </a:p>
          <a:p>
            <a:pPr lvl="1"/>
            <a:r>
              <a:rPr lang="en-US" altLang="zh-CN" sz="1600" dirty="0"/>
              <a:t>CGA</a:t>
            </a:r>
            <a:r>
              <a:rPr lang="zh-CN" altLang="en-US" sz="1600" dirty="0"/>
              <a:t>需要更改主机协议栈，</a:t>
            </a:r>
            <a:r>
              <a:rPr lang="zh-CN" altLang="en-US" sz="1600" dirty="0">
                <a:solidFill>
                  <a:srgbClr val="7030A0"/>
                </a:solidFill>
              </a:rPr>
              <a:t>难以实施部署</a:t>
            </a:r>
            <a:r>
              <a:rPr lang="zh-CN" altLang="en-US" sz="1600" dirty="0"/>
              <a:t>，且只适用于</a:t>
            </a:r>
            <a:r>
              <a:rPr lang="en-US" altLang="zh-CN" sz="1600" dirty="0"/>
              <a:t>IPv6</a:t>
            </a:r>
            <a:r>
              <a:rPr lang="zh-CN" altLang="en-US" sz="1600" dirty="0"/>
              <a:t>这种地址空间大，合法地址稀疏的情况，此外，难以和常见的</a:t>
            </a:r>
            <a:r>
              <a:rPr lang="en-US" altLang="zh-CN" sz="1600" dirty="0"/>
              <a:t>DHCP</a:t>
            </a:r>
            <a:r>
              <a:rPr lang="zh-CN" altLang="en-US" sz="1600" dirty="0"/>
              <a:t>技术进行配合</a:t>
            </a:r>
            <a:endParaRPr lang="en-US" altLang="zh-CN" sz="1600" dirty="0"/>
          </a:p>
          <a:p>
            <a:r>
              <a:rPr lang="zh-CN" altLang="en-US" sz="1600" dirty="0"/>
              <a:t>端到端验证技术</a:t>
            </a:r>
            <a:endParaRPr lang="en-US" altLang="zh-CN" sz="1600" dirty="0"/>
          </a:p>
          <a:p>
            <a:pPr lvl="1"/>
            <a:r>
              <a:rPr lang="en-US" altLang="zh-CN" sz="1600" dirty="0"/>
              <a:t>SAV-Edge</a:t>
            </a:r>
            <a:r>
              <a:rPr lang="zh-CN" altLang="en-US" sz="1600" dirty="0"/>
              <a:t>，主机在报文中添加基于会话密钥生成的报文内容的哈希值，由安全网关进行验证。这种方法必须要修改主机，并且使用额外的验证设备，</a:t>
            </a:r>
            <a:r>
              <a:rPr lang="zh-CN" altLang="en-US" sz="1600" dirty="0">
                <a:solidFill>
                  <a:srgbClr val="7030A0"/>
                </a:solidFill>
              </a:rPr>
              <a:t>部署实施复杂度大</a:t>
            </a:r>
            <a:r>
              <a:rPr lang="zh-CN" altLang="en-US" sz="1600" dirty="0"/>
              <a:t>；主机及安全网关间需要进行密钥分发，控制协议复杂；每次加密验证需要经过两次哈希值的计算，数据平面的计算开销大</a:t>
            </a:r>
          </a:p>
        </p:txBody>
      </p:sp>
    </p:spTree>
    <p:extLst>
      <p:ext uri="{BB962C8B-B14F-4D97-AF65-F5344CB8AC3E}">
        <p14:creationId xmlns:p14="http://schemas.microsoft.com/office/powerpoint/2010/main" val="118689100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D20DE-76B8-4ADB-A432-57DC7D2BE1EF}"/>
              </a:ext>
            </a:extLst>
          </p:cNvPr>
          <p:cNvSpPr>
            <a:spLocks noGrp="1"/>
          </p:cNvSpPr>
          <p:nvPr>
            <p:ph type="title"/>
          </p:nvPr>
        </p:nvSpPr>
        <p:spPr/>
        <p:txBody>
          <a:bodyPr/>
          <a:lstStyle/>
          <a:p>
            <a:r>
              <a:rPr lang="zh-CN" altLang="en-US" dirty="0"/>
              <a:t>接入网源地址验证相关工作</a:t>
            </a:r>
          </a:p>
        </p:txBody>
      </p:sp>
      <p:sp>
        <p:nvSpPr>
          <p:cNvPr id="3" name="内容占位符 2">
            <a:extLst>
              <a:ext uri="{FF2B5EF4-FFF2-40B4-BE49-F238E27FC236}">
                <a16:creationId xmlns:a16="http://schemas.microsoft.com/office/drawing/2014/main" id="{C497B111-D14D-4C4E-97E2-105FF6C82545}"/>
              </a:ext>
            </a:extLst>
          </p:cNvPr>
          <p:cNvSpPr>
            <a:spLocks noGrp="1"/>
          </p:cNvSpPr>
          <p:nvPr>
            <p:ph idx="1"/>
          </p:nvPr>
        </p:nvSpPr>
        <p:spPr>
          <a:xfrm>
            <a:off x="563180" y="1280294"/>
            <a:ext cx="11068815" cy="4589462"/>
          </a:xfrm>
        </p:spPr>
        <p:txBody>
          <a:bodyPr/>
          <a:lstStyle/>
          <a:p>
            <a:r>
              <a:rPr lang="zh-CN" altLang="en-US" sz="1600" dirty="0"/>
              <a:t>将接入网源地址验证技术的范围限定为，可以工作在接入主机和网络的</a:t>
            </a:r>
            <a:r>
              <a:rPr lang="en-US" altLang="zh-CN" sz="1600" dirty="0"/>
              <a:t>3</a:t>
            </a:r>
            <a:r>
              <a:rPr lang="zh-CN" altLang="en-US" sz="1600" dirty="0"/>
              <a:t>层网关（</a:t>
            </a:r>
            <a:r>
              <a:rPr lang="zh-CN" altLang="en-US" sz="1600" dirty="0">
                <a:solidFill>
                  <a:srgbClr val="C00000"/>
                </a:solidFill>
              </a:rPr>
              <a:t>包含</a:t>
            </a:r>
            <a:r>
              <a:rPr lang="en-US" altLang="zh-CN" sz="1600" dirty="0">
                <a:solidFill>
                  <a:srgbClr val="C00000"/>
                </a:solidFill>
              </a:rPr>
              <a:t>3</a:t>
            </a:r>
            <a:r>
              <a:rPr lang="zh-CN" altLang="en-US" sz="1600" dirty="0">
                <a:solidFill>
                  <a:srgbClr val="C00000"/>
                </a:solidFill>
              </a:rPr>
              <a:t>层网关</a:t>
            </a:r>
            <a:r>
              <a:rPr lang="zh-CN" altLang="en-US" sz="1600" dirty="0"/>
              <a:t>）之间的源地址验证技术</a:t>
            </a:r>
            <a:endParaRPr lang="en-US" altLang="zh-CN" sz="1600" dirty="0"/>
          </a:p>
          <a:p>
            <a:r>
              <a:rPr lang="zh-CN" altLang="en-US" sz="1600" dirty="0"/>
              <a:t>目前存在的接入网源地址验证技术可以划分成：端口绑定类技术，自验证技术，和端到端验证技术</a:t>
            </a:r>
            <a:endParaRPr lang="en-US" altLang="zh-CN" sz="1600" dirty="0"/>
          </a:p>
          <a:p>
            <a:r>
              <a:rPr lang="zh-CN" altLang="en-US" sz="1600" dirty="0"/>
              <a:t>端口绑定类技术大致思路是网络设备监听地址分配过程，建立</a:t>
            </a:r>
            <a:r>
              <a:rPr lang="en-US" altLang="zh-CN" sz="1600" dirty="0"/>
              <a:t>IP</a:t>
            </a:r>
            <a:r>
              <a:rPr lang="zh-CN" altLang="en-US" sz="1600" dirty="0"/>
              <a:t>地址与主机网络链路层属性的绑定表项，并基于绑定表项过滤伪造源地址报文</a:t>
            </a:r>
            <a:endParaRPr lang="en-US" altLang="zh-CN" sz="1600" dirty="0"/>
          </a:p>
          <a:p>
            <a:pPr lvl="1"/>
            <a:r>
              <a:rPr lang="en-US" altLang="zh-CN" sz="1600" dirty="0"/>
              <a:t>IP Source Guard</a:t>
            </a:r>
            <a:r>
              <a:rPr lang="zh-CN" altLang="en-US" sz="1600" dirty="0"/>
              <a:t>技术细节未公开，也没有标准化，不能用于</a:t>
            </a:r>
            <a:r>
              <a:rPr lang="en-US" altLang="zh-CN" sz="1600" dirty="0"/>
              <a:t>IPv6</a:t>
            </a:r>
            <a:r>
              <a:rPr lang="zh-CN" altLang="en-US" sz="1600" dirty="0"/>
              <a:t>环境</a:t>
            </a:r>
            <a:endParaRPr lang="en-US" altLang="zh-CN" sz="1600" dirty="0"/>
          </a:p>
          <a:p>
            <a:pPr lvl="1"/>
            <a:r>
              <a:rPr lang="en-US" altLang="zh-CN" sz="1600" dirty="0"/>
              <a:t>EAP</a:t>
            </a:r>
            <a:r>
              <a:rPr lang="zh-CN" altLang="en-US" sz="1600" dirty="0"/>
              <a:t>、</a:t>
            </a:r>
            <a:r>
              <a:rPr lang="en-US" altLang="zh-CN" sz="1600" dirty="0"/>
              <a:t>SAVM-</a:t>
            </a:r>
            <a:r>
              <a:rPr lang="en-US" altLang="zh-CN" sz="1600" dirty="0" err="1"/>
              <a:t>SeND</a:t>
            </a:r>
            <a:r>
              <a:rPr lang="zh-CN" altLang="en-US" sz="1600" dirty="0"/>
              <a:t>不兼容现有的地址分配方式，对主机进行了修改，难以实施部署</a:t>
            </a:r>
            <a:endParaRPr lang="en-US" altLang="zh-CN" sz="1600" dirty="0"/>
          </a:p>
          <a:p>
            <a:pPr lvl="1"/>
            <a:r>
              <a:rPr lang="en-US" altLang="zh-CN" sz="1600" dirty="0"/>
              <a:t>SAVI</a:t>
            </a:r>
            <a:r>
              <a:rPr lang="zh-CN" altLang="en-US" sz="1600" dirty="0"/>
              <a:t>、</a:t>
            </a:r>
            <a:r>
              <a:rPr lang="en-US" altLang="zh-CN" sz="1600" dirty="0"/>
              <a:t>VAVE</a:t>
            </a:r>
            <a:r>
              <a:rPr lang="zh-CN" altLang="en-US" sz="1600" dirty="0"/>
              <a:t>、</a:t>
            </a:r>
            <a:r>
              <a:rPr lang="en-US" altLang="zh-CN" sz="1600" dirty="0"/>
              <a:t>SAV-Switch</a:t>
            </a:r>
            <a:r>
              <a:rPr lang="zh-CN" altLang="en-US" sz="1600" dirty="0"/>
              <a:t>、</a:t>
            </a:r>
            <a:r>
              <a:rPr lang="en-US" altLang="zh-CN" sz="1600" dirty="0"/>
              <a:t>SDN-SAVI</a:t>
            </a:r>
            <a:r>
              <a:rPr lang="zh-CN" altLang="en-US" sz="1600" dirty="0"/>
              <a:t>、</a:t>
            </a:r>
            <a:r>
              <a:rPr lang="en-US" altLang="zh-CN" sz="1600" dirty="0"/>
              <a:t>SIPAV-SDN</a:t>
            </a:r>
            <a:r>
              <a:rPr lang="zh-CN" altLang="en-US" sz="1600" dirty="0"/>
              <a:t>在</a:t>
            </a:r>
            <a:r>
              <a:rPr lang="en-US" altLang="zh-CN" sz="1600" dirty="0"/>
              <a:t>SLAAC</a:t>
            </a:r>
            <a:r>
              <a:rPr lang="zh-CN" altLang="en-US" sz="1600" dirty="0"/>
              <a:t>及静态配置情况下，均基于</a:t>
            </a:r>
            <a:r>
              <a:rPr lang="en-US" altLang="zh-CN" sz="1600" dirty="0"/>
              <a:t>DAD</a:t>
            </a:r>
            <a:r>
              <a:rPr lang="zh-CN" altLang="en-US" sz="1600" dirty="0"/>
              <a:t>过程建立绑定表项，</a:t>
            </a:r>
            <a:r>
              <a:rPr lang="zh-CN" altLang="en-US" sz="1600" b="1" dirty="0"/>
              <a:t>遭受</a:t>
            </a:r>
            <a:r>
              <a:rPr lang="en-US" altLang="zh-CN" sz="1600" b="1" dirty="0"/>
              <a:t>DAD</a:t>
            </a:r>
            <a:r>
              <a:rPr lang="zh-CN" altLang="en-US" sz="1600" b="1" dirty="0"/>
              <a:t>拒绝服务攻击问题</a:t>
            </a:r>
            <a:r>
              <a:rPr lang="zh-CN" altLang="en-US" sz="1600" dirty="0"/>
              <a:t>，此外，</a:t>
            </a:r>
            <a:r>
              <a:rPr lang="en-US" altLang="zh-CN" sz="1600" dirty="0"/>
              <a:t>VAVE</a:t>
            </a:r>
            <a:r>
              <a:rPr lang="zh-CN" altLang="en-US" sz="1600" dirty="0"/>
              <a:t>、</a:t>
            </a:r>
            <a:r>
              <a:rPr lang="en-US" altLang="zh-CN" sz="1600" dirty="0"/>
              <a:t>SDN-SAVI</a:t>
            </a:r>
            <a:r>
              <a:rPr lang="zh-CN" altLang="en-US" sz="1600" dirty="0"/>
              <a:t>、</a:t>
            </a:r>
            <a:r>
              <a:rPr lang="en-US" altLang="zh-CN" sz="1600" dirty="0"/>
              <a:t>SIPAV-SDN</a:t>
            </a:r>
            <a:r>
              <a:rPr lang="zh-CN" altLang="en-US" sz="1600" dirty="0"/>
              <a:t>均引入了</a:t>
            </a:r>
            <a:r>
              <a:rPr lang="en-US" altLang="zh-CN" sz="1600" dirty="0"/>
              <a:t>SDN</a:t>
            </a:r>
            <a:r>
              <a:rPr lang="zh-CN" altLang="en-US" sz="1600" dirty="0"/>
              <a:t>控制器，并且在建立绑定表项过程中，</a:t>
            </a:r>
            <a:r>
              <a:rPr lang="zh-CN" altLang="en-US" sz="1600" b="1" dirty="0"/>
              <a:t>存在网络设备到控制器再到网络设备的控制路径，引入了数据平面的通信开销</a:t>
            </a:r>
            <a:endParaRPr lang="en-US" altLang="zh-CN" sz="1600" b="1" dirty="0"/>
          </a:p>
          <a:p>
            <a:pPr lvl="1"/>
            <a:r>
              <a:rPr lang="zh-CN" altLang="en-US" sz="1600" dirty="0"/>
              <a:t>由于</a:t>
            </a:r>
            <a:r>
              <a:rPr lang="en-US" altLang="zh-CN" sz="1600" dirty="0"/>
              <a:t>SAVI</a:t>
            </a:r>
            <a:r>
              <a:rPr lang="zh-CN" altLang="en-US" sz="1600" dirty="0"/>
              <a:t>已经标准化，并且在各大网络厂商（华为、华三）得到了实现，还在各校园网（清华大学）得到了实际部署，本文基于此进行研究</a:t>
            </a:r>
            <a:endParaRPr lang="en-US" altLang="zh-CN" sz="1600" dirty="0"/>
          </a:p>
          <a:p>
            <a:r>
              <a:rPr lang="zh-CN" altLang="en-US" sz="1600" dirty="0"/>
              <a:t>自验证技术大致思路是终端主机基于非对称加密算法产生不可伪造的、可自行验证的</a:t>
            </a:r>
            <a:r>
              <a:rPr lang="en-US" altLang="zh-CN" sz="1600" dirty="0"/>
              <a:t>IPv6</a:t>
            </a:r>
            <a:r>
              <a:rPr lang="zh-CN" altLang="en-US" sz="1600" dirty="0"/>
              <a:t>地址，网络设备均可基于</a:t>
            </a:r>
            <a:r>
              <a:rPr lang="en-US" altLang="zh-CN" sz="1600" dirty="0"/>
              <a:t>IPv6</a:t>
            </a:r>
            <a:r>
              <a:rPr lang="zh-CN" altLang="en-US" sz="1600" dirty="0"/>
              <a:t>地址所对应的公钥值验证该</a:t>
            </a:r>
            <a:r>
              <a:rPr lang="en-US" altLang="zh-CN" sz="1600" dirty="0"/>
              <a:t>IPv6</a:t>
            </a:r>
            <a:r>
              <a:rPr lang="zh-CN" altLang="en-US" sz="1600" dirty="0"/>
              <a:t>地址的真实性，该类技术需要对终端主机协议栈进行修改，难以实际部署</a:t>
            </a:r>
            <a:endParaRPr lang="en-US" altLang="zh-CN" sz="1600" dirty="0"/>
          </a:p>
          <a:p>
            <a:pPr lvl="1"/>
            <a:r>
              <a:rPr lang="en-US" altLang="zh-CN" sz="1600" dirty="0"/>
              <a:t>CGA</a:t>
            </a:r>
          </a:p>
          <a:p>
            <a:r>
              <a:rPr lang="zh-CN" altLang="en-US" sz="1600" dirty="0"/>
              <a:t>端到端验证技术大致思路是终端主机在报文中添加特定标签，网关对报文中的标签进行验证，以此判断主机地址的合法性，</a:t>
            </a:r>
            <a:r>
              <a:rPr lang="zh-CN" altLang="en-US" sz="1600" dirty="0">
                <a:solidFill>
                  <a:srgbClr val="7030A0"/>
                </a:solidFill>
              </a:rPr>
              <a:t>该类技术的难点在于产生标签所需密钥的分发过程</a:t>
            </a:r>
            <a:r>
              <a:rPr lang="zh-CN" altLang="en-US" sz="1600" dirty="0"/>
              <a:t>，该类技术需要对终端主机协议栈进行修改，难以实际部署</a:t>
            </a:r>
            <a:endParaRPr lang="en-US" altLang="zh-CN" sz="1600" dirty="0"/>
          </a:p>
          <a:p>
            <a:pPr lvl="1"/>
            <a:r>
              <a:rPr lang="en-US" altLang="zh-CN" sz="1600" dirty="0"/>
              <a:t>SAV-Edge</a:t>
            </a:r>
            <a:endParaRPr lang="zh-CN" altLang="en-US" sz="1600" dirty="0"/>
          </a:p>
        </p:txBody>
      </p:sp>
    </p:spTree>
    <p:extLst>
      <p:ext uri="{BB962C8B-B14F-4D97-AF65-F5344CB8AC3E}">
        <p14:creationId xmlns:p14="http://schemas.microsoft.com/office/powerpoint/2010/main" val="312165270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6F0F3D-EE41-42A6-9959-25D03C33F143}"/>
              </a:ext>
            </a:extLst>
          </p:cNvPr>
          <p:cNvSpPr>
            <a:spLocks noGrp="1"/>
          </p:cNvSpPr>
          <p:nvPr>
            <p:ph type="title"/>
          </p:nvPr>
        </p:nvSpPr>
        <p:spPr/>
        <p:txBody>
          <a:bodyPr/>
          <a:lstStyle/>
          <a:p>
            <a:r>
              <a:rPr lang="zh-CN" altLang="en-US" dirty="0"/>
              <a:t>接入网源地址验证方案</a:t>
            </a:r>
            <a:r>
              <a:rPr lang="en-US" altLang="zh-CN" dirty="0"/>
              <a:t>P4SAVI</a:t>
            </a:r>
            <a:endParaRPr lang="zh-CN" altLang="en-US" dirty="0"/>
          </a:p>
        </p:txBody>
      </p:sp>
      <p:sp>
        <p:nvSpPr>
          <p:cNvPr id="3" name="内容占位符 2">
            <a:extLst>
              <a:ext uri="{FF2B5EF4-FFF2-40B4-BE49-F238E27FC236}">
                <a16:creationId xmlns:a16="http://schemas.microsoft.com/office/drawing/2014/main" id="{885E466B-F22C-4BCF-9EB0-4219BBAA8A69}"/>
              </a:ext>
            </a:extLst>
          </p:cNvPr>
          <p:cNvSpPr>
            <a:spLocks noGrp="1"/>
          </p:cNvSpPr>
          <p:nvPr>
            <p:ph idx="1"/>
          </p:nvPr>
        </p:nvSpPr>
        <p:spPr>
          <a:xfrm>
            <a:off x="563179" y="1233160"/>
            <a:ext cx="11068815" cy="4589462"/>
          </a:xfrm>
        </p:spPr>
        <p:txBody>
          <a:bodyPr/>
          <a:lstStyle/>
          <a:p>
            <a:pPr>
              <a:lnSpc>
                <a:spcPct val="120000"/>
              </a:lnSpc>
            </a:pPr>
            <a:r>
              <a:rPr lang="zh-CN" altLang="en-US" sz="1400" dirty="0"/>
              <a:t>背景</a:t>
            </a:r>
            <a:endParaRPr lang="en-US" altLang="zh-CN" sz="1400" dirty="0"/>
          </a:p>
          <a:p>
            <a:pPr lvl="1">
              <a:lnSpc>
                <a:spcPct val="120000"/>
              </a:lnSpc>
            </a:pPr>
            <a:r>
              <a:rPr lang="zh-CN" altLang="en-US" sz="1400" b="0" dirty="0"/>
              <a:t>由于现有的接入网源地址验证方案要么对终端主机进行了修改（自验证技术方案，端到端验证技术方案，端口绑定类技术方案中</a:t>
            </a:r>
            <a:r>
              <a:rPr lang="en-US" altLang="zh-CN" sz="1400" b="0" dirty="0"/>
              <a:t>EAP</a:t>
            </a:r>
            <a:r>
              <a:rPr lang="zh-CN" altLang="en-US" sz="1400" b="0" dirty="0"/>
              <a:t>、</a:t>
            </a:r>
            <a:r>
              <a:rPr lang="en-US" altLang="zh-CN" sz="1400" b="0" dirty="0"/>
              <a:t>SAVM-</a:t>
            </a:r>
            <a:r>
              <a:rPr lang="en-US" altLang="zh-CN" sz="1400" b="0" dirty="0" err="1"/>
              <a:t>SeND</a:t>
            </a:r>
            <a:r>
              <a:rPr lang="zh-CN" altLang="en-US" sz="1400" b="0" dirty="0"/>
              <a:t>），要么不能用于</a:t>
            </a:r>
            <a:r>
              <a:rPr lang="en-US" altLang="zh-CN" sz="1400" b="0" dirty="0"/>
              <a:t>IPv6</a:t>
            </a:r>
            <a:r>
              <a:rPr lang="zh-CN" altLang="en-US" sz="1400" b="0" dirty="0"/>
              <a:t>环境（</a:t>
            </a:r>
            <a:r>
              <a:rPr lang="en-US" altLang="zh-CN" sz="1400" b="0" dirty="0"/>
              <a:t>IP Source Guard</a:t>
            </a:r>
            <a:r>
              <a:rPr lang="zh-CN" altLang="en-US" sz="1400" b="0" dirty="0"/>
              <a:t>），要么由于控制路径引入了数据平面的通信开销（</a:t>
            </a:r>
            <a:r>
              <a:rPr lang="en-US" altLang="zh-CN" sz="1400" b="0" dirty="0"/>
              <a:t>VAVE</a:t>
            </a:r>
            <a:r>
              <a:rPr lang="zh-CN" altLang="en-US" sz="1400" b="0" dirty="0"/>
              <a:t>、</a:t>
            </a:r>
            <a:r>
              <a:rPr lang="en-US" altLang="zh-CN" sz="1400" b="0" dirty="0"/>
              <a:t>SDN-SAVI</a:t>
            </a:r>
            <a:r>
              <a:rPr lang="zh-CN" altLang="en-US" sz="1400" b="0" dirty="0"/>
              <a:t>、</a:t>
            </a:r>
            <a:r>
              <a:rPr lang="en-US" altLang="zh-CN" sz="1400" b="0" dirty="0"/>
              <a:t>SIPAV-SDN</a:t>
            </a:r>
            <a:r>
              <a:rPr lang="zh-CN" altLang="en-US" sz="1400" b="0" dirty="0"/>
              <a:t>），都没有在实际</a:t>
            </a:r>
            <a:r>
              <a:rPr lang="en-US" altLang="zh-CN" sz="1400" b="0" dirty="0"/>
              <a:t>IPv6</a:t>
            </a:r>
            <a:r>
              <a:rPr lang="zh-CN" altLang="en-US" sz="1400" b="0" dirty="0"/>
              <a:t>网络中进行部署</a:t>
            </a:r>
            <a:endParaRPr lang="en-US" altLang="zh-CN" sz="1400" b="0" dirty="0"/>
          </a:p>
          <a:p>
            <a:pPr lvl="1">
              <a:lnSpc>
                <a:spcPct val="120000"/>
              </a:lnSpc>
            </a:pPr>
            <a:r>
              <a:rPr lang="zh-CN" altLang="en-US" sz="1400" b="0" dirty="0"/>
              <a:t>而已经标准化，并且在各大网络设备厂商（华为、华三）中得到实现，还在各个校园网（清华大学）得到实际部署的</a:t>
            </a:r>
            <a:r>
              <a:rPr lang="en-US" altLang="zh-CN" sz="1400" b="0" dirty="0"/>
              <a:t>SAVI</a:t>
            </a:r>
            <a:r>
              <a:rPr lang="zh-CN" altLang="en-US" sz="1400" b="0" dirty="0"/>
              <a:t>却面临着重复地址检测拒绝服务攻击问题，这会使得接入网源地址验证失效</a:t>
            </a:r>
            <a:endParaRPr lang="en-US" altLang="zh-CN" sz="1400" b="0" dirty="0"/>
          </a:p>
          <a:p>
            <a:pPr lvl="2">
              <a:lnSpc>
                <a:spcPct val="120000"/>
              </a:lnSpc>
            </a:pPr>
            <a:r>
              <a:rPr lang="zh-CN" altLang="en-US" sz="1400" b="0" dirty="0"/>
              <a:t>在</a:t>
            </a:r>
            <a:r>
              <a:rPr lang="en-US" altLang="zh-CN" sz="1400" b="0" dirty="0"/>
              <a:t>SLAAC</a:t>
            </a:r>
            <a:r>
              <a:rPr lang="zh-CN" altLang="en-US" sz="1400" b="0" dirty="0"/>
              <a:t>、静态配置的地址分配方式下，</a:t>
            </a:r>
            <a:r>
              <a:rPr lang="en-US" altLang="zh-CN" sz="1400" b="0" dirty="0"/>
              <a:t>SAVI</a:t>
            </a:r>
            <a:r>
              <a:rPr lang="zh-CN" altLang="en-US" sz="1400" b="0" dirty="0"/>
              <a:t>基于重复地址检测</a:t>
            </a:r>
            <a:r>
              <a:rPr lang="en-US" altLang="zh-CN" sz="1400" b="0" dirty="0"/>
              <a:t>(DAD)</a:t>
            </a:r>
            <a:r>
              <a:rPr lang="zh-CN" altLang="en-US" sz="1400" b="0" dirty="0"/>
              <a:t>过程建立绑定表项，</a:t>
            </a:r>
            <a:r>
              <a:rPr lang="en-US" altLang="zh-CN" sz="1400" b="0" dirty="0"/>
              <a:t>DAD</a:t>
            </a:r>
            <a:r>
              <a:rPr lang="zh-CN" altLang="en-US" sz="1400" b="0" dirty="0"/>
              <a:t>涉及</a:t>
            </a:r>
            <a:r>
              <a:rPr lang="en-US" altLang="zh-CN" sz="1400" b="0" dirty="0"/>
              <a:t>NS</a:t>
            </a:r>
            <a:r>
              <a:rPr lang="zh-CN" altLang="en-US" sz="1400" b="0" dirty="0"/>
              <a:t>与</a:t>
            </a:r>
            <a:r>
              <a:rPr lang="en-US" altLang="zh-CN" sz="1400" b="0" dirty="0"/>
              <a:t>NA</a:t>
            </a:r>
            <a:r>
              <a:rPr lang="zh-CN" altLang="en-US" sz="1400" b="0" dirty="0"/>
              <a:t>两种</a:t>
            </a:r>
            <a:r>
              <a:rPr lang="en-US" altLang="zh-CN" sz="1400" b="0" dirty="0"/>
              <a:t>ICMPv6</a:t>
            </a:r>
            <a:r>
              <a:rPr lang="zh-CN" altLang="en-US" sz="1400" b="0" dirty="0"/>
              <a:t>消息，这些消息均包含源地址、目的地址及目标地址。在</a:t>
            </a:r>
            <a:r>
              <a:rPr lang="en-US" altLang="zh-CN" sz="1400" b="0" dirty="0"/>
              <a:t>DAD</a:t>
            </a:r>
            <a:r>
              <a:rPr lang="zh-CN" altLang="en-US" sz="1400" b="0" dirty="0"/>
              <a:t>过程中，主机发送</a:t>
            </a:r>
            <a:r>
              <a:rPr lang="en-US" altLang="zh-CN" sz="1400" b="0" dirty="0"/>
              <a:t>NS</a:t>
            </a:r>
            <a:r>
              <a:rPr lang="zh-CN" altLang="en-US" sz="1400" b="0" dirty="0"/>
              <a:t>报文，携带欲配置的</a:t>
            </a:r>
            <a:r>
              <a:rPr lang="en-US" altLang="zh-CN" sz="1400" b="0" dirty="0"/>
              <a:t>IPv6</a:t>
            </a:r>
            <a:r>
              <a:rPr lang="zh-CN" altLang="en-US" sz="1400" b="0" dirty="0"/>
              <a:t>地址，由于</a:t>
            </a:r>
            <a:r>
              <a:rPr lang="en-US" altLang="zh-CN" sz="1400" b="0" dirty="0"/>
              <a:t>NS</a:t>
            </a:r>
            <a:r>
              <a:rPr lang="zh-CN" altLang="en-US" sz="1400" b="0" dirty="0"/>
              <a:t>报文的公开性，攻击者可基于</a:t>
            </a:r>
            <a:r>
              <a:rPr lang="en-US" altLang="zh-CN" sz="1400" b="0" dirty="0"/>
              <a:t>NS</a:t>
            </a:r>
            <a:r>
              <a:rPr lang="zh-CN" altLang="en-US" sz="1400" b="0" dirty="0"/>
              <a:t>报文中的</a:t>
            </a:r>
            <a:r>
              <a:rPr lang="en-US" altLang="zh-CN" sz="1400" b="0" dirty="0"/>
              <a:t>IPv6</a:t>
            </a:r>
            <a:r>
              <a:rPr lang="zh-CN" altLang="en-US" sz="1400" b="0" dirty="0"/>
              <a:t>地址，构造带有伪造目标地址的</a:t>
            </a:r>
            <a:r>
              <a:rPr lang="en-US" altLang="zh-CN" sz="1400" b="0" dirty="0"/>
              <a:t>NA</a:t>
            </a:r>
            <a:r>
              <a:rPr lang="zh-CN" altLang="en-US" sz="1400" b="0" dirty="0"/>
              <a:t>报文（源地址、目的地址真实，目标地址伪造），以干扰</a:t>
            </a:r>
            <a:r>
              <a:rPr lang="en-US" altLang="zh-CN" sz="1400" b="0" dirty="0"/>
              <a:t>DAD</a:t>
            </a:r>
            <a:r>
              <a:rPr lang="zh-CN" altLang="en-US" sz="1400" b="0" dirty="0"/>
              <a:t>过程。现有的</a:t>
            </a:r>
            <a:r>
              <a:rPr lang="en-US" altLang="zh-CN" sz="1400" b="0" dirty="0"/>
              <a:t>SAVI</a:t>
            </a:r>
            <a:r>
              <a:rPr lang="zh-CN" altLang="en-US" sz="1400" b="0" dirty="0"/>
              <a:t>设备尽管提供了对源地址真实性验证机制，但不会对</a:t>
            </a:r>
            <a:r>
              <a:rPr lang="en-US" altLang="zh-CN" sz="1400" b="0" dirty="0"/>
              <a:t>NA</a:t>
            </a:r>
            <a:r>
              <a:rPr lang="zh-CN" altLang="en-US" sz="1400" b="0" dirty="0"/>
              <a:t>报文中的目标地址进行检查，导致</a:t>
            </a:r>
            <a:r>
              <a:rPr lang="en-US" altLang="zh-CN" sz="1400" b="0" dirty="0"/>
              <a:t>SAVI</a:t>
            </a:r>
            <a:r>
              <a:rPr lang="zh-CN" altLang="en-US" sz="1400" b="0" dirty="0"/>
              <a:t>设备误认为</a:t>
            </a:r>
            <a:r>
              <a:rPr lang="en-US" altLang="zh-CN" sz="1400" b="0" dirty="0"/>
              <a:t>IP</a:t>
            </a:r>
            <a:r>
              <a:rPr lang="zh-CN" altLang="en-US" sz="1400" b="0" dirty="0"/>
              <a:t>地址重复性，无法建立有效绑定表项，进而导致接入网源地址验证失效，此外还干扰了主机侧</a:t>
            </a:r>
            <a:r>
              <a:rPr lang="en-US" altLang="zh-CN" sz="1400" b="0" dirty="0"/>
              <a:t>IPv6</a:t>
            </a:r>
            <a:r>
              <a:rPr lang="zh-CN" altLang="en-US" sz="1400" b="0" dirty="0"/>
              <a:t>地址正常配置</a:t>
            </a:r>
            <a:endParaRPr lang="en-US" altLang="zh-CN" sz="1400" b="0" dirty="0"/>
          </a:p>
          <a:p>
            <a:pPr>
              <a:lnSpc>
                <a:spcPct val="120000"/>
              </a:lnSpc>
            </a:pPr>
            <a:r>
              <a:rPr lang="zh-CN" altLang="en-US" sz="1400" b="0" dirty="0"/>
              <a:t>考虑到</a:t>
            </a:r>
            <a:r>
              <a:rPr lang="en-US" altLang="zh-CN" sz="1400" b="0" dirty="0"/>
              <a:t>SAVI</a:t>
            </a:r>
            <a:r>
              <a:rPr lang="zh-CN" altLang="en-US" sz="1400" b="0" dirty="0"/>
              <a:t>的广泛部署性，本文基于其进行研究</a:t>
            </a:r>
            <a:endParaRPr lang="en-US" altLang="zh-CN" sz="1400" b="0" dirty="0"/>
          </a:p>
          <a:p>
            <a:pPr>
              <a:lnSpc>
                <a:spcPct val="120000"/>
              </a:lnSpc>
            </a:pPr>
            <a:r>
              <a:rPr lang="zh-CN" altLang="en-US" sz="1400" dirty="0"/>
              <a:t>本质原因</a:t>
            </a:r>
            <a:endParaRPr lang="en-US" altLang="zh-CN" sz="1400" dirty="0"/>
          </a:p>
          <a:p>
            <a:pPr lvl="1">
              <a:lnSpc>
                <a:spcPct val="120000"/>
              </a:lnSpc>
            </a:pPr>
            <a:r>
              <a:rPr lang="en-US" altLang="zh-CN" sz="1400" b="0" dirty="0"/>
              <a:t>SAVI</a:t>
            </a:r>
            <a:r>
              <a:rPr lang="zh-CN" altLang="en-US" sz="1400" b="0" dirty="0"/>
              <a:t>只监听报文中源地址真实性，而对于</a:t>
            </a:r>
            <a:r>
              <a:rPr lang="en-US" altLang="zh-CN" sz="1400" b="0" dirty="0"/>
              <a:t>NS</a:t>
            </a:r>
            <a:r>
              <a:rPr lang="zh-CN" altLang="en-US" sz="1400" b="0" dirty="0"/>
              <a:t>、</a:t>
            </a:r>
            <a:r>
              <a:rPr lang="en-US" altLang="zh-CN" sz="1400" b="0" dirty="0"/>
              <a:t>NA</a:t>
            </a:r>
            <a:r>
              <a:rPr lang="zh-CN" altLang="en-US" sz="1400" b="0" dirty="0"/>
              <a:t>报文中目标地址的真假性，不做</a:t>
            </a:r>
            <a:r>
              <a:rPr lang="zh-CN" altLang="en-US" sz="1400" dirty="0"/>
              <a:t>检查</a:t>
            </a:r>
            <a:endParaRPr lang="en-US" altLang="zh-CN" sz="1400" b="0" dirty="0"/>
          </a:p>
          <a:p>
            <a:pPr>
              <a:lnSpc>
                <a:spcPct val="120000"/>
              </a:lnSpc>
            </a:pPr>
            <a:r>
              <a:rPr lang="zh-CN" altLang="en-US" sz="1400" b="0" dirty="0"/>
              <a:t>考虑到</a:t>
            </a:r>
            <a:r>
              <a:rPr lang="en-US" altLang="zh-CN" sz="1400" b="0" dirty="0"/>
              <a:t>P4</a:t>
            </a:r>
            <a:r>
              <a:rPr lang="zh-CN" altLang="en-US" sz="1400" b="0" dirty="0"/>
              <a:t>提供的灵活的解析器以及其本身对网络设备的可编程能力，本文基于</a:t>
            </a:r>
            <a:r>
              <a:rPr lang="en-US" altLang="zh-CN" sz="1400" b="0" dirty="0"/>
              <a:t>P4</a:t>
            </a:r>
            <a:r>
              <a:rPr lang="zh-CN" altLang="en-US" sz="1400" b="0" dirty="0"/>
              <a:t>，提出了接入网源地址验证增强方案</a:t>
            </a:r>
            <a:r>
              <a:rPr lang="en-US" altLang="zh-CN" sz="1400" b="0" dirty="0"/>
              <a:t>P4SAVI</a:t>
            </a:r>
          </a:p>
          <a:p>
            <a:pPr>
              <a:lnSpc>
                <a:spcPct val="120000"/>
              </a:lnSpc>
            </a:pPr>
            <a:r>
              <a:rPr lang="en-US" altLang="zh-CN" sz="1400" dirty="0"/>
              <a:t>P4SAVI</a:t>
            </a:r>
            <a:r>
              <a:rPr lang="zh-CN" altLang="en-US" sz="1400" dirty="0"/>
              <a:t>核心想法</a:t>
            </a:r>
            <a:endParaRPr lang="en-US" altLang="zh-CN" sz="1400" dirty="0"/>
          </a:p>
          <a:p>
            <a:pPr lvl="1">
              <a:lnSpc>
                <a:spcPct val="120000"/>
              </a:lnSpc>
            </a:pPr>
            <a:r>
              <a:rPr lang="zh-CN" altLang="en-US" sz="1400" dirty="0"/>
              <a:t>不仅对报文源地址真实性进行检查，还对</a:t>
            </a:r>
            <a:r>
              <a:rPr lang="en-US" altLang="zh-CN" sz="1400" dirty="0"/>
              <a:t>NS/NA</a:t>
            </a:r>
            <a:r>
              <a:rPr lang="zh-CN" altLang="en-US" sz="1400" dirty="0"/>
              <a:t>报文中目标地址的真实性进行检查，以此过滤伪造报文</a:t>
            </a:r>
            <a:endParaRPr lang="zh-CN" altLang="en-US" sz="1400" b="0" dirty="0"/>
          </a:p>
        </p:txBody>
      </p:sp>
    </p:spTree>
    <p:extLst>
      <p:ext uri="{BB962C8B-B14F-4D97-AF65-F5344CB8AC3E}">
        <p14:creationId xmlns:p14="http://schemas.microsoft.com/office/powerpoint/2010/main" val="370157119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D787D-2CE5-4351-906C-DD7D178BA156}"/>
              </a:ext>
            </a:extLst>
          </p:cNvPr>
          <p:cNvSpPr>
            <a:spLocks noGrp="1"/>
          </p:cNvSpPr>
          <p:nvPr>
            <p:ph type="title"/>
          </p:nvPr>
        </p:nvSpPr>
        <p:spPr/>
        <p:txBody>
          <a:bodyPr/>
          <a:lstStyle/>
          <a:p>
            <a:r>
              <a:rPr lang="zh-CN" altLang="en-US" dirty="0"/>
              <a:t>接入网源地址验证方案</a:t>
            </a:r>
            <a:r>
              <a:rPr lang="en-US" altLang="zh-CN" dirty="0"/>
              <a:t>P4SAVI</a:t>
            </a:r>
            <a:endParaRPr lang="zh-CN" altLang="en-US" dirty="0"/>
          </a:p>
        </p:txBody>
      </p:sp>
      <p:sp>
        <p:nvSpPr>
          <p:cNvPr id="3" name="内容占位符 2">
            <a:extLst>
              <a:ext uri="{FF2B5EF4-FFF2-40B4-BE49-F238E27FC236}">
                <a16:creationId xmlns:a16="http://schemas.microsoft.com/office/drawing/2014/main" id="{AEC06C21-FDFB-4159-ACE3-DCD24E793C43}"/>
              </a:ext>
            </a:extLst>
          </p:cNvPr>
          <p:cNvSpPr>
            <a:spLocks noGrp="1"/>
          </p:cNvSpPr>
          <p:nvPr>
            <p:ph idx="1"/>
          </p:nvPr>
        </p:nvSpPr>
        <p:spPr>
          <a:xfrm>
            <a:off x="563180" y="1493782"/>
            <a:ext cx="11068815" cy="4589462"/>
          </a:xfrm>
        </p:spPr>
        <p:txBody>
          <a:bodyPr/>
          <a:lstStyle/>
          <a:p>
            <a:r>
              <a:rPr lang="zh-CN" altLang="en-US" sz="1600" b="0" dirty="0"/>
              <a:t>威胁模型</a:t>
            </a:r>
            <a:endParaRPr lang="en-US" altLang="zh-CN" sz="1600" b="0" dirty="0"/>
          </a:p>
          <a:p>
            <a:pPr lvl="1"/>
            <a:r>
              <a:rPr lang="zh-CN" altLang="en-US" sz="1600" b="0" dirty="0"/>
              <a:t>网络设备真实可靠，主机不可靠，主机可以任意伪造地址发送报文</a:t>
            </a:r>
            <a:endParaRPr lang="en-US" altLang="zh-CN" sz="1600" b="0" dirty="0"/>
          </a:p>
          <a:p>
            <a:endParaRPr lang="zh-CN" altLang="en-US" dirty="0"/>
          </a:p>
        </p:txBody>
      </p:sp>
      <p:pic>
        <p:nvPicPr>
          <p:cNvPr id="4" name="Picture 10" descr="C:\Users\ecoffey\AppData\Local\Temp\Rar$DRa0.403\30001_Device_access_point_default_256.png">
            <a:extLst>
              <a:ext uri="{FF2B5EF4-FFF2-40B4-BE49-F238E27FC236}">
                <a16:creationId xmlns:a16="http://schemas.microsoft.com/office/drawing/2014/main" id="{1F9ADEA3-4AF8-4805-B2C7-0AE06EE00B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4270" y="2611236"/>
            <a:ext cx="762710" cy="7627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ecoffey\AppData\Local\Temp\Rar$DRa0.324\30072_Device_server_default_256.png">
            <a:extLst>
              <a:ext uri="{FF2B5EF4-FFF2-40B4-BE49-F238E27FC236}">
                <a16:creationId xmlns:a16="http://schemas.microsoft.com/office/drawing/2014/main" id="{9022AE0C-40EC-4487-B8CA-8C291B784D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5669" y="3964624"/>
            <a:ext cx="569700" cy="56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24\30072_Device_server_default_256.png">
            <a:extLst>
              <a:ext uri="{FF2B5EF4-FFF2-40B4-BE49-F238E27FC236}">
                <a16:creationId xmlns:a16="http://schemas.microsoft.com/office/drawing/2014/main" id="{4F89C42D-68A8-4464-97B6-70941D4954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7339" y="3964624"/>
            <a:ext cx="569700" cy="5697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40DCF425-68C3-4E11-BE1B-91758AEBEC26}"/>
              </a:ext>
            </a:extLst>
          </p:cNvPr>
          <p:cNvCxnSpPr>
            <a:cxnSpLocks/>
            <a:stCxn id="5" idx="0"/>
            <a:endCxn id="4" idx="1"/>
          </p:cNvCxnSpPr>
          <p:nvPr/>
        </p:nvCxnSpPr>
        <p:spPr bwMode="auto">
          <a:xfrm flipV="1">
            <a:off x="5080519" y="2992591"/>
            <a:ext cx="503751" cy="972033"/>
          </a:xfrm>
          <a:prstGeom prst="line">
            <a:avLst/>
          </a:prstGeom>
          <a:solidFill>
            <a:srgbClr val="AFE2E3"/>
          </a:solidFill>
          <a:ln w="25400" cap="flat" cmpd="sng" algn="ctr">
            <a:solidFill>
              <a:schemeClr val="tx1">
                <a:lumMod val="50000"/>
                <a:lumOff val="50000"/>
              </a:schemeClr>
            </a:solidFill>
            <a:prstDash val="solid"/>
            <a:round/>
            <a:headEnd type="none" w="med" len="med"/>
            <a:tailEnd type="none" w="med" len="med"/>
          </a:ln>
          <a:effectLst/>
        </p:spPr>
      </p:cxnSp>
      <p:cxnSp>
        <p:nvCxnSpPr>
          <p:cNvPr id="8" name="直接连接符 7">
            <a:extLst>
              <a:ext uri="{FF2B5EF4-FFF2-40B4-BE49-F238E27FC236}">
                <a16:creationId xmlns:a16="http://schemas.microsoft.com/office/drawing/2014/main" id="{5E31838D-19C6-4CCF-A444-8AFA2E30708F}"/>
              </a:ext>
            </a:extLst>
          </p:cNvPr>
          <p:cNvCxnSpPr>
            <a:cxnSpLocks/>
            <a:stCxn id="4" idx="3"/>
            <a:endCxn id="6" idx="0"/>
          </p:cNvCxnSpPr>
          <p:nvPr/>
        </p:nvCxnSpPr>
        <p:spPr bwMode="auto">
          <a:xfrm>
            <a:off x="6346980" y="2992591"/>
            <a:ext cx="765209" cy="972033"/>
          </a:xfrm>
          <a:prstGeom prst="line">
            <a:avLst/>
          </a:prstGeom>
          <a:solidFill>
            <a:srgbClr val="AFE2E3"/>
          </a:solidFill>
          <a:ln w="25400" cap="flat" cmpd="sng" algn="ctr">
            <a:solidFill>
              <a:schemeClr val="tx1">
                <a:lumMod val="50000"/>
                <a:lumOff val="50000"/>
              </a:schemeClr>
            </a:solidFill>
            <a:prstDash val="solid"/>
            <a:round/>
            <a:headEnd type="none" w="med" len="med"/>
            <a:tailEnd type="none" w="med" len="med"/>
          </a:ln>
          <a:effectLst/>
        </p:spPr>
      </p:cxnSp>
      <p:sp>
        <p:nvSpPr>
          <p:cNvPr id="9" name="文本框 8">
            <a:extLst>
              <a:ext uri="{FF2B5EF4-FFF2-40B4-BE49-F238E27FC236}">
                <a16:creationId xmlns:a16="http://schemas.microsoft.com/office/drawing/2014/main" id="{1D59E246-33FC-4BFA-B49F-0D4AFC096A99}"/>
              </a:ext>
            </a:extLst>
          </p:cNvPr>
          <p:cNvSpPr txBox="1"/>
          <p:nvPr/>
        </p:nvSpPr>
        <p:spPr>
          <a:xfrm>
            <a:off x="4877217" y="3324719"/>
            <a:ext cx="434734"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NS</a:t>
            </a:r>
            <a:endParaRPr lang="zh-CN" alt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2F411FE-156B-46D0-975D-3354F0A3D09D}"/>
              </a:ext>
            </a:extLst>
          </p:cNvPr>
          <p:cNvSpPr txBox="1"/>
          <p:nvPr/>
        </p:nvSpPr>
        <p:spPr>
          <a:xfrm>
            <a:off x="6787449" y="3330249"/>
            <a:ext cx="457176"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NA</a:t>
            </a:r>
          </a:p>
        </p:txBody>
      </p:sp>
      <p:sp>
        <p:nvSpPr>
          <p:cNvPr id="11" name="文本框 10">
            <a:extLst>
              <a:ext uri="{FF2B5EF4-FFF2-40B4-BE49-F238E27FC236}">
                <a16:creationId xmlns:a16="http://schemas.microsoft.com/office/drawing/2014/main" id="{2E6A911E-EB99-4192-AC23-A1237061B3C2}"/>
              </a:ext>
            </a:extLst>
          </p:cNvPr>
          <p:cNvSpPr txBox="1"/>
          <p:nvPr/>
        </p:nvSpPr>
        <p:spPr>
          <a:xfrm>
            <a:off x="6674184" y="4574656"/>
            <a:ext cx="898003"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Attacker</a:t>
            </a:r>
          </a:p>
        </p:txBody>
      </p:sp>
      <p:graphicFrame>
        <p:nvGraphicFramePr>
          <p:cNvPr id="14" name="表格 14">
            <a:extLst>
              <a:ext uri="{FF2B5EF4-FFF2-40B4-BE49-F238E27FC236}">
                <a16:creationId xmlns:a16="http://schemas.microsoft.com/office/drawing/2014/main" id="{3EA3759C-EA32-47B7-8249-44843C442558}"/>
              </a:ext>
            </a:extLst>
          </p:cNvPr>
          <p:cNvGraphicFramePr>
            <a:graphicFrameLocks noGrp="1"/>
          </p:cNvGraphicFramePr>
          <p:nvPr>
            <p:extLst>
              <p:ext uri="{D42A27DB-BD31-4B8C-83A1-F6EECF244321}">
                <p14:modId xmlns:p14="http://schemas.microsoft.com/office/powerpoint/2010/main" val="3946585224"/>
              </p:ext>
            </p:extLst>
          </p:nvPr>
        </p:nvGraphicFramePr>
        <p:xfrm>
          <a:off x="799991" y="3482023"/>
          <a:ext cx="3775444" cy="612980"/>
        </p:xfrm>
        <a:graphic>
          <a:graphicData uri="http://schemas.openxmlformats.org/drawingml/2006/table">
            <a:tbl>
              <a:tblPr firstRow="1" bandRow="1">
                <a:tableStyleId>{5C22544A-7EE6-4342-B048-85BDC9FD1C3A}</a:tableStyleId>
              </a:tblPr>
              <a:tblGrid>
                <a:gridCol w="943861">
                  <a:extLst>
                    <a:ext uri="{9D8B030D-6E8A-4147-A177-3AD203B41FA5}">
                      <a16:colId xmlns:a16="http://schemas.microsoft.com/office/drawing/2014/main" val="3236586012"/>
                    </a:ext>
                  </a:extLst>
                </a:gridCol>
                <a:gridCol w="943861">
                  <a:extLst>
                    <a:ext uri="{9D8B030D-6E8A-4147-A177-3AD203B41FA5}">
                      <a16:colId xmlns:a16="http://schemas.microsoft.com/office/drawing/2014/main" val="3018090928"/>
                    </a:ext>
                  </a:extLst>
                </a:gridCol>
                <a:gridCol w="943861">
                  <a:extLst>
                    <a:ext uri="{9D8B030D-6E8A-4147-A177-3AD203B41FA5}">
                      <a16:colId xmlns:a16="http://schemas.microsoft.com/office/drawing/2014/main" val="2223833870"/>
                    </a:ext>
                  </a:extLst>
                </a:gridCol>
                <a:gridCol w="943861">
                  <a:extLst>
                    <a:ext uri="{9D8B030D-6E8A-4147-A177-3AD203B41FA5}">
                      <a16:colId xmlns:a16="http://schemas.microsoft.com/office/drawing/2014/main" val="3451563164"/>
                    </a:ext>
                  </a:extLst>
                </a:gridCol>
              </a:tblGrid>
              <a:tr h="282498">
                <a:tc>
                  <a:txBody>
                    <a:bodyPr/>
                    <a:lstStyle/>
                    <a:p>
                      <a:pPr algn="ctr"/>
                      <a:r>
                        <a:rPr lang="zh-CN" altLang="en-US" sz="1400" b="0" baseline="0" dirty="0">
                          <a:solidFill>
                            <a:schemeClr val="bg1"/>
                          </a:solidFill>
                          <a:latin typeface="微软雅黑" panose="020B0503020204020204" pitchFamily="34" charset="-122"/>
                          <a:ea typeface="微软雅黑" panose="020B0503020204020204" pitchFamily="34" charset="-122"/>
                        </a:rPr>
                        <a:t>报文类型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zh-CN" altLang="en-US" sz="1400" b="0" baseline="0" dirty="0">
                          <a:solidFill>
                            <a:schemeClr val="bg1"/>
                          </a:solidFill>
                          <a:latin typeface="微软雅黑" panose="020B0503020204020204" pitchFamily="34" charset="-122"/>
                          <a:ea typeface="微软雅黑" panose="020B0503020204020204" pitchFamily="34" charset="-122"/>
                        </a:rPr>
                        <a:t>源地址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zh-CN" altLang="en-US" sz="1400" b="0" baseline="0" dirty="0">
                          <a:solidFill>
                            <a:schemeClr val="bg1"/>
                          </a:solidFill>
                          <a:latin typeface="微软雅黑" panose="020B0503020204020204" pitchFamily="34" charset="-122"/>
                          <a:ea typeface="微软雅黑" panose="020B0503020204020204" pitchFamily="34" charset="-122"/>
                        </a:rPr>
                        <a:t>目的地址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zh-CN" altLang="en-US" sz="1400" b="0" baseline="0" dirty="0">
                          <a:solidFill>
                            <a:schemeClr val="bg1"/>
                          </a:solidFill>
                          <a:latin typeface="微软雅黑" panose="020B0503020204020204" pitchFamily="34" charset="-122"/>
                          <a:ea typeface="微软雅黑" panose="020B0503020204020204" pitchFamily="34" charset="-122"/>
                        </a:rPr>
                        <a:t>目标地址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extLst>
                  <a:ext uri="{0D108BD9-81ED-4DB2-BD59-A6C34878D82A}">
                    <a16:rowId xmlns:a16="http://schemas.microsoft.com/office/drawing/2014/main" val="1813450218"/>
                  </a:ext>
                </a:extLst>
              </a:tr>
              <a:tr h="308180">
                <a:tc>
                  <a:txBody>
                    <a:bodyPr/>
                    <a:lstStyle/>
                    <a:p>
                      <a:pPr algn="ctr"/>
                      <a:r>
                        <a:rPr lang="en-US" altLang="zh-CN" sz="1400" baseline="0" dirty="0">
                          <a:solidFill>
                            <a:schemeClr val="tx1"/>
                          </a:solidFill>
                          <a:latin typeface="微软雅黑" panose="020B0503020204020204" pitchFamily="34" charset="-122"/>
                          <a:ea typeface="微软雅黑" panose="020B0503020204020204" pitchFamily="34" charset="-122"/>
                        </a:rPr>
                        <a:t>NS</a:t>
                      </a:r>
                      <a:endParaRPr lang="zh-CN" altLang="en-US" sz="14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baseline="0" dirty="0">
                          <a:solidFill>
                            <a:schemeClr val="tx1"/>
                          </a:solidFill>
                          <a:latin typeface="微软雅黑" panose="020B0503020204020204" pitchFamily="34" charset="-122"/>
                          <a:ea typeface="微软雅黑" panose="020B0503020204020204" pitchFamily="34" charset="-122"/>
                        </a:rPr>
                        <a:t>未定义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baseline="0" dirty="0">
                          <a:solidFill>
                            <a:schemeClr val="tx1"/>
                          </a:solidFill>
                          <a:latin typeface="微软雅黑" panose="020B0503020204020204" pitchFamily="34" charset="-122"/>
                          <a:ea typeface="微软雅黑" panose="020B0503020204020204" pitchFamily="34" charset="-122"/>
                        </a:rPr>
                        <a:t>多播地址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aseline="0" dirty="0">
                          <a:solidFill>
                            <a:schemeClr val="tx1"/>
                          </a:solidFill>
                          <a:latin typeface="微软雅黑" panose="020B0503020204020204" pitchFamily="34" charset="-122"/>
                          <a:ea typeface="微软雅黑" panose="020B0503020204020204" pitchFamily="34" charset="-122"/>
                        </a:rPr>
                        <a:t>IPv6 2</a:t>
                      </a:r>
                      <a:endParaRPr lang="zh-CN" altLang="en-US" sz="14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53561"/>
                  </a:ext>
                </a:extLst>
              </a:tr>
            </a:tbl>
          </a:graphicData>
        </a:graphic>
      </p:graphicFrame>
      <p:sp>
        <p:nvSpPr>
          <p:cNvPr id="15" name="文本框 14">
            <a:extLst>
              <a:ext uri="{FF2B5EF4-FFF2-40B4-BE49-F238E27FC236}">
                <a16:creationId xmlns:a16="http://schemas.microsoft.com/office/drawing/2014/main" id="{87E886A5-3C5A-4B72-92B5-C37A7B19FE43}"/>
              </a:ext>
            </a:extLst>
          </p:cNvPr>
          <p:cNvSpPr txBox="1"/>
          <p:nvPr/>
        </p:nvSpPr>
        <p:spPr>
          <a:xfrm>
            <a:off x="7453866" y="4115752"/>
            <a:ext cx="707245"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IPv6 1</a:t>
            </a:r>
            <a:endParaRPr lang="zh-CN" altLang="en-US" sz="14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B92C3FB7-C41F-4266-8333-1119CDD87D61}"/>
              </a:ext>
            </a:extLst>
          </p:cNvPr>
          <p:cNvSpPr txBox="1"/>
          <p:nvPr/>
        </p:nvSpPr>
        <p:spPr>
          <a:xfrm>
            <a:off x="6368139" y="2814735"/>
            <a:ext cx="262190"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1</a:t>
            </a:r>
          </a:p>
        </p:txBody>
      </p:sp>
      <p:sp>
        <p:nvSpPr>
          <p:cNvPr id="19" name="文本框 18">
            <a:extLst>
              <a:ext uri="{FF2B5EF4-FFF2-40B4-BE49-F238E27FC236}">
                <a16:creationId xmlns:a16="http://schemas.microsoft.com/office/drawing/2014/main" id="{74DD13D3-1230-4C36-BCEA-A5667DCF8139}"/>
              </a:ext>
            </a:extLst>
          </p:cNvPr>
          <p:cNvSpPr txBox="1"/>
          <p:nvPr/>
        </p:nvSpPr>
        <p:spPr>
          <a:xfrm>
            <a:off x="5304447" y="2813246"/>
            <a:ext cx="262190"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2</a:t>
            </a:r>
          </a:p>
        </p:txBody>
      </p:sp>
      <p:graphicFrame>
        <p:nvGraphicFramePr>
          <p:cNvPr id="20" name="表格 14">
            <a:extLst>
              <a:ext uri="{FF2B5EF4-FFF2-40B4-BE49-F238E27FC236}">
                <a16:creationId xmlns:a16="http://schemas.microsoft.com/office/drawing/2014/main" id="{5C51200C-FFE4-44F9-BF98-0375E33B2844}"/>
              </a:ext>
            </a:extLst>
          </p:cNvPr>
          <p:cNvGraphicFramePr>
            <a:graphicFrameLocks noGrp="1"/>
          </p:cNvGraphicFramePr>
          <p:nvPr>
            <p:extLst>
              <p:ext uri="{D42A27DB-BD31-4B8C-83A1-F6EECF244321}">
                <p14:modId xmlns:p14="http://schemas.microsoft.com/office/powerpoint/2010/main" val="643054542"/>
              </p:ext>
            </p:extLst>
          </p:nvPr>
        </p:nvGraphicFramePr>
        <p:xfrm>
          <a:off x="7685094" y="3502772"/>
          <a:ext cx="3775444" cy="612980"/>
        </p:xfrm>
        <a:graphic>
          <a:graphicData uri="http://schemas.openxmlformats.org/drawingml/2006/table">
            <a:tbl>
              <a:tblPr firstRow="1" bandRow="1">
                <a:tableStyleId>{5C22544A-7EE6-4342-B048-85BDC9FD1C3A}</a:tableStyleId>
              </a:tblPr>
              <a:tblGrid>
                <a:gridCol w="943861">
                  <a:extLst>
                    <a:ext uri="{9D8B030D-6E8A-4147-A177-3AD203B41FA5}">
                      <a16:colId xmlns:a16="http://schemas.microsoft.com/office/drawing/2014/main" val="3236586012"/>
                    </a:ext>
                  </a:extLst>
                </a:gridCol>
                <a:gridCol w="943861">
                  <a:extLst>
                    <a:ext uri="{9D8B030D-6E8A-4147-A177-3AD203B41FA5}">
                      <a16:colId xmlns:a16="http://schemas.microsoft.com/office/drawing/2014/main" val="3018090928"/>
                    </a:ext>
                  </a:extLst>
                </a:gridCol>
                <a:gridCol w="943861">
                  <a:extLst>
                    <a:ext uri="{9D8B030D-6E8A-4147-A177-3AD203B41FA5}">
                      <a16:colId xmlns:a16="http://schemas.microsoft.com/office/drawing/2014/main" val="2223833870"/>
                    </a:ext>
                  </a:extLst>
                </a:gridCol>
                <a:gridCol w="943861">
                  <a:extLst>
                    <a:ext uri="{9D8B030D-6E8A-4147-A177-3AD203B41FA5}">
                      <a16:colId xmlns:a16="http://schemas.microsoft.com/office/drawing/2014/main" val="3451563164"/>
                    </a:ext>
                  </a:extLst>
                </a:gridCol>
              </a:tblGrid>
              <a:tr h="282498">
                <a:tc>
                  <a:txBody>
                    <a:bodyPr/>
                    <a:lstStyle/>
                    <a:p>
                      <a:pPr algn="ctr"/>
                      <a:r>
                        <a:rPr lang="zh-CN" altLang="en-US" sz="1400" b="0" baseline="0" dirty="0">
                          <a:solidFill>
                            <a:schemeClr val="bg1"/>
                          </a:solidFill>
                          <a:latin typeface="微软雅黑" panose="020B0503020204020204" pitchFamily="34" charset="-122"/>
                          <a:ea typeface="微软雅黑" panose="020B0503020204020204" pitchFamily="34" charset="-122"/>
                        </a:rPr>
                        <a:t>报文类型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zh-CN" altLang="en-US" sz="1400" b="0" baseline="0" dirty="0">
                          <a:solidFill>
                            <a:schemeClr val="bg1"/>
                          </a:solidFill>
                          <a:latin typeface="微软雅黑" panose="020B0503020204020204" pitchFamily="34" charset="-122"/>
                          <a:ea typeface="微软雅黑" panose="020B0503020204020204" pitchFamily="34" charset="-122"/>
                        </a:rPr>
                        <a:t>源地址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zh-CN" altLang="en-US" sz="1400" b="0" baseline="0" dirty="0">
                          <a:solidFill>
                            <a:schemeClr val="bg1"/>
                          </a:solidFill>
                          <a:latin typeface="微软雅黑" panose="020B0503020204020204" pitchFamily="34" charset="-122"/>
                          <a:ea typeface="微软雅黑" panose="020B0503020204020204" pitchFamily="34" charset="-122"/>
                        </a:rPr>
                        <a:t>目的地址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zh-CN" altLang="en-US" sz="1400" b="0" baseline="0" dirty="0">
                          <a:solidFill>
                            <a:schemeClr val="bg1"/>
                          </a:solidFill>
                          <a:latin typeface="微软雅黑" panose="020B0503020204020204" pitchFamily="34" charset="-122"/>
                          <a:ea typeface="微软雅黑" panose="020B0503020204020204" pitchFamily="34" charset="-122"/>
                        </a:rPr>
                        <a:t>目标地址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extLst>
                  <a:ext uri="{0D108BD9-81ED-4DB2-BD59-A6C34878D82A}">
                    <a16:rowId xmlns:a16="http://schemas.microsoft.com/office/drawing/2014/main" val="1813450218"/>
                  </a:ext>
                </a:extLst>
              </a:tr>
              <a:tr h="308180">
                <a:tc>
                  <a:txBody>
                    <a:bodyPr/>
                    <a:lstStyle/>
                    <a:p>
                      <a:pPr algn="ctr"/>
                      <a:r>
                        <a:rPr lang="en-US" altLang="zh-CN" sz="1400" baseline="0" dirty="0">
                          <a:solidFill>
                            <a:schemeClr val="tx1"/>
                          </a:solidFill>
                          <a:latin typeface="微软雅黑" panose="020B0503020204020204" pitchFamily="34" charset="-122"/>
                          <a:ea typeface="微软雅黑" panose="020B0503020204020204" pitchFamily="34" charset="-122"/>
                        </a:rPr>
                        <a:t>NA</a:t>
                      </a:r>
                      <a:endParaRPr lang="zh-CN" altLang="en-US" sz="14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aseline="0" dirty="0">
                          <a:solidFill>
                            <a:schemeClr val="tx1"/>
                          </a:solidFill>
                          <a:latin typeface="微软雅黑" panose="020B0503020204020204" pitchFamily="34" charset="-122"/>
                          <a:ea typeface="微软雅黑" panose="020B0503020204020204" pitchFamily="34" charset="-122"/>
                        </a:rPr>
                        <a:t>IPv6 1</a:t>
                      </a:r>
                      <a:endParaRPr lang="zh-CN" altLang="en-US" sz="14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baseline="0" dirty="0">
                          <a:solidFill>
                            <a:schemeClr val="tx1"/>
                          </a:solidFill>
                          <a:latin typeface="微软雅黑" panose="020B0503020204020204" pitchFamily="34" charset="-122"/>
                          <a:ea typeface="微软雅黑" panose="020B0503020204020204" pitchFamily="34" charset="-122"/>
                        </a:rPr>
                        <a:t>多播地址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aseline="0" dirty="0">
                          <a:solidFill>
                            <a:schemeClr val="tx1"/>
                          </a:solidFill>
                          <a:latin typeface="微软雅黑" panose="020B0503020204020204" pitchFamily="34" charset="-122"/>
                          <a:ea typeface="微软雅黑" panose="020B0503020204020204" pitchFamily="34" charset="-122"/>
                        </a:rPr>
                        <a:t>IPv6 2</a:t>
                      </a:r>
                      <a:endParaRPr lang="zh-CN" altLang="en-US" sz="14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53561"/>
                  </a:ext>
                </a:extLst>
              </a:tr>
            </a:tbl>
          </a:graphicData>
        </a:graphic>
      </p:graphicFrame>
      <p:graphicFrame>
        <p:nvGraphicFramePr>
          <p:cNvPr id="21" name="表格 21">
            <a:extLst>
              <a:ext uri="{FF2B5EF4-FFF2-40B4-BE49-F238E27FC236}">
                <a16:creationId xmlns:a16="http://schemas.microsoft.com/office/drawing/2014/main" id="{78C03EE7-CE2E-49EA-B557-E02E7CC7F615}"/>
              </a:ext>
            </a:extLst>
          </p:cNvPr>
          <p:cNvGraphicFramePr>
            <a:graphicFrameLocks noGrp="1"/>
          </p:cNvGraphicFramePr>
          <p:nvPr>
            <p:extLst>
              <p:ext uri="{D42A27DB-BD31-4B8C-83A1-F6EECF244321}">
                <p14:modId xmlns:p14="http://schemas.microsoft.com/office/powerpoint/2010/main" val="2943834064"/>
              </p:ext>
            </p:extLst>
          </p:nvPr>
        </p:nvGraphicFramePr>
        <p:xfrm>
          <a:off x="7685094" y="2347780"/>
          <a:ext cx="2802522" cy="933909"/>
        </p:xfrm>
        <a:graphic>
          <a:graphicData uri="http://schemas.openxmlformats.org/drawingml/2006/table">
            <a:tbl>
              <a:tblPr firstRow="1" bandRow="1">
                <a:tableStyleId>{5C22544A-7EE6-4342-B048-85BDC9FD1C3A}</a:tableStyleId>
              </a:tblPr>
              <a:tblGrid>
                <a:gridCol w="723990">
                  <a:extLst>
                    <a:ext uri="{9D8B030D-6E8A-4147-A177-3AD203B41FA5}">
                      <a16:colId xmlns:a16="http://schemas.microsoft.com/office/drawing/2014/main" val="1690665845"/>
                    </a:ext>
                  </a:extLst>
                </a:gridCol>
                <a:gridCol w="807364">
                  <a:extLst>
                    <a:ext uri="{9D8B030D-6E8A-4147-A177-3AD203B41FA5}">
                      <a16:colId xmlns:a16="http://schemas.microsoft.com/office/drawing/2014/main" val="819140916"/>
                    </a:ext>
                  </a:extLst>
                </a:gridCol>
                <a:gridCol w="1271168">
                  <a:extLst>
                    <a:ext uri="{9D8B030D-6E8A-4147-A177-3AD203B41FA5}">
                      <a16:colId xmlns:a16="http://schemas.microsoft.com/office/drawing/2014/main" val="3086642904"/>
                    </a:ext>
                  </a:extLst>
                </a:gridCol>
              </a:tblGrid>
              <a:tr h="311303">
                <a:tc>
                  <a:txBody>
                    <a:bodyPr/>
                    <a:lstStyle/>
                    <a:p>
                      <a:pPr algn="ctr"/>
                      <a:r>
                        <a:rPr lang="zh-CN" altLang="en-US" sz="1400" b="0" baseline="0" dirty="0">
                          <a:solidFill>
                            <a:schemeClr val="bg1"/>
                          </a:solidFill>
                          <a:latin typeface="微软雅黑" panose="020B0503020204020204" pitchFamily="34" charset="-122"/>
                          <a:ea typeface="微软雅黑" panose="020B0503020204020204" pitchFamily="34" charset="-122"/>
                        </a:rPr>
                        <a:t>端口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en-US" altLang="zh-CN" sz="1400" b="0" baseline="0" dirty="0">
                          <a:solidFill>
                            <a:schemeClr val="bg1"/>
                          </a:solidFill>
                          <a:latin typeface="微软雅黑" panose="020B0503020204020204" pitchFamily="34" charset="-122"/>
                          <a:ea typeface="微软雅黑" panose="020B0503020204020204" pitchFamily="34" charset="-122"/>
                        </a:rPr>
                        <a:t>IP</a:t>
                      </a:r>
                      <a:r>
                        <a:rPr lang="zh-CN" altLang="en-US" sz="1400" b="0" baseline="0" dirty="0">
                          <a:solidFill>
                            <a:schemeClr val="bg1"/>
                          </a:solidFill>
                          <a:latin typeface="微软雅黑" panose="020B0503020204020204" pitchFamily="34" charset="-122"/>
                          <a:ea typeface="微软雅黑" panose="020B0503020204020204" pitchFamily="34" charset="-122"/>
                        </a:rPr>
                        <a:t>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zh-CN" altLang="en-US" sz="1400" b="0" baseline="0" dirty="0">
                          <a:solidFill>
                            <a:schemeClr val="bg1"/>
                          </a:solidFill>
                          <a:latin typeface="微软雅黑" panose="020B0503020204020204" pitchFamily="34" charset="-122"/>
                          <a:ea typeface="微软雅黑" panose="020B0503020204020204" pitchFamily="34" charset="-122"/>
                        </a:rPr>
                        <a:t>地址状态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extLst>
                  <a:ext uri="{0D108BD9-81ED-4DB2-BD59-A6C34878D82A}">
                    <a16:rowId xmlns:a16="http://schemas.microsoft.com/office/drawing/2014/main" val="3546418488"/>
                  </a:ext>
                </a:extLst>
              </a:tr>
              <a:tr h="311303">
                <a:tc>
                  <a:txBody>
                    <a:bodyPr/>
                    <a:lstStyle/>
                    <a:p>
                      <a:pPr algn="ctr"/>
                      <a:r>
                        <a:rPr lang="en-US" altLang="zh-CN" sz="1400" baseline="0" dirty="0">
                          <a:solidFill>
                            <a:schemeClr val="tx1"/>
                          </a:solidFill>
                          <a:latin typeface="微软雅黑" panose="020B0503020204020204" pitchFamily="34" charset="-122"/>
                          <a:ea typeface="微软雅黑" panose="020B0503020204020204" pitchFamily="34" charset="-122"/>
                        </a:rPr>
                        <a:t>1</a:t>
                      </a:r>
                      <a:endParaRPr lang="zh-CN" altLang="en-US" sz="14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aseline="0" dirty="0">
                          <a:solidFill>
                            <a:schemeClr val="tx1"/>
                          </a:solidFill>
                          <a:latin typeface="微软雅黑" panose="020B0503020204020204" pitchFamily="34" charset="-122"/>
                          <a:ea typeface="微软雅黑" panose="020B0503020204020204" pitchFamily="34" charset="-122"/>
                        </a:rPr>
                        <a:t>IPv6 1</a:t>
                      </a:r>
                      <a:endParaRPr lang="zh-CN" altLang="en-US" sz="14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aseline="0" dirty="0">
                          <a:solidFill>
                            <a:schemeClr val="tx1"/>
                          </a:solidFill>
                          <a:latin typeface="微软雅黑" panose="020B0503020204020204" pitchFamily="34" charset="-122"/>
                          <a:ea typeface="微软雅黑" panose="020B0503020204020204" pitchFamily="34" charset="-122"/>
                        </a:rPr>
                        <a:t>Preferred</a:t>
                      </a:r>
                      <a:endParaRPr lang="zh-CN" altLang="en-US" sz="14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8871503"/>
                  </a:ext>
                </a:extLst>
              </a:tr>
              <a:tr h="311303">
                <a:tc>
                  <a:txBody>
                    <a:bodyPr/>
                    <a:lstStyle/>
                    <a:p>
                      <a:pPr algn="ctr"/>
                      <a:r>
                        <a:rPr lang="en-US" altLang="zh-CN" sz="1400" baseline="0" dirty="0">
                          <a:solidFill>
                            <a:schemeClr val="tx1"/>
                          </a:solidFill>
                          <a:latin typeface="微软雅黑" panose="020B0503020204020204" pitchFamily="34" charset="-122"/>
                          <a:ea typeface="微软雅黑" panose="020B0503020204020204" pitchFamily="34" charset="-122"/>
                        </a:rPr>
                        <a:t>2</a:t>
                      </a:r>
                      <a:endParaRPr lang="zh-CN" altLang="en-US" sz="14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aseline="0" dirty="0">
                          <a:solidFill>
                            <a:schemeClr val="tx1"/>
                          </a:solidFill>
                          <a:latin typeface="微软雅黑" panose="020B0503020204020204" pitchFamily="34" charset="-122"/>
                          <a:ea typeface="微软雅黑" panose="020B0503020204020204" pitchFamily="34" charset="-122"/>
                        </a:rPr>
                        <a:t>IPv6 2</a:t>
                      </a:r>
                      <a:endParaRPr lang="zh-CN" altLang="en-US" sz="14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aseline="0" dirty="0">
                          <a:solidFill>
                            <a:schemeClr val="tx1"/>
                          </a:solidFill>
                          <a:latin typeface="微软雅黑" panose="020B0503020204020204" pitchFamily="34" charset="-122"/>
                          <a:ea typeface="微软雅黑" panose="020B0503020204020204" pitchFamily="34" charset="-122"/>
                        </a:rPr>
                        <a:t>Tentative</a:t>
                      </a:r>
                      <a:endParaRPr lang="zh-CN" altLang="en-US" sz="14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4355387"/>
                  </a:ext>
                </a:extLst>
              </a:tr>
            </a:tbl>
          </a:graphicData>
        </a:graphic>
      </p:graphicFrame>
      <p:cxnSp>
        <p:nvCxnSpPr>
          <p:cNvPr id="23" name="直接连接符 22">
            <a:extLst>
              <a:ext uri="{FF2B5EF4-FFF2-40B4-BE49-F238E27FC236}">
                <a16:creationId xmlns:a16="http://schemas.microsoft.com/office/drawing/2014/main" id="{1442990E-6733-4AE9-BD49-3F8B42BE154B}"/>
              </a:ext>
            </a:extLst>
          </p:cNvPr>
          <p:cNvCxnSpPr/>
          <p:nvPr/>
        </p:nvCxnSpPr>
        <p:spPr bwMode="auto">
          <a:xfrm>
            <a:off x="7413096" y="3112015"/>
            <a:ext cx="3346517" cy="0"/>
          </a:xfrm>
          <a:prstGeom prst="line">
            <a:avLst/>
          </a:prstGeom>
          <a:solidFill>
            <a:srgbClr val="AFE2E3"/>
          </a:solidFill>
          <a:ln w="25400" cap="flat" cmpd="sng" algn="ctr">
            <a:solidFill>
              <a:srgbClr val="C00000"/>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A53ACA65-2015-4B2D-9933-E04C0CFDF904}"/>
              </a:ext>
            </a:extLst>
          </p:cNvPr>
          <p:cNvCxnSpPr>
            <a:stCxn id="9" idx="1"/>
            <a:endCxn id="14" idx="3"/>
          </p:cNvCxnSpPr>
          <p:nvPr/>
        </p:nvCxnSpPr>
        <p:spPr bwMode="auto">
          <a:xfrm flipH="1">
            <a:off x="4575435" y="3478608"/>
            <a:ext cx="301782" cy="309905"/>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7D608534-4E45-4633-A445-58788685DF51}"/>
              </a:ext>
            </a:extLst>
          </p:cNvPr>
          <p:cNvCxnSpPr>
            <a:stCxn id="10" idx="3"/>
            <a:endCxn id="20" idx="1"/>
          </p:cNvCxnSpPr>
          <p:nvPr/>
        </p:nvCxnSpPr>
        <p:spPr bwMode="auto">
          <a:xfrm>
            <a:off x="7244625" y="3484138"/>
            <a:ext cx="440469" cy="325124"/>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41144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C377C-FAE8-47F9-A13D-5FA6ACF25FDD}"/>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9A80A1F7-A88F-4FDE-BC4B-057D66BD619F}"/>
              </a:ext>
            </a:extLst>
          </p:cNvPr>
          <p:cNvSpPr>
            <a:spLocks noGrp="1"/>
          </p:cNvSpPr>
          <p:nvPr>
            <p:ph idx="1"/>
          </p:nvPr>
        </p:nvSpPr>
        <p:spPr/>
        <p:txBody>
          <a:bodyPr/>
          <a:lstStyle/>
          <a:p>
            <a:pPr>
              <a:lnSpc>
                <a:spcPct val="150000"/>
              </a:lnSpc>
            </a:pPr>
            <a:r>
              <a:rPr lang="zh-CN" altLang="en-US" sz="2000" dirty="0"/>
              <a:t>背景与意义</a:t>
            </a:r>
            <a:endParaRPr lang="en-US" altLang="zh-CN" sz="2000" dirty="0"/>
          </a:p>
          <a:p>
            <a:pPr>
              <a:lnSpc>
                <a:spcPct val="150000"/>
              </a:lnSpc>
            </a:pPr>
            <a:r>
              <a:rPr lang="zh-CN" altLang="en-US" sz="2000" dirty="0"/>
              <a:t>研究内容</a:t>
            </a:r>
            <a:endParaRPr lang="en-US" altLang="zh-CN" sz="2000" dirty="0"/>
          </a:p>
          <a:p>
            <a:pPr>
              <a:lnSpc>
                <a:spcPct val="150000"/>
              </a:lnSpc>
            </a:pPr>
            <a:r>
              <a:rPr lang="zh-CN" altLang="en-US" sz="2000" dirty="0"/>
              <a:t>研究挑战</a:t>
            </a:r>
            <a:endParaRPr lang="en-US" altLang="zh-CN" sz="2000" dirty="0"/>
          </a:p>
          <a:p>
            <a:pPr>
              <a:lnSpc>
                <a:spcPct val="150000"/>
              </a:lnSpc>
            </a:pPr>
            <a:r>
              <a:rPr lang="zh-CN" altLang="en-US" sz="2000" dirty="0"/>
              <a:t>相关工作</a:t>
            </a:r>
            <a:endParaRPr lang="en-US" altLang="zh-CN" sz="2000" dirty="0"/>
          </a:p>
          <a:p>
            <a:pPr>
              <a:lnSpc>
                <a:spcPct val="150000"/>
              </a:lnSpc>
            </a:pPr>
            <a:r>
              <a:rPr lang="zh-CN" altLang="en-US" sz="2000" dirty="0"/>
              <a:t>具体研究</a:t>
            </a:r>
            <a:endParaRPr lang="en-US" altLang="zh-CN" sz="2000" dirty="0"/>
          </a:p>
          <a:p>
            <a:pPr lvl="1">
              <a:lnSpc>
                <a:spcPct val="150000"/>
              </a:lnSpc>
            </a:pPr>
            <a:r>
              <a:rPr lang="zh-CN" altLang="en-US" sz="2000" dirty="0"/>
              <a:t>基于</a:t>
            </a:r>
            <a:r>
              <a:rPr lang="en-US" altLang="zh-CN" sz="2000" dirty="0"/>
              <a:t>P4</a:t>
            </a:r>
            <a:r>
              <a:rPr lang="zh-CN" altLang="en-US" sz="2000" dirty="0"/>
              <a:t>的接入网源地址验证方案</a:t>
            </a:r>
            <a:r>
              <a:rPr lang="en-US" altLang="zh-CN" sz="2000" dirty="0"/>
              <a:t>P4SAVI</a:t>
            </a:r>
          </a:p>
          <a:p>
            <a:pPr lvl="1">
              <a:lnSpc>
                <a:spcPct val="150000"/>
              </a:lnSpc>
            </a:pPr>
            <a:r>
              <a:rPr lang="zh-CN" altLang="en-US" sz="2000" dirty="0"/>
              <a:t>基于</a:t>
            </a:r>
            <a:r>
              <a:rPr lang="en-US" altLang="zh-CN" sz="2000" dirty="0"/>
              <a:t>SRv6</a:t>
            </a:r>
            <a:r>
              <a:rPr lang="zh-CN" altLang="en-US" sz="2000" dirty="0"/>
              <a:t>的域间源地址验证方案</a:t>
            </a:r>
            <a:r>
              <a:rPr lang="en-US" altLang="zh-CN" sz="2000" dirty="0"/>
              <a:t>SRP</a:t>
            </a:r>
          </a:p>
          <a:p>
            <a:pPr>
              <a:lnSpc>
                <a:spcPct val="150000"/>
              </a:lnSpc>
            </a:pPr>
            <a:r>
              <a:rPr lang="zh-CN" altLang="en-US" sz="2000" dirty="0"/>
              <a:t>预期成果</a:t>
            </a:r>
          </a:p>
        </p:txBody>
      </p:sp>
    </p:spTree>
    <p:extLst>
      <p:ext uri="{BB962C8B-B14F-4D97-AF65-F5344CB8AC3E}">
        <p14:creationId xmlns:p14="http://schemas.microsoft.com/office/powerpoint/2010/main" val="16632734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6AA87-3AA7-4495-AAE4-8777B0202B0D}"/>
              </a:ext>
            </a:extLst>
          </p:cNvPr>
          <p:cNvSpPr>
            <a:spLocks noGrp="1"/>
          </p:cNvSpPr>
          <p:nvPr>
            <p:ph type="title"/>
          </p:nvPr>
        </p:nvSpPr>
        <p:spPr/>
        <p:txBody>
          <a:bodyPr/>
          <a:lstStyle/>
          <a:p>
            <a:r>
              <a:rPr lang="zh-CN" altLang="en-US" dirty="0"/>
              <a:t>接入网源地址伪造威胁模型</a:t>
            </a:r>
          </a:p>
        </p:txBody>
      </p:sp>
      <p:pic>
        <p:nvPicPr>
          <p:cNvPr id="5" name="Picture 10" descr="C:\Users\ecoffey\AppData\Local\Temp\Rar$DRa0.324\30072_Device_server_default_256.png">
            <a:extLst>
              <a:ext uri="{FF2B5EF4-FFF2-40B4-BE49-F238E27FC236}">
                <a16:creationId xmlns:a16="http://schemas.microsoft.com/office/drawing/2014/main" id="{A6C04B7A-1E1D-4EA1-9FE4-E08A02BC83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9217" y="3680433"/>
            <a:ext cx="569700" cy="615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Users\ecoffey\AppData\Local\Temp\Rar$DRa0.324\30072_Device_server_default_256.png">
            <a:extLst>
              <a:ext uri="{FF2B5EF4-FFF2-40B4-BE49-F238E27FC236}">
                <a16:creationId xmlns:a16="http://schemas.microsoft.com/office/drawing/2014/main" id="{30AE960C-DD75-4FDA-A44E-5B6EF43093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8259" y="3643263"/>
            <a:ext cx="569700" cy="5697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795E5ADC-CAD9-4580-B9DD-46BAECED5948}"/>
              </a:ext>
            </a:extLst>
          </p:cNvPr>
          <p:cNvCxnSpPr>
            <a:cxnSpLocks/>
            <a:stCxn id="5" idx="0"/>
            <a:endCxn id="14" idx="3"/>
          </p:cNvCxnSpPr>
          <p:nvPr/>
        </p:nvCxnSpPr>
        <p:spPr bwMode="auto">
          <a:xfrm flipV="1">
            <a:off x="2784067" y="2645774"/>
            <a:ext cx="673490" cy="1034659"/>
          </a:xfrm>
          <a:prstGeom prst="line">
            <a:avLst/>
          </a:prstGeom>
          <a:solidFill>
            <a:srgbClr val="AFE2E3"/>
          </a:solidFill>
          <a:ln w="25400" cap="flat" cmpd="sng" algn="ctr">
            <a:solidFill>
              <a:schemeClr val="tx1">
                <a:lumMod val="50000"/>
                <a:lumOff val="50000"/>
              </a:schemeClr>
            </a:solidFill>
            <a:prstDash val="solid"/>
            <a:round/>
            <a:headEnd type="none" w="med" len="med"/>
            <a:tailEnd type="none" w="med" len="med"/>
          </a:ln>
          <a:effectLst/>
        </p:spPr>
      </p:cxnSp>
      <p:cxnSp>
        <p:nvCxnSpPr>
          <p:cNvPr id="8" name="直接连接符 7">
            <a:extLst>
              <a:ext uri="{FF2B5EF4-FFF2-40B4-BE49-F238E27FC236}">
                <a16:creationId xmlns:a16="http://schemas.microsoft.com/office/drawing/2014/main" id="{78E96A65-4F91-475D-8DC4-22604168D014}"/>
              </a:ext>
            </a:extLst>
          </p:cNvPr>
          <p:cNvCxnSpPr>
            <a:cxnSpLocks/>
            <a:stCxn id="17" idx="3"/>
            <a:endCxn id="6" idx="0"/>
          </p:cNvCxnSpPr>
          <p:nvPr/>
        </p:nvCxnSpPr>
        <p:spPr bwMode="auto">
          <a:xfrm>
            <a:off x="4248480" y="2622003"/>
            <a:ext cx="754629" cy="1021260"/>
          </a:xfrm>
          <a:prstGeom prst="line">
            <a:avLst/>
          </a:prstGeom>
          <a:solidFill>
            <a:srgbClr val="AFE2E3"/>
          </a:solidFill>
          <a:ln w="25400" cap="flat" cmpd="sng" algn="ctr">
            <a:solidFill>
              <a:schemeClr val="tx1">
                <a:lumMod val="50000"/>
                <a:lumOff val="50000"/>
              </a:schemeClr>
            </a:solidFill>
            <a:prstDash val="solid"/>
            <a:round/>
            <a:headEnd type="none" w="med" len="med"/>
            <a:tailEnd type="none" w="med" len="med"/>
          </a:ln>
          <a:effectLst/>
        </p:spPr>
      </p:cxnSp>
      <p:sp>
        <p:nvSpPr>
          <p:cNvPr id="9" name="文本框 8">
            <a:extLst>
              <a:ext uri="{FF2B5EF4-FFF2-40B4-BE49-F238E27FC236}">
                <a16:creationId xmlns:a16="http://schemas.microsoft.com/office/drawing/2014/main" id="{0A0B51ED-4E04-4DA3-A552-89F5678BF76B}"/>
              </a:ext>
            </a:extLst>
          </p:cNvPr>
          <p:cNvSpPr txBox="1"/>
          <p:nvPr/>
        </p:nvSpPr>
        <p:spPr>
          <a:xfrm>
            <a:off x="2634183" y="2979539"/>
            <a:ext cx="434734"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NS</a:t>
            </a:r>
            <a:endParaRPr lang="zh-CN" alt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C6EF641-462A-4B8C-A9BD-91ACE4BCF839}"/>
              </a:ext>
            </a:extLst>
          </p:cNvPr>
          <p:cNvSpPr txBox="1"/>
          <p:nvPr/>
        </p:nvSpPr>
        <p:spPr>
          <a:xfrm>
            <a:off x="4678369" y="3008888"/>
            <a:ext cx="457176" cy="307777"/>
          </a:xfrm>
          <a:prstGeom prst="rect">
            <a:avLst/>
          </a:prstGeom>
          <a:noFill/>
        </p:spPr>
        <p:txBody>
          <a:bodyPr wrap="none" rtlCol="0">
            <a:spAutoFit/>
          </a:bodyPr>
          <a:lstStyle/>
          <a:p>
            <a:r>
              <a:rPr lang="en-US" altLang="zh-CN" sz="1400" dirty="0">
                <a:solidFill>
                  <a:srgbClr val="FF0000"/>
                </a:solidFill>
                <a:latin typeface="微软雅黑" panose="020B0503020204020204" pitchFamily="34" charset="-122"/>
                <a:ea typeface="微软雅黑" panose="020B0503020204020204" pitchFamily="34" charset="-122"/>
              </a:rPr>
              <a:t>NA</a:t>
            </a:r>
          </a:p>
        </p:txBody>
      </p:sp>
      <p:sp>
        <p:nvSpPr>
          <p:cNvPr id="11" name="文本框 10">
            <a:extLst>
              <a:ext uri="{FF2B5EF4-FFF2-40B4-BE49-F238E27FC236}">
                <a16:creationId xmlns:a16="http://schemas.microsoft.com/office/drawing/2014/main" id="{94880DA2-2E37-4AEC-B0D5-1C3EB2D1EF91}"/>
              </a:ext>
            </a:extLst>
          </p:cNvPr>
          <p:cNvSpPr txBox="1"/>
          <p:nvPr/>
        </p:nvSpPr>
        <p:spPr>
          <a:xfrm>
            <a:off x="4641471" y="4254191"/>
            <a:ext cx="723275" cy="307777"/>
          </a:xfrm>
          <a:prstGeom prst="rect">
            <a:avLst/>
          </a:prstGeom>
          <a:noFill/>
        </p:spPr>
        <p:txBody>
          <a:bodyPr wrap="none" rtlCol="0">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攻击者</a:t>
            </a:r>
            <a:endParaRPr lang="en-US" altLang="zh-CN" sz="1400" dirty="0">
              <a:solidFill>
                <a:srgbClr val="FF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2F1A0CE1-90CD-4FAE-B21C-60519AD18FFA}"/>
              </a:ext>
            </a:extLst>
          </p:cNvPr>
          <p:cNvSpPr txBox="1"/>
          <p:nvPr/>
        </p:nvSpPr>
        <p:spPr>
          <a:xfrm>
            <a:off x="5344786" y="3794391"/>
            <a:ext cx="707245"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IPv6 1</a:t>
            </a:r>
            <a:endParaRPr lang="zh-CN" altLang="en-US" sz="1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85454B70-EDD4-4564-B897-0A6C8505CFE2}"/>
              </a:ext>
            </a:extLst>
          </p:cNvPr>
          <p:cNvSpPr txBox="1"/>
          <p:nvPr/>
        </p:nvSpPr>
        <p:spPr>
          <a:xfrm>
            <a:off x="4259059" y="2493374"/>
            <a:ext cx="262190"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1</a:t>
            </a:r>
          </a:p>
        </p:txBody>
      </p:sp>
      <p:sp>
        <p:nvSpPr>
          <p:cNvPr id="14" name="文本框 13">
            <a:extLst>
              <a:ext uri="{FF2B5EF4-FFF2-40B4-BE49-F238E27FC236}">
                <a16:creationId xmlns:a16="http://schemas.microsoft.com/office/drawing/2014/main" id="{E90EFDA7-D996-40D3-8803-4BE8F845A9DC}"/>
              </a:ext>
            </a:extLst>
          </p:cNvPr>
          <p:cNvSpPr txBox="1"/>
          <p:nvPr/>
        </p:nvSpPr>
        <p:spPr>
          <a:xfrm>
            <a:off x="3195367" y="2491885"/>
            <a:ext cx="262190"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2</a:t>
            </a:r>
          </a:p>
        </p:txBody>
      </p:sp>
      <p:pic>
        <p:nvPicPr>
          <p:cNvPr id="16" name="Picture 10" descr="C:\Users\ecoffey\AppData\Local\Temp\Rar$DRa0.403\30001_Device_access_point_default_256.png">
            <a:extLst>
              <a:ext uri="{FF2B5EF4-FFF2-40B4-BE49-F238E27FC236}">
                <a16:creationId xmlns:a16="http://schemas.microsoft.com/office/drawing/2014/main" id="{6206A9B0-09CA-48BC-BFC1-F86624D12A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385" y="2324049"/>
            <a:ext cx="684839" cy="6848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C:\Users\ecoffey\AppData\Local\Temp\Rar$DRa0.200\30050_Device_nexus5000_default_256.png">
            <a:extLst>
              <a:ext uri="{FF2B5EF4-FFF2-40B4-BE49-F238E27FC236}">
                <a16:creationId xmlns:a16="http://schemas.microsoft.com/office/drawing/2014/main" id="{364968EA-D01F-4E7E-B7C1-53B3E2EA31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5770" y="2240648"/>
            <a:ext cx="762710" cy="7627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C:\Users\ecoffey\AppData\Local\Temp\Rar$DRa0.934\30010_Device_cluster_controller_default_256.png">
            <a:extLst>
              <a:ext uri="{FF2B5EF4-FFF2-40B4-BE49-F238E27FC236}">
                <a16:creationId xmlns:a16="http://schemas.microsoft.com/office/drawing/2014/main" id="{DC1ADDD6-E994-4D24-B7C9-5C36989A29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3868" y="1915666"/>
            <a:ext cx="684840" cy="68484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接连接符 22">
            <a:extLst>
              <a:ext uri="{FF2B5EF4-FFF2-40B4-BE49-F238E27FC236}">
                <a16:creationId xmlns:a16="http://schemas.microsoft.com/office/drawing/2014/main" id="{97E69528-48D6-43A2-9558-102808A1409D}"/>
              </a:ext>
            </a:extLst>
          </p:cNvPr>
          <p:cNvCxnSpPr>
            <a:stCxn id="16" idx="3"/>
            <a:endCxn id="20" idx="1"/>
          </p:cNvCxnSpPr>
          <p:nvPr/>
        </p:nvCxnSpPr>
        <p:spPr bwMode="auto">
          <a:xfrm flipV="1">
            <a:off x="8152224" y="2258086"/>
            <a:ext cx="571644" cy="408383"/>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sp>
        <p:nvSpPr>
          <p:cNvPr id="24" name="文本框 23">
            <a:extLst>
              <a:ext uri="{FF2B5EF4-FFF2-40B4-BE49-F238E27FC236}">
                <a16:creationId xmlns:a16="http://schemas.microsoft.com/office/drawing/2014/main" id="{3368067C-921E-401B-B584-5B33C096ED33}"/>
              </a:ext>
            </a:extLst>
          </p:cNvPr>
          <p:cNvSpPr txBox="1"/>
          <p:nvPr/>
        </p:nvSpPr>
        <p:spPr>
          <a:xfrm>
            <a:off x="3505488" y="2798481"/>
            <a:ext cx="723275"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交换机</a:t>
            </a:r>
            <a:endParaRPr lang="en-US" altLang="zh-CN" sz="14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2F0C09BE-53A5-42A0-B3DF-6D74383E7336}"/>
              </a:ext>
            </a:extLst>
          </p:cNvPr>
          <p:cNvSpPr txBox="1"/>
          <p:nvPr/>
        </p:nvSpPr>
        <p:spPr>
          <a:xfrm>
            <a:off x="8554626" y="2424655"/>
            <a:ext cx="1082348"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无线控制器</a:t>
            </a:r>
            <a:endParaRPr lang="en-US" altLang="zh-CN" sz="14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35862483-D6FE-4314-A9F3-08023A70791D}"/>
              </a:ext>
            </a:extLst>
          </p:cNvPr>
          <p:cNvSpPr txBox="1"/>
          <p:nvPr/>
        </p:nvSpPr>
        <p:spPr>
          <a:xfrm>
            <a:off x="7268631" y="2811442"/>
            <a:ext cx="1082348"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无线接入点</a:t>
            </a:r>
            <a:endParaRPr lang="en-US" altLang="zh-CN" sz="140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FE2870FD-E60F-46F5-B06A-B7DDE133EDCD}"/>
              </a:ext>
            </a:extLst>
          </p:cNvPr>
          <p:cNvSpPr txBox="1"/>
          <p:nvPr/>
        </p:nvSpPr>
        <p:spPr>
          <a:xfrm>
            <a:off x="3415719" y="4561968"/>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有线场景</a:t>
            </a:r>
            <a:endParaRPr lang="en-US" altLang="zh-CN" sz="14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18E81E7D-1812-4393-B911-E15939B49526}"/>
              </a:ext>
            </a:extLst>
          </p:cNvPr>
          <p:cNvSpPr txBox="1"/>
          <p:nvPr/>
        </p:nvSpPr>
        <p:spPr>
          <a:xfrm>
            <a:off x="7358398" y="4714367"/>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无线场景</a:t>
            </a:r>
            <a:endParaRPr lang="en-US" altLang="zh-CN" sz="1400" dirty="0">
              <a:latin typeface="微软雅黑" panose="020B0503020204020204" pitchFamily="34" charset="-122"/>
              <a:ea typeface="微软雅黑" panose="020B0503020204020204" pitchFamily="34" charset="-122"/>
            </a:endParaRPr>
          </a:p>
        </p:txBody>
      </p:sp>
      <p:pic>
        <p:nvPicPr>
          <p:cNvPr id="52" name="Picture 10" descr="C:\Users\ecoffey\AppData\Local\Temp\Rar$DRa0.324\30072_Device_server_default_256.png">
            <a:extLst>
              <a:ext uri="{FF2B5EF4-FFF2-40B4-BE49-F238E27FC236}">
                <a16:creationId xmlns:a16="http://schemas.microsoft.com/office/drawing/2014/main" id="{108891EB-E195-4FC9-9403-4B8749A9C3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5448" y="3680433"/>
            <a:ext cx="569700" cy="61531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C:\Users\ecoffey\AppData\Local\Temp\Rar$DRa0.324\30072_Device_server_default_256.png">
            <a:extLst>
              <a:ext uri="{FF2B5EF4-FFF2-40B4-BE49-F238E27FC236}">
                <a16:creationId xmlns:a16="http://schemas.microsoft.com/office/drawing/2014/main" id="{B20948F1-F872-42B9-AB2D-F2022CC5B3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26100" y="3680432"/>
            <a:ext cx="569700" cy="615317"/>
          </a:xfrm>
          <a:prstGeom prst="rect">
            <a:avLst/>
          </a:prstGeom>
          <a:noFill/>
          <a:extLst>
            <a:ext uri="{909E8E84-426E-40DD-AFC4-6F175D3DCCD1}">
              <a14:hiddenFill xmlns:a14="http://schemas.microsoft.com/office/drawing/2010/main">
                <a:solidFill>
                  <a:srgbClr val="FFFFFF"/>
                </a:solidFill>
              </a14:hiddenFill>
            </a:ext>
          </a:extLst>
        </p:spPr>
      </p:pic>
      <p:cxnSp>
        <p:nvCxnSpPr>
          <p:cNvPr id="1039" name="直接连接符 1038">
            <a:extLst>
              <a:ext uri="{FF2B5EF4-FFF2-40B4-BE49-F238E27FC236}">
                <a16:creationId xmlns:a16="http://schemas.microsoft.com/office/drawing/2014/main" id="{2F9A0916-4779-47B9-8F61-812AB0A36480}"/>
              </a:ext>
            </a:extLst>
          </p:cNvPr>
          <p:cNvCxnSpPr>
            <a:stCxn id="52" idx="0"/>
            <a:endCxn id="16" idx="1"/>
          </p:cNvCxnSpPr>
          <p:nvPr/>
        </p:nvCxnSpPr>
        <p:spPr bwMode="auto">
          <a:xfrm flipV="1">
            <a:off x="6910298" y="2666469"/>
            <a:ext cx="557087" cy="1013964"/>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cxnSp>
        <p:nvCxnSpPr>
          <p:cNvPr id="1043" name="直接连接符 1042">
            <a:extLst>
              <a:ext uri="{FF2B5EF4-FFF2-40B4-BE49-F238E27FC236}">
                <a16:creationId xmlns:a16="http://schemas.microsoft.com/office/drawing/2014/main" id="{4D723958-9FA0-4672-846E-97C3623C7AF8}"/>
              </a:ext>
            </a:extLst>
          </p:cNvPr>
          <p:cNvCxnSpPr>
            <a:stCxn id="16" idx="3"/>
            <a:endCxn id="53" idx="0"/>
          </p:cNvCxnSpPr>
          <p:nvPr/>
        </p:nvCxnSpPr>
        <p:spPr bwMode="auto">
          <a:xfrm>
            <a:off x="8152224" y="2666469"/>
            <a:ext cx="658726" cy="1013963"/>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sp>
        <p:nvSpPr>
          <p:cNvPr id="58" name="文本框 57">
            <a:extLst>
              <a:ext uri="{FF2B5EF4-FFF2-40B4-BE49-F238E27FC236}">
                <a16:creationId xmlns:a16="http://schemas.microsoft.com/office/drawing/2014/main" id="{3C4424DC-3D8B-4563-8C23-C87497D839A5}"/>
              </a:ext>
            </a:extLst>
          </p:cNvPr>
          <p:cNvSpPr txBox="1"/>
          <p:nvPr/>
        </p:nvSpPr>
        <p:spPr>
          <a:xfrm>
            <a:off x="6754107" y="3022987"/>
            <a:ext cx="434734"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NS</a:t>
            </a:r>
            <a:endParaRPr lang="zh-CN" altLang="en-US" sz="1400" dirty="0">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211157D7-4AB4-4498-9EFF-BAD9F7CA16C3}"/>
              </a:ext>
            </a:extLst>
          </p:cNvPr>
          <p:cNvSpPr txBox="1"/>
          <p:nvPr/>
        </p:nvSpPr>
        <p:spPr>
          <a:xfrm>
            <a:off x="8554626" y="3019562"/>
            <a:ext cx="457176" cy="307777"/>
          </a:xfrm>
          <a:prstGeom prst="rect">
            <a:avLst/>
          </a:prstGeom>
          <a:noFill/>
        </p:spPr>
        <p:txBody>
          <a:bodyPr wrap="none" rtlCol="0">
            <a:spAutoFit/>
          </a:bodyPr>
          <a:lstStyle/>
          <a:p>
            <a:r>
              <a:rPr lang="en-US" altLang="zh-CN" sz="1400" dirty="0">
                <a:solidFill>
                  <a:srgbClr val="FF0000"/>
                </a:solidFill>
                <a:latin typeface="微软雅黑" panose="020B0503020204020204" pitchFamily="34" charset="-122"/>
                <a:ea typeface="微软雅黑" panose="020B0503020204020204" pitchFamily="34" charset="-122"/>
              </a:rPr>
              <a:t>NA</a:t>
            </a:r>
          </a:p>
        </p:txBody>
      </p:sp>
      <p:sp>
        <p:nvSpPr>
          <p:cNvPr id="60" name="文本框 59">
            <a:extLst>
              <a:ext uri="{FF2B5EF4-FFF2-40B4-BE49-F238E27FC236}">
                <a16:creationId xmlns:a16="http://schemas.microsoft.com/office/drawing/2014/main" id="{DF7E4E28-6FDA-435E-A193-2A84AFBBE03B}"/>
              </a:ext>
            </a:extLst>
          </p:cNvPr>
          <p:cNvSpPr txBox="1"/>
          <p:nvPr/>
        </p:nvSpPr>
        <p:spPr>
          <a:xfrm>
            <a:off x="9116053" y="3792902"/>
            <a:ext cx="707245"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IPv6 2</a:t>
            </a:r>
            <a:endParaRPr lang="zh-CN" altLang="en-US" sz="14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8AE86896-CADD-4339-89C8-8C8D52A418A0}"/>
              </a:ext>
            </a:extLst>
          </p:cNvPr>
          <p:cNvSpPr txBox="1"/>
          <p:nvPr/>
        </p:nvSpPr>
        <p:spPr>
          <a:xfrm>
            <a:off x="8421576" y="4295749"/>
            <a:ext cx="723275" cy="307777"/>
          </a:xfrm>
          <a:prstGeom prst="rect">
            <a:avLst/>
          </a:prstGeom>
          <a:noFill/>
        </p:spPr>
        <p:txBody>
          <a:bodyPr wrap="none" rtlCol="0">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攻击者</a:t>
            </a:r>
            <a:endParaRPr lang="en-US" altLang="zh-CN" sz="1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987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24" grpId="0"/>
      <p:bldP spid="28" grpId="0"/>
      <p:bldP spid="30" grpId="0"/>
      <p:bldP spid="45" grpId="0"/>
      <p:bldP spid="46" grpId="0"/>
      <p:bldP spid="58" grpId="0"/>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箭头连接符 24">
            <a:extLst>
              <a:ext uri="{FF2B5EF4-FFF2-40B4-BE49-F238E27FC236}">
                <a16:creationId xmlns:a16="http://schemas.microsoft.com/office/drawing/2014/main" id="{8CD34DF6-1D27-44D2-9120-E2F4984A7640}"/>
              </a:ext>
            </a:extLst>
          </p:cNvPr>
          <p:cNvCxnSpPr>
            <a:cxnSpLocks/>
            <a:stCxn id="11" idx="3"/>
            <a:endCxn id="15" idx="1"/>
          </p:cNvCxnSpPr>
          <p:nvPr/>
        </p:nvCxnSpPr>
        <p:spPr bwMode="auto">
          <a:xfrm flipV="1">
            <a:off x="5812753" y="4247664"/>
            <a:ext cx="1421117" cy="1866952"/>
          </a:xfrm>
          <a:prstGeom prst="straightConnector1">
            <a:avLst/>
          </a:prstGeom>
          <a:solidFill>
            <a:srgbClr val="AFE2E3"/>
          </a:solidFill>
          <a:ln w="19050" cap="flat" cmpd="sng" algn="ctr">
            <a:solidFill>
              <a:srgbClr val="FF9900"/>
            </a:solidFill>
            <a:prstDash val="solid"/>
            <a:round/>
            <a:headEnd type="none" w="med" len="med"/>
            <a:tailEnd type="triangle"/>
          </a:ln>
          <a:effectLst/>
        </p:spPr>
      </p:cxnSp>
      <p:sp>
        <p:nvSpPr>
          <p:cNvPr id="2" name="标题 1">
            <a:extLst>
              <a:ext uri="{FF2B5EF4-FFF2-40B4-BE49-F238E27FC236}">
                <a16:creationId xmlns:a16="http://schemas.microsoft.com/office/drawing/2014/main" id="{2FEC4139-FCE8-4BD0-9A8A-67FBF1B01D69}"/>
              </a:ext>
            </a:extLst>
          </p:cNvPr>
          <p:cNvSpPr>
            <a:spLocks noGrp="1"/>
          </p:cNvSpPr>
          <p:nvPr>
            <p:ph type="title"/>
          </p:nvPr>
        </p:nvSpPr>
        <p:spPr/>
        <p:txBody>
          <a:bodyPr/>
          <a:lstStyle/>
          <a:p>
            <a:r>
              <a:rPr lang="zh-CN" altLang="en-US" dirty="0"/>
              <a:t>接入网源地址验证增强方案</a:t>
            </a:r>
            <a:r>
              <a:rPr lang="en-US" altLang="zh-CN" dirty="0"/>
              <a:t>P4SAVI</a:t>
            </a:r>
            <a:endParaRPr lang="zh-CN" altLang="en-US" dirty="0"/>
          </a:p>
        </p:txBody>
      </p:sp>
      <p:sp>
        <p:nvSpPr>
          <p:cNvPr id="3" name="内容占位符 2">
            <a:extLst>
              <a:ext uri="{FF2B5EF4-FFF2-40B4-BE49-F238E27FC236}">
                <a16:creationId xmlns:a16="http://schemas.microsoft.com/office/drawing/2014/main" id="{C5AE5BCC-0BD4-41E4-943A-2064BDB6937A}"/>
              </a:ext>
            </a:extLst>
          </p:cNvPr>
          <p:cNvSpPr>
            <a:spLocks noGrp="1"/>
          </p:cNvSpPr>
          <p:nvPr>
            <p:ph idx="1"/>
          </p:nvPr>
        </p:nvSpPr>
        <p:spPr/>
        <p:txBody>
          <a:bodyPr/>
          <a:lstStyle/>
          <a:p>
            <a:pPr lvl="1" indent="-228600">
              <a:spcBef>
                <a:spcPct val="20000"/>
              </a:spcBef>
              <a:buClr>
                <a:srgbClr val="0046A4"/>
              </a:buClr>
              <a:buFontTx/>
              <a:buChar char="•"/>
            </a:pPr>
            <a:r>
              <a:rPr lang="zh-CN" altLang="en-US" sz="1600" kern="0" dirty="0">
                <a:solidFill>
                  <a:srgbClr val="000000"/>
                </a:solidFill>
                <a:latin typeface="微软雅黑" panose="020B0503020204020204" pitchFamily="34" charset="-122"/>
                <a:ea typeface="微软雅黑" panose="020B0503020204020204" pitchFamily="34" charset="-122"/>
              </a:rPr>
              <a:t>针对现有</a:t>
            </a:r>
            <a:r>
              <a:rPr lang="en-US" altLang="zh-CN" sz="1600" kern="0" dirty="0">
                <a:solidFill>
                  <a:srgbClr val="000000"/>
                </a:solidFill>
                <a:latin typeface="微软雅黑" panose="020B0503020204020204" pitchFamily="34" charset="-122"/>
                <a:ea typeface="微软雅黑" panose="020B0503020204020204" pitchFamily="34" charset="-122"/>
              </a:rPr>
              <a:t>SAVI</a:t>
            </a:r>
            <a:r>
              <a:rPr lang="zh-CN" altLang="en-US" sz="1600" kern="0" dirty="0">
                <a:solidFill>
                  <a:srgbClr val="000000"/>
                </a:solidFill>
                <a:latin typeface="微软雅黑" panose="020B0503020204020204" pitchFamily="34" charset="-122"/>
                <a:ea typeface="微软雅黑" panose="020B0503020204020204" pitchFamily="34" charset="-122"/>
              </a:rPr>
              <a:t>无法过滤带有伪造目标地址的</a:t>
            </a:r>
            <a:r>
              <a:rPr lang="en-US" altLang="zh-CN" sz="1600" kern="0" dirty="0">
                <a:solidFill>
                  <a:srgbClr val="000000"/>
                </a:solidFill>
                <a:latin typeface="微软雅黑" panose="020B0503020204020204" pitchFamily="34" charset="-122"/>
                <a:ea typeface="微软雅黑" panose="020B0503020204020204" pitchFamily="34" charset="-122"/>
              </a:rPr>
              <a:t>NS/NA</a:t>
            </a:r>
            <a:r>
              <a:rPr lang="zh-CN" altLang="en-US" sz="1600" kern="0" dirty="0">
                <a:solidFill>
                  <a:srgbClr val="000000"/>
                </a:solidFill>
                <a:latin typeface="微软雅黑" panose="020B0503020204020204" pitchFamily="34" charset="-122"/>
                <a:ea typeface="微软雅黑" panose="020B0503020204020204" pitchFamily="34" charset="-122"/>
              </a:rPr>
              <a:t>报文，本文提出</a:t>
            </a:r>
            <a:r>
              <a:rPr lang="zh-CN" altLang="en-US" sz="1600" dirty="0">
                <a:solidFill>
                  <a:srgbClr val="000000"/>
                </a:solidFill>
                <a:latin typeface="微软雅黑" panose="020B0503020204020204" pitchFamily="34" charset="-122"/>
                <a:ea typeface="微软雅黑" panose="020B0503020204020204" pitchFamily="34" charset="-122"/>
              </a:rPr>
              <a:t>接入网</a:t>
            </a:r>
            <a:r>
              <a:rPr lang="zh-CN" altLang="en-US" sz="1600" kern="0" dirty="0">
                <a:solidFill>
                  <a:srgbClr val="000000"/>
                </a:solidFill>
                <a:latin typeface="微软雅黑" panose="020B0503020204020204" pitchFamily="34" charset="-122"/>
                <a:ea typeface="微软雅黑" panose="020B0503020204020204" pitchFamily="34" charset="-122"/>
              </a:rPr>
              <a:t>源地址验证增强方案</a:t>
            </a:r>
            <a:r>
              <a:rPr lang="en-US" altLang="zh-CN" sz="1600" kern="0" dirty="0">
                <a:solidFill>
                  <a:srgbClr val="000000"/>
                </a:solidFill>
                <a:latin typeface="微软雅黑" panose="020B0503020204020204" pitchFamily="34" charset="-122"/>
                <a:ea typeface="微软雅黑" panose="020B0503020204020204" pitchFamily="34" charset="-122"/>
              </a:rPr>
              <a:t>P4SAVI</a:t>
            </a:r>
          </a:p>
          <a:p>
            <a:pPr lvl="1" indent="-228600">
              <a:spcBef>
                <a:spcPct val="20000"/>
              </a:spcBef>
              <a:buClr>
                <a:srgbClr val="0046A4"/>
              </a:buClr>
              <a:buFontTx/>
              <a:buChar char="•"/>
            </a:pPr>
            <a:r>
              <a:rPr lang="zh-CN" altLang="en-US" sz="1600" dirty="0">
                <a:solidFill>
                  <a:srgbClr val="000000"/>
                </a:solidFill>
                <a:latin typeface="微软雅黑" panose="020B0503020204020204" pitchFamily="34" charset="-122"/>
                <a:ea typeface="微软雅黑" panose="020B0503020204020204" pitchFamily="34" charset="-122"/>
              </a:rPr>
              <a:t>目标</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buClr>
                <a:srgbClr val="0046A4"/>
              </a:buClr>
              <a:buFontTx/>
              <a:buChar char="•"/>
            </a:pPr>
            <a:r>
              <a:rPr lang="zh-CN" altLang="en-US" sz="1600" dirty="0">
                <a:solidFill>
                  <a:srgbClr val="000000"/>
                </a:solidFill>
                <a:latin typeface="微软雅黑" panose="020B0503020204020204" pitchFamily="34" charset="-122"/>
                <a:ea typeface="微软雅黑" panose="020B0503020204020204" pitchFamily="34" charset="-122"/>
              </a:rPr>
              <a:t>解决</a:t>
            </a:r>
            <a:r>
              <a:rPr lang="en-US" altLang="zh-CN" sz="1600" dirty="0">
                <a:solidFill>
                  <a:srgbClr val="000000"/>
                </a:solidFill>
                <a:latin typeface="微软雅黑" panose="020B0503020204020204" pitchFamily="34" charset="-122"/>
                <a:ea typeface="微软雅黑" panose="020B0503020204020204" pitchFamily="34" charset="-122"/>
              </a:rPr>
              <a:t>DAD</a:t>
            </a:r>
            <a:r>
              <a:rPr lang="zh-CN" altLang="en-US" sz="1600" dirty="0">
                <a:solidFill>
                  <a:srgbClr val="000000"/>
                </a:solidFill>
                <a:latin typeface="微软雅黑" panose="020B0503020204020204" pitchFamily="34" charset="-122"/>
                <a:ea typeface="微软雅黑" panose="020B0503020204020204" pitchFamily="34" charset="-122"/>
              </a:rPr>
              <a:t>拒绝服务攻击问题，同时满足轻量级、易部署、鲁棒性特征，并提供接入网源地址验证功能</a:t>
            </a:r>
            <a:endParaRPr lang="en-US" altLang="zh-CN" sz="1600" dirty="0">
              <a:solidFill>
                <a:srgbClr val="000000"/>
              </a:solidFill>
              <a:latin typeface="微软雅黑" panose="020B0503020204020204" pitchFamily="34" charset="-122"/>
              <a:ea typeface="微软雅黑" panose="020B0503020204020204" pitchFamily="34" charset="-122"/>
            </a:endParaRPr>
          </a:p>
          <a:p>
            <a:pPr lvl="1" indent="-228600">
              <a:spcBef>
                <a:spcPct val="20000"/>
              </a:spcBef>
              <a:buClr>
                <a:srgbClr val="0046A4"/>
              </a:buClr>
              <a:buFontTx/>
              <a:buChar char="•"/>
            </a:pPr>
            <a:r>
              <a:rPr lang="zh-CN" altLang="en-US" sz="1600" dirty="0">
                <a:solidFill>
                  <a:srgbClr val="000000"/>
                </a:solidFill>
                <a:latin typeface="微软雅黑" panose="020B0503020204020204" pitchFamily="34" charset="-122"/>
                <a:ea typeface="微软雅黑" panose="020B0503020204020204" pitchFamily="34" charset="-122"/>
              </a:rPr>
              <a:t>核心想法</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buClr>
                <a:srgbClr val="0046A4"/>
              </a:buClr>
              <a:buFontTx/>
              <a:buChar char="•"/>
            </a:pPr>
            <a:r>
              <a:rPr lang="en-US" altLang="zh-CN" sz="1600" dirty="0">
                <a:solidFill>
                  <a:srgbClr val="000000"/>
                </a:solidFill>
                <a:latin typeface="微软雅黑" panose="020B0503020204020204" pitchFamily="34" charset="-122"/>
                <a:ea typeface="微软雅黑" panose="020B0503020204020204" pitchFamily="34" charset="-122"/>
              </a:rPr>
              <a:t>P4SAVI</a:t>
            </a:r>
            <a:r>
              <a:rPr lang="zh-CN" altLang="en-US" sz="1600" dirty="0">
                <a:solidFill>
                  <a:srgbClr val="000000"/>
                </a:solidFill>
                <a:latin typeface="微软雅黑" panose="020B0503020204020204" pitchFamily="34" charset="-122"/>
                <a:ea typeface="微软雅黑" panose="020B0503020204020204" pitchFamily="34" charset="-122"/>
              </a:rPr>
              <a:t>通过监听</a:t>
            </a:r>
            <a:r>
              <a:rPr lang="en-US" altLang="zh-CN" sz="1600" dirty="0">
                <a:solidFill>
                  <a:srgbClr val="000000"/>
                </a:solidFill>
                <a:latin typeface="微软雅黑" panose="020B0503020204020204" pitchFamily="34" charset="-122"/>
                <a:ea typeface="微软雅黑" panose="020B0503020204020204" pitchFamily="34" charset="-122"/>
              </a:rPr>
              <a:t>IP</a:t>
            </a:r>
            <a:r>
              <a:rPr lang="zh-CN" altLang="en-US" sz="1600" dirty="0">
                <a:solidFill>
                  <a:srgbClr val="000000"/>
                </a:solidFill>
                <a:latin typeface="微软雅黑" panose="020B0503020204020204" pitchFamily="34" charset="-122"/>
                <a:ea typeface="微软雅黑" panose="020B0503020204020204" pitchFamily="34" charset="-122"/>
              </a:rPr>
              <a:t>地址分配过程，建立</a:t>
            </a:r>
            <a:r>
              <a:rPr lang="en-US" altLang="zh-CN" sz="1600" dirty="0">
                <a:solidFill>
                  <a:srgbClr val="000000"/>
                </a:solidFill>
                <a:latin typeface="微软雅黑" panose="020B0503020204020204" pitchFamily="34" charset="-122"/>
                <a:ea typeface="微软雅黑" panose="020B0503020204020204" pitchFamily="34" charset="-122"/>
              </a:rPr>
              <a:t>IP</a:t>
            </a:r>
            <a:r>
              <a:rPr lang="zh-CN" altLang="en-US" sz="1600" dirty="0">
                <a:solidFill>
                  <a:srgbClr val="000000"/>
                </a:solidFill>
                <a:latin typeface="微软雅黑" panose="020B0503020204020204" pitchFamily="34" charset="-122"/>
                <a:ea typeface="微软雅黑" panose="020B0503020204020204" pitchFamily="34" charset="-122"/>
              </a:rPr>
              <a:t>地址与主机网络链路层属性绑定表项，并利用</a:t>
            </a:r>
            <a:r>
              <a:rPr lang="en-US" altLang="zh-CN" sz="1600" dirty="0">
                <a:solidFill>
                  <a:srgbClr val="000000"/>
                </a:solidFill>
                <a:latin typeface="微软雅黑" panose="020B0503020204020204" pitchFamily="34" charset="-122"/>
                <a:ea typeface="微软雅黑" panose="020B0503020204020204" pitchFamily="34" charset="-122"/>
              </a:rPr>
              <a:t>P4</a:t>
            </a:r>
            <a:r>
              <a:rPr lang="zh-CN" altLang="en-US" sz="1600" dirty="0">
                <a:solidFill>
                  <a:srgbClr val="000000"/>
                </a:solidFill>
                <a:latin typeface="微软雅黑" panose="020B0503020204020204" pitchFamily="34" charset="-122"/>
                <a:ea typeface="微软雅黑" panose="020B0503020204020204" pitchFamily="34" charset="-122"/>
              </a:rPr>
              <a:t>解析器提取</a:t>
            </a:r>
            <a:r>
              <a:rPr lang="en-US" altLang="zh-CN" sz="1600" dirty="0">
                <a:solidFill>
                  <a:srgbClr val="000000"/>
                </a:solidFill>
                <a:latin typeface="微软雅黑" panose="020B0503020204020204" pitchFamily="34" charset="-122"/>
                <a:ea typeface="微软雅黑" panose="020B0503020204020204" pitchFamily="34" charset="-122"/>
              </a:rPr>
              <a:t>NS/NA</a:t>
            </a:r>
            <a:r>
              <a:rPr lang="zh-CN" altLang="en-US" sz="1600" dirty="0">
                <a:solidFill>
                  <a:srgbClr val="000000"/>
                </a:solidFill>
                <a:latin typeface="微软雅黑" panose="020B0503020204020204" pitchFamily="34" charset="-122"/>
                <a:ea typeface="微软雅黑" panose="020B0503020204020204" pitchFamily="34" charset="-122"/>
              </a:rPr>
              <a:t>报文中目标地址，基于绑定表项，过滤带有伪造源地址或目标地址的报文</a:t>
            </a:r>
            <a:endParaRPr lang="en-US" altLang="zh-CN" sz="1600" dirty="0">
              <a:solidFill>
                <a:srgbClr val="000000"/>
              </a:solidFill>
              <a:latin typeface="微软雅黑" panose="020B0503020204020204" pitchFamily="34" charset="-122"/>
              <a:ea typeface="微软雅黑" panose="020B0503020204020204" pitchFamily="34" charset="-122"/>
            </a:endParaRPr>
          </a:p>
          <a:p>
            <a:pPr lvl="2">
              <a:buClr>
                <a:srgbClr val="0046A4"/>
              </a:buClr>
              <a:buFontTx/>
              <a:buChar char="•"/>
            </a:pPr>
            <a:r>
              <a:rPr lang="zh-CN" altLang="en-US" sz="1600" kern="0" dirty="0">
                <a:solidFill>
                  <a:srgbClr val="000000"/>
                </a:solidFill>
                <a:latin typeface="微软雅黑" panose="020B0503020204020204" pitchFamily="34" charset="-122"/>
                <a:ea typeface="微软雅黑" panose="020B0503020204020204" pitchFamily="34" charset="-122"/>
              </a:rPr>
              <a:t>通过过滤伪造源地址或目标地址的</a:t>
            </a:r>
            <a:r>
              <a:rPr lang="en-US" altLang="zh-CN" sz="1600" kern="0" dirty="0">
                <a:solidFill>
                  <a:srgbClr val="000000"/>
                </a:solidFill>
                <a:latin typeface="微软雅黑" panose="020B0503020204020204" pitchFamily="34" charset="-122"/>
                <a:ea typeface="微软雅黑" panose="020B0503020204020204" pitchFamily="34" charset="-122"/>
              </a:rPr>
              <a:t>NS/NA</a:t>
            </a:r>
            <a:r>
              <a:rPr lang="zh-CN" altLang="en-US" sz="1600" kern="0" dirty="0">
                <a:solidFill>
                  <a:srgbClr val="000000"/>
                </a:solidFill>
                <a:latin typeface="微软雅黑" panose="020B0503020204020204" pitchFamily="34" charset="-122"/>
                <a:ea typeface="微软雅黑" panose="020B0503020204020204" pitchFamily="34" charset="-122"/>
              </a:rPr>
              <a:t>报文，解决了</a:t>
            </a:r>
            <a:r>
              <a:rPr lang="en-US" altLang="zh-CN" sz="1600" kern="0" dirty="0">
                <a:solidFill>
                  <a:srgbClr val="000000"/>
                </a:solidFill>
                <a:latin typeface="微软雅黑" panose="020B0503020204020204" pitchFamily="34" charset="-122"/>
                <a:ea typeface="微软雅黑" panose="020B0503020204020204" pitchFamily="34" charset="-122"/>
              </a:rPr>
              <a:t>DAD</a:t>
            </a:r>
            <a:r>
              <a:rPr lang="zh-CN" altLang="en-US" sz="1600" kern="0" dirty="0">
                <a:solidFill>
                  <a:srgbClr val="000000"/>
                </a:solidFill>
                <a:latin typeface="微软雅黑" panose="020B0503020204020204" pitchFamily="34" charset="-122"/>
                <a:ea typeface="微软雅黑" panose="020B0503020204020204" pitchFamily="34" charset="-122"/>
              </a:rPr>
              <a:t>拒绝服务攻击问题</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lvl="2">
              <a:buClr>
                <a:srgbClr val="0046A4"/>
              </a:buClr>
              <a:buFontTx/>
              <a:buChar char="•"/>
            </a:pPr>
            <a:r>
              <a:rPr lang="zh-CN" altLang="en-US" sz="1600" kern="0" dirty="0">
                <a:solidFill>
                  <a:srgbClr val="000000"/>
                </a:solidFill>
                <a:latin typeface="微软雅黑" panose="020B0503020204020204" pitchFamily="34" charset="-122"/>
                <a:ea typeface="微软雅黑" panose="020B0503020204020204" pitchFamily="34" charset="-122"/>
              </a:rPr>
              <a:t>通过不引入控制器，直接在数据平面建立绑定表项，解决了</a:t>
            </a:r>
            <a:r>
              <a:rPr lang="en-US" altLang="zh-CN" sz="1600" kern="0" dirty="0">
                <a:solidFill>
                  <a:srgbClr val="000000"/>
                </a:solidFill>
                <a:latin typeface="微软雅黑" panose="020B0503020204020204" pitchFamily="34" charset="-122"/>
                <a:ea typeface="微软雅黑" panose="020B0503020204020204" pitchFamily="34" charset="-122"/>
              </a:rPr>
              <a:t>SDN</a:t>
            </a:r>
            <a:r>
              <a:rPr lang="zh-CN" altLang="en-US" sz="1600" kern="0" dirty="0">
                <a:solidFill>
                  <a:srgbClr val="000000"/>
                </a:solidFill>
                <a:latin typeface="微软雅黑" panose="020B0503020204020204" pitchFamily="34" charset="-122"/>
                <a:ea typeface="微软雅黑" panose="020B0503020204020204" pitchFamily="34" charset="-122"/>
              </a:rPr>
              <a:t>架构中存在的控制路径带来的数据平面通信开销问题</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lvl="1" indent="-228600">
              <a:spcBef>
                <a:spcPct val="20000"/>
              </a:spcBef>
              <a:buClr>
                <a:srgbClr val="0046A4"/>
              </a:buClr>
              <a:buFontTx/>
              <a:buChar char="•"/>
            </a:pPr>
            <a:r>
              <a:rPr lang="zh-CN" altLang="en-US" sz="1600" kern="0" dirty="0">
                <a:solidFill>
                  <a:srgbClr val="000000"/>
                </a:solidFill>
                <a:latin typeface="微软雅黑" panose="020B0503020204020204" pitchFamily="34" charset="-122"/>
                <a:ea typeface="微软雅黑" panose="020B0503020204020204" pitchFamily="34" charset="-122"/>
              </a:rPr>
              <a:t>大致过程</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lvl="2" indent="-228600">
              <a:spcBef>
                <a:spcPct val="20000"/>
              </a:spcBef>
              <a:buClr>
                <a:srgbClr val="0046A4"/>
              </a:buClr>
              <a:buFont typeface="Arial" pitchFamily="34" charset="0"/>
              <a:buChar char="–"/>
            </a:pPr>
            <a:r>
              <a:rPr lang="zh-CN" altLang="en-US" sz="1600" kern="0" dirty="0">
                <a:solidFill>
                  <a:srgbClr val="000000"/>
                </a:solidFill>
                <a:latin typeface="微软雅黑" panose="020B0503020204020204" pitchFamily="34" charset="-122"/>
                <a:ea typeface="微软雅黑" panose="020B0503020204020204" pitchFamily="34" charset="-122"/>
              </a:rPr>
              <a:t>监听</a:t>
            </a:r>
            <a:r>
              <a:rPr lang="en-US" altLang="zh-CN" sz="1600" kern="0" dirty="0">
                <a:solidFill>
                  <a:srgbClr val="000000"/>
                </a:solidFill>
                <a:latin typeface="微软雅黑" panose="020B0503020204020204" pitchFamily="34" charset="-122"/>
                <a:ea typeface="微软雅黑" panose="020B0503020204020204" pitchFamily="34" charset="-122"/>
              </a:rPr>
              <a:t>IP</a:t>
            </a:r>
            <a:r>
              <a:rPr lang="zh-CN" altLang="en-US" sz="1600" kern="0" dirty="0">
                <a:solidFill>
                  <a:srgbClr val="000000"/>
                </a:solidFill>
                <a:latin typeface="微软雅黑" panose="020B0503020204020204" pitchFamily="34" charset="-122"/>
                <a:ea typeface="微软雅黑" panose="020B0503020204020204" pitchFamily="34" charset="-122"/>
              </a:rPr>
              <a:t>地址分配过程</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lvl="2" indent="-228600">
              <a:spcBef>
                <a:spcPct val="20000"/>
              </a:spcBef>
              <a:buClr>
                <a:srgbClr val="0046A4"/>
              </a:buClr>
              <a:buFont typeface="Arial" pitchFamily="34" charset="0"/>
              <a:buChar char="–"/>
            </a:pPr>
            <a:r>
              <a:rPr lang="zh-CN" altLang="en-US" sz="1600" kern="0" dirty="0">
                <a:solidFill>
                  <a:srgbClr val="000000"/>
                </a:solidFill>
                <a:latin typeface="微软雅黑" panose="020B0503020204020204" pitchFamily="34" charset="-122"/>
                <a:ea typeface="微软雅黑" panose="020B0503020204020204" pitchFamily="34" charset="-122"/>
              </a:rPr>
              <a:t>建立</a:t>
            </a:r>
            <a:r>
              <a:rPr lang="en-US" altLang="zh-CN" sz="1600" kern="0" dirty="0">
                <a:solidFill>
                  <a:srgbClr val="000000"/>
                </a:solidFill>
                <a:latin typeface="微软雅黑" panose="020B0503020204020204" pitchFamily="34" charset="-122"/>
                <a:ea typeface="微软雅黑" panose="020B0503020204020204" pitchFamily="34" charset="-122"/>
              </a:rPr>
              <a:t>IP</a:t>
            </a:r>
            <a:r>
              <a:rPr lang="zh-CN" altLang="en-US" sz="1600" kern="0" dirty="0">
                <a:solidFill>
                  <a:srgbClr val="000000"/>
                </a:solidFill>
                <a:latin typeface="微软雅黑" panose="020B0503020204020204" pitchFamily="34" charset="-122"/>
                <a:ea typeface="微软雅黑" panose="020B0503020204020204" pitchFamily="34" charset="-122"/>
              </a:rPr>
              <a:t>地址与主机网络链路层属性绑定表项</a:t>
            </a:r>
          </a:p>
          <a:p>
            <a:pPr lvl="2" indent="-228600">
              <a:spcBef>
                <a:spcPct val="20000"/>
              </a:spcBef>
              <a:buClr>
                <a:srgbClr val="0046A4"/>
              </a:buClr>
              <a:buFont typeface="Arial" pitchFamily="34" charset="0"/>
              <a:buChar char="–"/>
            </a:pPr>
            <a:r>
              <a:rPr lang="zh-CN" altLang="en-US" sz="1600" kern="0" dirty="0">
                <a:solidFill>
                  <a:srgbClr val="000000"/>
                </a:solidFill>
                <a:latin typeface="微软雅黑" panose="020B0503020204020204" pitchFamily="34" charset="-122"/>
                <a:ea typeface="微软雅黑" panose="020B0503020204020204" pitchFamily="34" charset="-122"/>
              </a:rPr>
              <a:t>过滤伪造源地址或目标地址的报文</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lvl="1">
              <a:buClr>
                <a:srgbClr val="0046A4"/>
              </a:buClr>
            </a:pPr>
            <a:endParaRPr lang="en-US" altLang="zh-CN" sz="2000" dirty="0">
              <a:solidFill>
                <a:srgbClr val="000000"/>
              </a:solidFill>
              <a:latin typeface="微软雅黑" panose="020B0503020204020204" pitchFamily="34" charset="-122"/>
              <a:ea typeface="微软雅黑" panose="020B0503020204020204" pitchFamily="34" charset="-122"/>
            </a:endParaRPr>
          </a:p>
          <a:p>
            <a:pPr lvl="1">
              <a:buClr>
                <a:srgbClr val="0046A4"/>
              </a:buClr>
            </a:pPr>
            <a:endParaRPr lang="en-US" altLang="zh-CN" sz="2000" dirty="0">
              <a:solidFill>
                <a:srgbClr val="000000"/>
              </a:solidFill>
              <a:latin typeface="微软雅黑" panose="020B0503020204020204" pitchFamily="34" charset="-122"/>
              <a:ea typeface="微软雅黑" panose="020B0503020204020204" pitchFamily="34" charset="-122"/>
            </a:endParaRPr>
          </a:p>
          <a:p>
            <a:pPr lvl="1">
              <a:buClr>
                <a:srgbClr val="0046A4"/>
              </a:buClr>
            </a:pPr>
            <a:endParaRPr lang="en-US" altLang="zh-CN" sz="2000" dirty="0">
              <a:solidFill>
                <a:srgbClr val="000000"/>
              </a:solidFill>
              <a:latin typeface="微软雅黑" panose="020B0503020204020204" pitchFamily="34" charset="-122"/>
              <a:ea typeface="微软雅黑" panose="020B0503020204020204" pitchFamily="34" charset="-122"/>
            </a:endParaRPr>
          </a:p>
          <a:p>
            <a:pPr lvl="1">
              <a:buClr>
                <a:srgbClr val="0046A4"/>
              </a:buClr>
            </a:pPr>
            <a:endParaRPr lang="en-US" altLang="zh-CN" sz="2000" dirty="0">
              <a:solidFill>
                <a:srgbClr val="000000"/>
              </a:solidFill>
              <a:latin typeface="微软雅黑" panose="020B0503020204020204" pitchFamily="34" charset="-122"/>
              <a:ea typeface="微软雅黑" panose="020B0503020204020204" pitchFamily="34" charset="-122"/>
            </a:endParaRPr>
          </a:p>
          <a:p>
            <a:pPr lvl="1">
              <a:buClr>
                <a:srgbClr val="0046A4"/>
              </a:buClr>
            </a:pPr>
            <a:endParaRPr lang="en-US" altLang="zh-CN" sz="2000" dirty="0">
              <a:solidFill>
                <a:srgbClr val="000000"/>
              </a:solidFill>
              <a:latin typeface="微软雅黑" panose="020B0503020204020204" pitchFamily="34" charset="-122"/>
              <a:ea typeface="微软雅黑" panose="020B0503020204020204" pitchFamily="34" charset="-122"/>
            </a:endParaRPr>
          </a:p>
          <a:p>
            <a:pPr lvl="2">
              <a:buClr>
                <a:srgbClr val="0046A4"/>
              </a:buClr>
            </a:pPr>
            <a:endParaRPr lang="zh-CN" altLang="en-US" sz="2000" dirty="0">
              <a:solidFill>
                <a:srgbClr val="000000"/>
              </a:solidFill>
              <a:latin typeface="微软雅黑" panose="020B0503020204020204" pitchFamily="34" charset="-122"/>
              <a:ea typeface="微软雅黑" panose="020B0503020204020204" pitchFamily="34" charset="-122"/>
            </a:endParaRPr>
          </a:p>
          <a:p>
            <a:pPr lvl="2">
              <a:buClr>
                <a:srgbClr val="0046A4"/>
              </a:buClr>
            </a:pPr>
            <a:endParaRPr lang="zh-CN" altLang="en-US" sz="2000" dirty="0">
              <a:solidFill>
                <a:srgbClr val="000000"/>
              </a:solidFill>
              <a:latin typeface="微软雅黑" panose="020B0503020204020204" pitchFamily="34" charset="-122"/>
              <a:ea typeface="微软雅黑" panose="020B0503020204020204" pitchFamily="34" charset="-122"/>
            </a:endParaRPr>
          </a:p>
          <a:p>
            <a:pPr lvl="2" indent="-228600">
              <a:spcBef>
                <a:spcPct val="20000"/>
              </a:spcBef>
              <a:buClr>
                <a:srgbClr val="0046A4"/>
              </a:buClr>
              <a:buFont typeface="Arial" pitchFamily="34" charset="0"/>
              <a:buChar char="–"/>
            </a:pPr>
            <a:endParaRPr lang="en-US" altLang="zh-CN" sz="2000" kern="0" dirty="0">
              <a:solidFill>
                <a:srgbClr val="000000"/>
              </a:solidFill>
              <a:latin typeface="Microsoft YaHei" panose="020B0503020204020204" pitchFamily="34" charset="-122"/>
              <a:ea typeface="Microsoft YaHei" panose="020B0503020204020204" pitchFamily="34" charset="-122"/>
            </a:endParaRPr>
          </a:p>
          <a:p>
            <a:endParaRPr lang="zh-CN" altLang="en-US" dirty="0"/>
          </a:p>
        </p:txBody>
      </p:sp>
      <p:sp>
        <p:nvSpPr>
          <p:cNvPr id="4" name="矩形 3">
            <a:extLst>
              <a:ext uri="{FF2B5EF4-FFF2-40B4-BE49-F238E27FC236}">
                <a16:creationId xmlns:a16="http://schemas.microsoft.com/office/drawing/2014/main" id="{2C20C130-603A-464F-A72C-21336533384E}"/>
              </a:ext>
            </a:extLst>
          </p:cNvPr>
          <p:cNvSpPr/>
          <p:nvPr/>
        </p:nvSpPr>
        <p:spPr bwMode="auto">
          <a:xfrm>
            <a:off x="7245325" y="5341566"/>
            <a:ext cx="1792488" cy="402210"/>
          </a:xfrm>
          <a:prstGeom prst="rect">
            <a:avLst/>
          </a:prstGeom>
          <a:solidFill>
            <a:srgbClr val="ED7D31"/>
          </a:solidFill>
          <a:ln>
            <a:noFill/>
          </a:ln>
          <a:effectLst/>
        </p:spPr>
        <p:txBody>
          <a:bodyPr spcFirstLastPara="0" vert="horz" wrap="square" lIns="120629" tIns="120629" rIns="120629" bIns="120629" numCol="1" spcCol="1270" anchor="ctr" anchorCtr="0">
            <a:noAutofit/>
          </a:bodyPr>
          <a:lstStyle/>
          <a:p>
            <a:pPr algn="ctr" defTabSz="977900" fontAlgn="auto">
              <a:lnSpc>
                <a:spcPct val="90000"/>
              </a:lnSpc>
              <a:spcBef>
                <a:spcPts val="0"/>
              </a:spcBef>
              <a:spcAft>
                <a:spcPct val="35000"/>
              </a:spcAft>
            </a:pPr>
            <a:r>
              <a:rPr lang="en-US" altLang="zh-CN" kern="0" dirty="0">
                <a:solidFill>
                  <a:prstClr val="white"/>
                </a:solidFill>
                <a:latin typeface="微软雅黑" panose="020B0503020204020204" pitchFamily="34" charset="-122"/>
                <a:ea typeface="微软雅黑" panose="020B0503020204020204" pitchFamily="34" charset="-122"/>
              </a:rPr>
              <a:t>P4SAVI</a:t>
            </a:r>
            <a:r>
              <a:rPr lang="zh-CN" altLang="en-US" kern="0" dirty="0">
                <a:solidFill>
                  <a:prstClr val="white"/>
                </a:solidFill>
                <a:latin typeface="微软雅黑" panose="020B0503020204020204" pitchFamily="34" charset="-122"/>
                <a:ea typeface="微软雅黑" panose="020B0503020204020204" pitchFamily="34" charset="-122"/>
              </a:rPr>
              <a:t>交换机</a:t>
            </a:r>
          </a:p>
        </p:txBody>
      </p:sp>
      <p:sp>
        <p:nvSpPr>
          <p:cNvPr id="5" name="矩形 4">
            <a:extLst>
              <a:ext uri="{FF2B5EF4-FFF2-40B4-BE49-F238E27FC236}">
                <a16:creationId xmlns:a16="http://schemas.microsoft.com/office/drawing/2014/main" id="{C786C2AA-2004-4C1F-A20A-A2CC4B264C61}"/>
              </a:ext>
            </a:extLst>
          </p:cNvPr>
          <p:cNvSpPr/>
          <p:nvPr/>
        </p:nvSpPr>
        <p:spPr bwMode="auto">
          <a:xfrm>
            <a:off x="5995757" y="5341566"/>
            <a:ext cx="774537" cy="402210"/>
          </a:xfrm>
          <a:prstGeom prst="rect">
            <a:avLst/>
          </a:prstGeom>
          <a:solidFill>
            <a:srgbClr val="ED7D31"/>
          </a:solidFill>
          <a:ln>
            <a:noFill/>
          </a:ln>
          <a:effectLst/>
        </p:spPr>
        <p:txBody>
          <a:bodyPr spcFirstLastPara="0" vert="horz" wrap="square" lIns="120629" tIns="120629" rIns="120629" bIns="120629" numCol="1" spcCol="1270" anchor="ctr" anchorCtr="0">
            <a:noAutofit/>
          </a:bodyPr>
          <a:lstStyle/>
          <a:p>
            <a:pPr algn="ctr" defTabSz="977900" fontAlgn="auto">
              <a:lnSpc>
                <a:spcPct val="90000"/>
              </a:lnSpc>
              <a:spcBef>
                <a:spcPts val="0"/>
              </a:spcBef>
              <a:spcAft>
                <a:spcPct val="35000"/>
              </a:spcAft>
            </a:pPr>
            <a:r>
              <a:rPr lang="zh-CN" altLang="en-US" kern="0" dirty="0">
                <a:solidFill>
                  <a:prstClr val="white"/>
                </a:solidFill>
                <a:latin typeface="微软雅黑" panose="020B0503020204020204" pitchFamily="34" charset="-122"/>
                <a:ea typeface="微软雅黑" panose="020B0503020204020204" pitchFamily="34" charset="-122"/>
              </a:rPr>
              <a:t>主机</a:t>
            </a:r>
          </a:p>
        </p:txBody>
      </p:sp>
      <p:sp>
        <p:nvSpPr>
          <p:cNvPr id="6" name="矩形 5">
            <a:extLst>
              <a:ext uri="{FF2B5EF4-FFF2-40B4-BE49-F238E27FC236}">
                <a16:creationId xmlns:a16="http://schemas.microsoft.com/office/drawing/2014/main" id="{1529A641-A4C4-4F10-9A89-3C38DCBE2387}"/>
              </a:ext>
            </a:extLst>
          </p:cNvPr>
          <p:cNvSpPr/>
          <p:nvPr/>
        </p:nvSpPr>
        <p:spPr bwMode="auto">
          <a:xfrm>
            <a:off x="9551018" y="5341566"/>
            <a:ext cx="950535" cy="402210"/>
          </a:xfrm>
          <a:prstGeom prst="rect">
            <a:avLst/>
          </a:prstGeom>
          <a:solidFill>
            <a:srgbClr val="ED7D31"/>
          </a:solidFill>
          <a:ln>
            <a:noFill/>
          </a:ln>
          <a:effectLst/>
        </p:spPr>
        <p:txBody>
          <a:bodyPr spcFirstLastPara="0" vert="horz" wrap="square" lIns="120629" tIns="120629" rIns="120629" bIns="120629" numCol="1" spcCol="1270" anchor="ctr" anchorCtr="0">
            <a:noAutofit/>
          </a:bodyPr>
          <a:lstStyle/>
          <a:p>
            <a:pPr algn="ctr" defTabSz="977900" fontAlgn="auto">
              <a:lnSpc>
                <a:spcPct val="90000"/>
              </a:lnSpc>
              <a:spcBef>
                <a:spcPts val="0"/>
              </a:spcBef>
              <a:spcAft>
                <a:spcPct val="35000"/>
              </a:spcAft>
            </a:pPr>
            <a:r>
              <a:rPr lang="zh-CN" altLang="en-US" kern="0" dirty="0">
                <a:solidFill>
                  <a:prstClr val="white"/>
                </a:solidFill>
                <a:latin typeface="微软雅黑" panose="020B0503020204020204" pitchFamily="34" charset="-122"/>
                <a:ea typeface="微软雅黑" panose="020B0503020204020204" pitchFamily="34" charset="-122"/>
              </a:rPr>
              <a:t>路由器</a:t>
            </a:r>
          </a:p>
        </p:txBody>
      </p:sp>
      <p:cxnSp>
        <p:nvCxnSpPr>
          <p:cNvPr id="7" name="直接连接符 6">
            <a:extLst>
              <a:ext uri="{FF2B5EF4-FFF2-40B4-BE49-F238E27FC236}">
                <a16:creationId xmlns:a16="http://schemas.microsoft.com/office/drawing/2014/main" id="{E206D406-9A67-488A-BC64-5200D9AE74DF}"/>
              </a:ext>
            </a:extLst>
          </p:cNvPr>
          <p:cNvCxnSpPr>
            <a:cxnSpLocks/>
            <a:stCxn id="5" idx="3"/>
            <a:endCxn id="4" idx="1"/>
          </p:cNvCxnSpPr>
          <p:nvPr/>
        </p:nvCxnSpPr>
        <p:spPr bwMode="auto">
          <a:xfrm>
            <a:off x="6770294" y="5542671"/>
            <a:ext cx="475031" cy="0"/>
          </a:xfrm>
          <a:prstGeom prst="line">
            <a:avLst/>
          </a:prstGeom>
          <a:ln w="19050">
            <a:solidFill>
              <a:srgbClr val="FF99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31B830D1-F30E-4CB7-9519-B48709DE011C}"/>
              </a:ext>
            </a:extLst>
          </p:cNvPr>
          <p:cNvCxnSpPr>
            <a:cxnSpLocks/>
            <a:stCxn id="4" idx="3"/>
            <a:endCxn id="6" idx="1"/>
          </p:cNvCxnSpPr>
          <p:nvPr/>
        </p:nvCxnSpPr>
        <p:spPr bwMode="auto">
          <a:xfrm>
            <a:off x="9037813" y="5542671"/>
            <a:ext cx="513205" cy="0"/>
          </a:xfrm>
          <a:prstGeom prst="line">
            <a:avLst/>
          </a:prstGeom>
          <a:ln w="19050">
            <a:solidFill>
              <a:srgbClr val="FF9900"/>
            </a:solidFill>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9" name="表格 47">
            <a:extLst>
              <a:ext uri="{FF2B5EF4-FFF2-40B4-BE49-F238E27FC236}">
                <a16:creationId xmlns:a16="http://schemas.microsoft.com/office/drawing/2014/main" id="{152360E9-4AD9-4C52-BEA6-DF048362C5E9}"/>
              </a:ext>
            </a:extLst>
          </p:cNvPr>
          <p:cNvGraphicFramePr>
            <a:graphicFrameLocks noGrp="1"/>
          </p:cNvGraphicFramePr>
          <p:nvPr>
            <p:extLst>
              <p:ext uri="{D42A27DB-BD31-4B8C-83A1-F6EECF244321}">
                <p14:modId xmlns:p14="http://schemas.microsoft.com/office/powerpoint/2010/main" val="514896794"/>
              </p:ext>
            </p:extLst>
          </p:nvPr>
        </p:nvGraphicFramePr>
        <p:xfrm>
          <a:off x="7697870" y="4746114"/>
          <a:ext cx="3861200" cy="370840"/>
        </p:xfrm>
        <a:graphic>
          <a:graphicData uri="http://schemas.openxmlformats.org/drawingml/2006/table">
            <a:tbl>
              <a:tblPr firstRow="1" bandRow="1">
                <a:tableStyleId>{5C22544A-7EE6-4342-B048-85BDC9FD1C3A}</a:tableStyleId>
              </a:tblPr>
              <a:tblGrid>
                <a:gridCol w="1486969">
                  <a:extLst>
                    <a:ext uri="{9D8B030D-6E8A-4147-A177-3AD203B41FA5}">
                      <a16:colId xmlns:a16="http://schemas.microsoft.com/office/drawing/2014/main" val="3116871509"/>
                    </a:ext>
                  </a:extLst>
                </a:gridCol>
                <a:gridCol w="2374231">
                  <a:extLst>
                    <a:ext uri="{9D8B030D-6E8A-4147-A177-3AD203B41FA5}">
                      <a16:colId xmlns:a16="http://schemas.microsoft.com/office/drawing/2014/main" val="2668519543"/>
                    </a:ext>
                  </a:extLst>
                </a:gridCol>
              </a:tblGrid>
              <a:tr h="370840">
                <a:tc>
                  <a:txBody>
                    <a:bodyPr/>
                    <a:lstStyle/>
                    <a:p>
                      <a:pPr algn="ctr"/>
                      <a:r>
                        <a:rPr lang="en-US" altLang="zh-CN" b="0" dirty="0">
                          <a:latin typeface="微软雅黑" panose="020B0503020204020204" pitchFamily="34" charset="-122"/>
                          <a:ea typeface="微软雅黑" panose="020B0503020204020204" pitchFamily="34" charset="-122"/>
                        </a:rPr>
                        <a:t>IPv6</a:t>
                      </a:r>
                      <a:r>
                        <a:rPr lang="zh-CN" altLang="en-US" b="0" dirty="0">
                          <a:latin typeface="微软雅黑" panose="020B0503020204020204" pitchFamily="34" charset="-122"/>
                          <a:ea typeface="微软雅黑" panose="020B0503020204020204" pitchFamily="34" charset="-122"/>
                        </a:rPr>
                        <a:t>地址</a:t>
                      </a:r>
                    </a:p>
                  </a:txBody>
                  <a:tcPr>
                    <a:solidFill>
                      <a:srgbClr val="009999"/>
                    </a:solidFill>
                  </a:tcPr>
                </a:tc>
                <a:tc>
                  <a:txBody>
                    <a:bodyPr/>
                    <a:lstStyle/>
                    <a:p>
                      <a:pPr algn="ctr"/>
                      <a:r>
                        <a:rPr lang="zh-CN" altLang="en-US" b="0" dirty="0">
                          <a:latin typeface="微软雅黑" panose="020B0503020204020204" pitchFamily="34" charset="-122"/>
                          <a:ea typeface="微软雅黑" panose="020B0503020204020204" pitchFamily="34" charset="-122"/>
                        </a:rPr>
                        <a:t>主机网络链路层属性</a:t>
                      </a:r>
                    </a:p>
                  </a:txBody>
                  <a:tcPr>
                    <a:solidFill>
                      <a:srgbClr val="009999"/>
                    </a:solidFill>
                  </a:tcPr>
                </a:tc>
                <a:extLst>
                  <a:ext uri="{0D108BD9-81ED-4DB2-BD59-A6C34878D82A}">
                    <a16:rowId xmlns:a16="http://schemas.microsoft.com/office/drawing/2014/main" val="400841590"/>
                  </a:ext>
                </a:extLst>
              </a:tr>
            </a:tbl>
          </a:graphicData>
        </a:graphic>
      </p:graphicFrame>
      <p:cxnSp>
        <p:nvCxnSpPr>
          <p:cNvPr id="10" name="直接连接符 9">
            <a:extLst>
              <a:ext uri="{FF2B5EF4-FFF2-40B4-BE49-F238E27FC236}">
                <a16:creationId xmlns:a16="http://schemas.microsoft.com/office/drawing/2014/main" id="{2928B307-5B2F-4228-8AF4-B25ADCBDF6AB}"/>
              </a:ext>
            </a:extLst>
          </p:cNvPr>
          <p:cNvCxnSpPr>
            <a:cxnSpLocks/>
            <a:stCxn id="4" idx="0"/>
            <a:endCxn id="9" idx="2"/>
          </p:cNvCxnSpPr>
          <p:nvPr/>
        </p:nvCxnSpPr>
        <p:spPr bwMode="auto">
          <a:xfrm flipV="1">
            <a:off x="8141569" y="5116954"/>
            <a:ext cx="1486901" cy="224612"/>
          </a:xfrm>
          <a:prstGeom prst="line">
            <a:avLst/>
          </a:prstGeom>
          <a:ln w="19050">
            <a:solidFill>
              <a:srgbClr val="FF9900"/>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11" name="表格 53">
            <a:extLst>
              <a:ext uri="{FF2B5EF4-FFF2-40B4-BE49-F238E27FC236}">
                <a16:creationId xmlns:a16="http://schemas.microsoft.com/office/drawing/2014/main" id="{0677B7D3-97BA-4337-8E59-E9425C85C0AE}"/>
              </a:ext>
            </a:extLst>
          </p:cNvPr>
          <p:cNvGraphicFramePr>
            <a:graphicFrameLocks noGrp="1"/>
          </p:cNvGraphicFramePr>
          <p:nvPr>
            <p:extLst>
              <p:ext uri="{D42A27DB-BD31-4B8C-83A1-F6EECF244321}">
                <p14:modId xmlns:p14="http://schemas.microsoft.com/office/powerpoint/2010/main" val="1748501126"/>
              </p:ext>
            </p:extLst>
          </p:nvPr>
        </p:nvGraphicFramePr>
        <p:xfrm>
          <a:off x="2026614" y="5743776"/>
          <a:ext cx="3786139" cy="741680"/>
        </p:xfrm>
        <a:graphic>
          <a:graphicData uri="http://schemas.openxmlformats.org/drawingml/2006/table">
            <a:tbl>
              <a:tblPr firstRow="1" bandRow="1">
                <a:tableStyleId>{5C22544A-7EE6-4342-B048-85BDC9FD1C3A}</a:tableStyleId>
              </a:tblPr>
              <a:tblGrid>
                <a:gridCol w="563880">
                  <a:extLst>
                    <a:ext uri="{9D8B030D-6E8A-4147-A177-3AD203B41FA5}">
                      <a16:colId xmlns:a16="http://schemas.microsoft.com/office/drawing/2014/main" val="2196397363"/>
                    </a:ext>
                  </a:extLst>
                </a:gridCol>
                <a:gridCol w="1647742">
                  <a:extLst>
                    <a:ext uri="{9D8B030D-6E8A-4147-A177-3AD203B41FA5}">
                      <a16:colId xmlns:a16="http://schemas.microsoft.com/office/drawing/2014/main" val="2670467736"/>
                    </a:ext>
                  </a:extLst>
                </a:gridCol>
                <a:gridCol w="1574517">
                  <a:extLst>
                    <a:ext uri="{9D8B030D-6E8A-4147-A177-3AD203B41FA5}">
                      <a16:colId xmlns:a16="http://schemas.microsoft.com/office/drawing/2014/main" val="3477423993"/>
                    </a:ext>
                  </a:extLst>
                </a:gridCol>
              </a:tblGrid>
              <a:tr h="370840">
                <a:tc>
                  <a:txBody>
                    <a:bodyPr/>
                    <a:lstStyle/>
                    <a:p>
                      <a:pPr algn="ctr"/>
                      <a:endParaRPr lang="zh-CN" altLang="en-US" b="0" baseline="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zh-CN" altLang="en-US" b="0" baseline="0" dirty="0">
                          <a:solidFill>
                            <a:schemeClr val="bg1"/>
                          </a:solidFill>
                          <a:latin typeface="微软雅黑" panose="020B0503020204020204" pitchFamily="34" charset="-122"/>
                          <a:ea typeface="微软雅黑" panose="020B0503020204020204" pitchFamily="34" charset="-122"/>
                        </a:rPr>
                        <a:t>源地址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tc>
                  <a:txBody>
                    <a:bodyPr/>
                    <a:lstStyle/>
                    <a:p>
                      <a:pPr algn="ctr"/>
                      <a:r>
                        <a:rPr lang="zh-CN" altLang="en-US" b="0" baseline="0" dirty="0">
                          <a:solidFill>
                            <a:schemeClr val="bg1"/>
                          </a:solidFill>
                          <a:latin typeface="微软雅黑" panose="020B0503020204020204" pitchFamily="34" charset="-122"/>
                          <a:ea typeface="微软雅黑" panose="020B0503020204020204" pitchFamily="34" charset="-122"/>
                        </a:rPr>
                        <a:t>目标地址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999"/>
                    </a:solidFill>
                  </a:tcPr>
                </a:tc>
                <a:extLst>
                  <a:ext uri="{0D108BD9-81ED-4DB2-BD59-A6C34878D82A}">
                    <a16:rowId xmlns:a16="http://schemas.microsoft.com/office/drawing/2014/main" val="3713840394"/>
                  </a:ext>
                </a:extLst>
              </a:tr>
              <a:tr h="370840">
                <a:tc>
                  <a:txBody>
                    <a:bodyPr/>
                    <a:lstStyle/>
                    <a:p>
                      <a:pPr algn="ctr"/>
                      <a:r>
                        <a:rPr lang="en-US" altLang="zh-CN" b="0" dirty="0">
                          <a:latin typeface="微软雅黑" panose="020B0503020204020204" pitchFamily="34" charset="-122"/>
                          <a:ea typeface="微软雅黑" panose="020B0503020204020204" pitchFamily="34" charset="-122"/>
                        </a:rPr>
                        <a:t>NA</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latin typeface="微软雅黑" panose="020B0503020204020204" pitchFamily="34" charset="-122"/>
                          <a:ea typeface="微软雅黑" panose="020B0503020204020204" pitchFamily="34" charset="-122"/>
                        </a:rPr>
                        <a:t>IPv6_1</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rgbClr val="FF0000"/>
                          </a:solidFill>
                          <a:latin typeface="微软雅黑" panose="020B0503020204020204" pitchFamily="34" charset="-122"/>
                          <a:ea typeface="微软雅黑" panose="020B0503020204020204" pitchFamily="34" charset="-122"/>
                        </a:rPr>
                        <a:t>IPv6_2</a:t>
                      </a:r>
                      <a:endParaRPr lang="zh-CN" altLang="en-US" b="0"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417131"/>
                  </a:ext>
                </a:extLst>
              </a:tr>
            </a:tbl>
          </a:graphicData>
        </a:graphic>
      </p:graphicFrame>
      <p:cxnSp>
        <p:nvCxnSpPr>
          <p:cNvPr id="12" name="直接箭头连接符 11">
            <a:extLst>
              <a:ext uri="{FF2B5EF4-FFF2-40B4-BE49-F238E27FC236}">
                <a16:creationId xmlns:a16="http://schemas.microsoft.com/office/drawing/2014/main" id="{91BB6732-119E-45A8-B9BF-0F514EC45DFD}"/>
              </a:ext>
            </a:extLst>
          </p:cNvPr>
          <p:cNvCxnSpPr>
            <a:cxnSpLocks/>
            <a:stCxn id="11" idx="3"/>
          </p:cNvCxnSpPr>
          <p:nvPr/>
        </p:nvCxnSpPr>
        <p:spPr bwMode="auto">
          <a:xfrm flipV="1">
            <a:off x="5812753" y="5542672"/>
            <a:ext cx="1421117" cy="571944"/>
          </a:xfrm>
          <a:prstGeom prst="straightConnector1">
            <a:avLst/>
          </a:prstGeom>
          <a:solidFill>
            <a:srgbClr val="AFE2E3"/>
          </a:solidFill>
          <a:ln w="19050" cap="flat" cmpd="sng" algn="ctr">
            <a:solidFill>
              <a:srgbClr val="FF9900"/>
            </a:solidFill>
            <a:prstDash val="solid"/>
            <a:round/>
            <a:headEnd type="none" w="med" len="med"/>
            <a:tailEnd type="triangle"/>
          </a:ln>
          <a:effectLst/>
        </p:spPr>
      </p:cxnSp>
      <p:sp>
        <p:nvSpPr>
          <p:cNvPr id="13" name="文本框 12">
            <a:extLst>
              <a:ext uri="{FF2B5EF4-FFF2-40B4-BE49-F238E27FC236}">
                <a16:creationId xmlns:a16="http://schemas.microsoft.com/office/drawing/2014/main" id="{EAB81521-283A-436C-9910-7B6D534640E6}"/>
              </a:ext>
            </a:extLst>
          </p:cNvPr>
          <p:cNvSpPr txBox="1"/>
          <p:nvPr/>
        </p:nvSpPr>
        <p:spPr>
          <a:xfrm>
            <a:off x="6432393" y="5743776"/>
            <a:ext cx="646331"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丢弃</a:t>
            </a:r>
          </a:p>
        </p:txBody>
      </p:sp>
      <p:sp>
        <p:nvSpPr>
          <p:cNvPr id="15" name="矩形 14">
            <a:extLst>
              <a:ext uri="{FF2B5EF4-FFF2-40B4-BE49-F238E27FC236}">
                <a16:creationId xmlns:a16="http://schemas.microsoft.com/office/drawing/2014/main" id="{44452C26-FBEF-4478-8917-D832A9A36A78}"/>
              </a:ext>
            </a:extLst>
          </p:cNvPr>
          <p:cNvSpPr/>
          <p:nvPr/>
        </p:nvSpPr>
        <p:spPr bwMode="auto">
          <a:xfrm>
            <a:off x="7233870" y="4046559"/>
            <a:ext cx="1517678" cy="402210"/>
          </a:xfrm>
          <a:prstGeom prst="rect">
            <a:avLst/>
          </a:prstGeom>
          <a:solidFill>
            <a:srgbClr val="ED7D31"/>
          </a:solidFill>
          <a:ln>
            <a:noFill/>
          </a:ln>
          <a:effectLst/>
        </p:spPr>
        <p:txBody>
          <a:bodyPr spcFirstLastPara="0" vert="horz" wrap="square" lIns="120629" tIns="120629" rIns="120629" bIns="120629" numCol="1" spcCol="1270" anchor="ctr" anchorCtr="0">
            <a:noAutofit/>
          </a:bodyPr>
          <a:lstStyle/>
          <a:p>
            <a:pPr algn="ctr" defTabSz="977900" fontAlgn="auto">
              <a:lnSpc>
                <a:spcPct val="90000"/>
              </a:lnSpc>
              <a:spcBef>
                <a:spcPts val="0"/>
              </a:spcBef>
              <a:spcAft>
                <a:spcPct val="35000"/>
              </a:spcAft>
            </a:pPr>
            <a:r>
              <a:rPr lang="en-US" altLang="zh-CN" kern="0" dirty="0">
                <a:solidFill>
                  <a:prstClr val="white"/>
                </a:solidFill>
                <a:latin typeface="微软雅黑" panose="020B0503020204020204" pitchFamily="34" charset="-122"/>
                <a:ea typeface="微软雅黑" panose="020B0503020204020204" pitchFamily="34" charset="-122"/>
              </a:rPr>
              <a:t>SAVI</a:t>
            </a:r>
            <a:r>
              <a:rPr lang="zh-CN" altLang="en-US" kern="0" dirty="0">
                <a:solidFill>
                  <a:prstClr val="white"/>
                </a:solidFill>
                <a:latin typeface="微软雅黑" panose="020B0503020204020204" pitchFamily="34" charset="-122"/>
                <a:ea typeface="微软雅黑" panose="020B0503020204020204" pitchFamily="34" charset="-122"/>
              </a:rPr>
              <a:t>交换机</a:t>
            </a:r>
          </a:p>
        </p:txBody>
      </p:sp>
      <p:sp>
        <p:nvSpPr>
          <p:cNvPr id="16" name="矩形 15">
            <a:extLst>
              <a:ext uri="{FF2B5EF4-FFF2-40B4-BE49-F238E27FC236}">
                <a16:creationId xmlns:a16="http://schemas.microsoft.com/office/drawing/2014/main" id="{12C34AD0-98A3-4C27-B34A-7DDB6F5400B3}"/>
              </a:ext>
            </a:extLst>
          </p:cNvPr>
          <p:cNvSpPr/>
          <p:nvPr/>
        </p:nvSpPr>
        <p:spPr bwMode="auto">
          <a:xfrm>
            <a:off x="5995757" y="4046559"/>
            <a:ext cx="774537" cy="402210"/>
          </a:xfrm>
          <a:prstGeom prst="rect">
            <a:avLst/>
          </a:prstGeom>
          <a:solidFill>
            <a:srgbClr val="ED7D31"/>
          </a:solidFill>
          <a:ln>
            <a:noFill/>
          </a:ln>
          <a:effectLst/>
        </p:spPr>
        <p:txBody>
          <a:bodyPr spcFirstLastPara="0" vert="horz" wrap="square" lIns="120629" tIns="120629" rIns="120629" bIns="120629" numCol="1" spcCol="1270" anchor="ctr" anchorCtr="0">
            <a:noAutofit/>
          </a:bodyPr>
          <a:lstStyle/>
          <a:p>
            <a:pPr algn="ctr" defTabSz="977900" fontAlgn="auto">
              <a:lnSpc>
                <a:spcPct val="90000"/>
              </a:lnSpc>
              <a:spcBef>
                <a:spcPts val="0"/>
              </a:spcBef>
              <a:spcAft>
                <a:spcPct val="35000"/>
              </a:spcAft>
            </a:pPr>
            <a:r>
              <a:rPr lang="zh-CN" altLang="en-US" kern="0" dirty="0">
                <a:solidFill>
                  <a:prstClr val="white"/>
                </a:solidFill>
                <a:latin typeface="微软雅黑" panose="020B0503020204020204" pitchFamily="34" charset="-122"/>
                <a:ea typeface="微软雅黑" panose="020B0503020204020204" pitchFamily="34" charset="-122"/>
              </a:rPr>
              <a:t>主机</a:t>
            </a:r>
          </a:p>
        </p:txBody>
      </p:sp>
      <p:sp>
        <p:nvSpPr>
          <p:cNvPr id="17" name="矩形 16">
            <a:extLst>
              <a:ext uri="{FF2B5EF4-FFF2-40B4-BE49-F238E27FC236}">
                <a16:creationId xmlns:a16="http://schemas.microsoft.com/office/drawing/2014/main" id="{DA3735A8-25AC-4EDF-9601-F4B56F175246}"/>
              </a:ext>
            </a:extLst>
          </p:cNvPr>
          <p:cNvSpPr/>
          <p:nvPr/>
        </p:nvSpPr>
        <p:spPr bwMode="auto">
          <a:xfrm>
            <a:off x="9215124" y="4054736"/>
            <a:ext cx="950535" cy="402210"/>
          </a:xfrm>
          <a:prstGeom prst="rect">
            <a:avLst/>
          </a:prstGeom>
          <a:solidFill>
            <a:srgbClr val="ED7D31"/>
          </a:solidFill>
          <a:ln>
            <a:noFill/>
          </a:ln>
          <a:effectLst/>
        </p:spPr>
        <p:txBody>
          <a:bodyPr spcFirstLastPara="0" vert="horz" wrap="square" lIns="120629" tIns="120629" rIns="120629" bIns="120629" numCol="1" spcCol="1270" anchor="ctr" anchorCtr="0">
            <a:noAutofit/>
          </a:bodyPr>
          <a:lstStyle/>
          <a:p>
            <a:pPr algn="ctr" defTabSz="977900" fontAlgn="auto">
              <a:lnSpc>
                <a:spcPct val="90000"/>
              </a:lnSpc>
              <a:spcBef>
                <a:spcPts val="0"/>
              </a:spcBef>
              <a:spcAft>
                <a:spcPct val="35000"/>
              </a:spcAft>
            </a:pPr>
            <a:r>
              <a:rPr lang="zh-CN" altLang="en-US" kern="0" dirty="0">
                <a:solidFill>
                  <a:prstClr val="white"/>
                </a:solidFill>
                <a:latin typeface="微软雅黑" panose="020B0503020204020204" pitchFamily="34" charset="-122"/>
                <a:ea typeface="微软雅黑" panose="020B0503020204020204" pitchFamily="34" charset="-122"/>
              </a:rPr>
              <a:t>路由器</a:t>
            </a:r>
          </a:p>
        </p:txBody>
      </p:sp>
      <p:cxnSp>
        <p:nvCxnSpPr>
          <p:cNvPr id="18" name="直接连接符 17">
            <a:extLst>
              <a:ext uri="{FF2B5EF4-FFF2-40B4-BE49-F238E27FC236}">
                <a16:creationId xmlns:a16="http://schemas.microsoft.com/office/drawing/2014/main" id="{433C6C09-F874-43A4-BFFA-0FB61061954A}"/>
              </a:ext>
            </a:extLst>
          </p:cNvPr>
          <p:cNvCxnSpPr>
            <a:cxnSpLocks/>
            <a:stCxn id="16" idx="3"/>
            <a:endCxn id="15" idx="1"/>
          </p:cNvCxnSpPr>
          <p:nvPr/>
        </p:nvCxnSpPr>
        <p:spPr bwMode="auto">
          <a:xfrm>
            <a:off x="6770294" y="4247664"/>
            <a:ext cx="463576" cy="0"/>
          </a:xfrm>
          <a:prstGeom prst="line">
            <a:avLst/>
          </a:prstGeom>
          <a:ln w="19050">
            <a:solidFill>
              <a:srgbClr val="FF99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BF706671-C2DA-440E-BE8A-E6C8A4171477}"/>
              </a:ext>
            </a:extLst>
          </p:cNvPr>
          <p:cNvCxnSpPr>
            <a:cxnSpLocks/>
            <a:stCxn id="15" idx="3"/>
            <a:endCxn id="17" idx="1"/>
          </p:cNvCxnSpPr>
          <p:nvPr/>
        </p:nvCxnSpPr>
        <p:spPr bwMode="auto">
          <a:xfrm>
            <a:off x="8751548" y="4247664"/>
            <a:ext cx="463576" cy="8177"/>
          </a:xfrm>
          <a:prstGeom prst="line">
            <a:avLst/>
          </a:prstGeom>
          <a:ln w="19050">
            <a:solidFill>
              <a:srgbClr val="FF99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38ADDD7D-2E03-437D-908F-C295EF5DE88E}"/>
              </a:ext>
            </a:extLst>
          </p:cNvPr>
          <p:cNvSpPr txBox="1"/>
          <p:nvPr/>
        </p:nvSpPr>
        <p:spPr>
          <a:xfrm>
            <a:off x="6910704" y="4445443"/>
            <a:ext cx="646331"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放行</a:t>
            </a:r>
          </a:p>
        </p:txBody>
      </p:sp>
      <p:cxnSp>
        <p:nvCxnSpPr>
          <p:cNvPr id="26" name="直接连接符 25">
            <a:extLst>
              <a:ext uri="{FF2B5EF4-FFF2-40B4-BE49-F238E27FC236}">
                <a16:creationId xmlns:a16="http://schemas.microsoft.com/office/drawing/2014/main" id="{AB3578A7-6A1F-40DB-922C-36C79794CE2E}"/>
              </a:ext>
            </a:extLst>
          </p:cNvPr>
          <p:cNvCxnSpPr>
            <a:stCxn id="15" idx="2"/>
            <a:endCxn id="9" idx="0"/>
          </p:cNvCxnSpPr>
          <p:nvPr/>
        </p:nvCxnSpPr>
        <p:spPr bwMode="auto">
          <a:xfrm>
            <a:off x="7992709" y="4448769"/>
            <a:ext cx="1635761" cy="297345"/>
          </a:xfrm>
          <a:prstGeom prst="line">
            <a:avLst/>
          </a:prstGeom>
          <a:ln w="19050">
            <a:solidFill>
              <a:srgbClr val="FF9900"/>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399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4C9F1-5647-48A1-8AC2-D4BA0D7FF36F}"/>
              </a:ext>
            </a:extLst>
          </p:cNvPr>
          <p:cNvSpPr>
            <a:spLocks noGrp="1"/>
          </p:cNvSpPr>
          <p:nvPr>
            <p:ph type="title"/>
          </p:nvPr>
        </p:nvSpPr>
        <p:spPr/>
        <p:txBody>
          <a:bodyPr/>
          <a:lstStyle/>
          <a:p>
            <a:r>
              <a:rPr lang="en-US" altLang="zh-CN" dirty="0"/>
              <a:t>P4SAVI</a:t>
            </a:r>
            <a:r>
              <a:rPr lang="zh-CN" altLang="en-US" dirty="0"/>
              <a:t>设计目标</a:t>
            </a:r>
          </a:p>
        </p:txBody>
      </p:sp>
      <p:sp>
        <p:nvSpPr>
          <p:cNvPr id="3" name="内容占位符 2">
            <a:extLst>
              <a:ext uri="{FF2B5EF4-FFF2-40B4-BE49-F238E27FC236}">
                <a16:creationId xmlns:a16="http://schemas.microsoft.com/office/drawing/2014/main" id="{7942A267-B21F-4250-83DA-F305F3C50763}"/>
              </a:ext>
            </a:extLst>
          </p:cNvPr>
          <p:cNvSpPr>
            <a:spLocks noGrp="1"/>
          </p:cNvSpPr>
          <p:nvPr>
            <p:ph idx="1"/>
          </p:nvPr>
        </p:nvSpPr>
        <p:spPr>
          <a:xfrm>
            <a:off x="563180" y="1393416"/>
            <a:ext cx="11068815" cy="4589462"/>
          </a:xfrm>
        </p:spPr>
        <p:txBody>
          <a:bodyPr/>
          <a:lstStyle/>
          <a:p>
            <a:r>
              <a:rPr lang="zh-CN" altLang="en-US" sz="1600" b="0" dirty="0"/>
              <a:t>提供接入网源地址验证功能</a:t>
            </a:r>
            <a:endParaRPr lang="en-US" altLang="zh-CN" sz="1600" b="0" dirty="0"/>
          </a:p>
          <a:p>
            <a:r>
              <a:rPr lang="zh-CN" altLang="en-US" sz="1600" b="0" dirty="0"/>
              <a:t>解决</a:t>
            </a:r>
            <a:r>
              <a:rPr lang="en-US" altLang="zh-CN" sz="1600" b="0" dirty="0"/>
              <a:t>DAD</a:t>
            </a:r>
            <a:r>
              <a:rPr lang="zh-CN" altLang="en-US" sz="1600" b="0" dirty="0"/>
              <a:t>拒绝服务攻击问题</a:t>
            </a:r>
            <a:endParaRPr lang="en-US" altLang="zh-CN" sz="1600" b="0" dirty="0"/>
          </a:p>
          <a:p>
            <a:r>
              <a:rPr lang="zh-CN" altLang="en-US" sz="1600" b="0" dirty="0"/>
              <a:t>满足轻量级、鲁棒性、易部署的特征</a:t>
            </a:r>
            <a:endParaRPr lang="en-US" altLang="zh-CN" sz="1600" b="0" dirty="0"/>
          </a:p>
          <a:p>
            <a:pPr lvl="1"/>
            <a:r>
              <a:rPr lang="zh-CN" altLang="en-US" sz="1600" b="0" dirty="0"/>
              <a:t>轻量级</a:t>
            </a:r>
            <a:endParaRPr lang="en-US" altLang="zh-CN" sz="1600" b="0" dirty="0"/>
          </a:p>
          <a:p>
            <a:pPr lvl="2"/>
            <a:r>
              <a:rPr lang="en-US" altLang="zh-CN" sz="1600" b="0" dirty="0"/>
              <a:t>P4SAVI</a:t>
            </a:r>
            <a:r>
              <a:rPr lang="zh-CN" altLang="en-US" sz="1600" dirty="0"/>
              <a:t>不应给主机或网络设备</a:t>
            </a:r>
            <a:r>
              <a:rPr lang="zh-CN" altLang="en-US" sz="1600" b="0" dirty="0"/>
              <a:t>引入哈希加密计算，这会带来计算复杂度。此外，</a:t>
            </a:r>
            <a:r>
              <a:rPr lang="en-US" altLang="zh-CN" sz="1600" b="0" dirty="0"/>
              <a:t>P4SAVI</a:t>
            </a:r>
            <a:r>
              <a:rPr lang="zh-CN" altLang="en-US" sz="1600" b="0" dirty="0"/>
              <a:t>应该只给交换机带来微小的性能代价。</a:t>
            </a:r>
            <a:endParaRPr lang="en-US" altLang="zh-CN" sz="1600" b="0" dirty="0"/>
          </a:p>
          <a:p>
            <a:pPr lvl="1"/>
            <a:r>
              <a:rPr lang="zh-CN" altLang="en-US" sz="1600" b="0" dirty="0"/>
              <a:t>鲁棒性</a:t>
            </a:r>
            <a:endParaRPr lang="en-US" altLang="zh-CN" sz="1600" b="0" dirty="0"/>
          </a:p>
          <a:p>
            <a:pPr lvl="2"/>
            <a:r>
              <a:rPr lang="en-US" altLang="zh-CN" sz="1600" dirty="0"/>
              <a:t>P4SAVI</a:t>
            </a:r>
            <a:r>
              <a:rPr lang="zh-CN" altLang="en-US" sz="1600" dirty="0"/>
              <a:t>不应引入一个中央节点，这需要</a:t>
            </a:r>
            <a:r>
              <a:rPr lang="en-US" altLang="zh-CN" sz="1600" dirty="0"/>
              <a:t>P4SAVI</a:t>
            </a:r>
            <a:r>
              <a:rPr lang="zh-CN" altLang="en-US" sz="1600" dirty="0"/>
              <a:t>能够以分布式地方式解决</a:t>
            </a:r>
            <a:r>
              <a:rPr lang="en-US" altLang="zh-CN" sz="1600" dirty="0"/>
              <a:t>DAD</a:t>
            </a:r>
            <a:r>
              <a:rPr lang="zh-CN" altLang="en-US" sz="1600" dirty="0"/>
              <a:t>的拒绝服务攻击问题，这确保了</a:t>
            </a:r>
            <a:r>
              <a:rPr lang="en-US" altLang="zh-CN" sz="1600" dirty="0"/>
              <a:t>P4SAVI</a:t>
            </a:r>
            <a:r>
              <a:rPr lang="zh-CN" altLang="en-US" sz="1600" dirty="0"/>
              <a:t>不会遭受单点故障问题。</a:t>
            </a:r>
            <a:endParaRPr lang="en-US" altLang="zh-CN" sz="1600" b="0" dirty="0"/>
          </a:p>
          <a:p>
            <a:pPr lvl="1"/>
            <a:r>
              <a:rPr lang="zh-CN" altLang="en-US" sz="1600" b="0" dirty="0"/>
              <a:t>易部署</a:t>
            </a:r>
            <a:endParaRPr lang="en-US" altLang="zh-CN" sz="1600" b="0" dirty="0"/>
          </a:p>
          <a:p>
            <a:pPr lvl="2"/>
            <a:r>
              <a:rPr lang="en-US" altLang="zh-CN" sz="1600" dirty="0"/>
              <a:t>P4SAVI</a:t>
            </a:r>
            <a:r>
              <a:rPr lang="zh-CN" altLang="en-US" sz="1600" dirty="0"/>
              <a:t>不应修改</a:t>
            </a:r>
            <a:r>
              <a:rPr lang="en-US" altLang="zh-CN" sz="1600" dirty="0"/>
              <a:t>NDP</a:t>
            </a:r>
            <a:r>
              <a:rPr lang="zh-CN" altLang="en-US" sz="1600" dirty="0"/>
              <a:t>及主机协议栈，这意味着</a:t>
            </a:r>
            <a:r>
              <a:rPr lang="en-US" altLang="zh-CN" sz="1600" dirty="0"/>
              <a:t>P4SAVI</a:t>
            </a:r>
            <a:r>
              <a:rPr lang="zh-CN" altLang="en-US" sz="1600" dirty="0"/>
              <a:t>是纯粹地网络侧的解决方案，这确保了网络管理人员在不需要升级主机功能的情况下完成对</a:t>
            </a:r>
            <a:r>
              <a:rPr lang="en-US" altLang="zh-CN" sz="1600" dirty="0"/>
              <a:t>P4SAVI</a:t>
            </a:r>
            <a:r>
              <a:rPr lang="zh-CN" altLang="en-US" sz="1600" dirty="0"/>
              <a:t>的部署</a:t>
            </a:r>
            <a:endParaRPr lang="en-US" altLang="zh-CN" sz="1600" b="0" dirty="0"/>
          </a:p>
          <a:p>
            <a:pPr lvl="1"/>
            <a:r>
              <a:rPr lang="zh-CN" altLang="en-US" sz="1600" b="0" dirty="0">
                <a:solidFill>
                  <a:srgbClr val="FF0000"/>
                </a:solidFill>
              </a:rPr>
              <a:t>高性能（可否与鲁棒性合到一块）</a:t>
            </a:r>
            <a:endParaRPr lang="en-US" altLang="zh-CN" sz="1600" b="0" dirty="0">
              <a:solidFill>
                <a:srgbClr val="FF0000"/>
              </a:solidFill>
            </a:endParaRPr>
          </a:p>
          <a:p>
            <a:pPr lvl="2"/>
            <a:r>
              <a:rPr lang="en-US" altLang="zh-CN" sz="1600" dirty="0">
                <a:solidFill>
                  <a:srgbClr val="FF0000"/>
                </a:solidFill>
              </a:rPr>
              <a:t>P4SAVI</a:t>
            </a:r>
            <a:r>
              <a:rPr lang="zh-CN" altLang="en-US" sz="1600" dirty="0">
                <a:solidFill>
                  <a:srgbClr val="FF0000"/>
                </a:solidFill>
              </a:rPr>
              <a:t>不应引入控制路径，这需要</a:t>
            </a:r>
            <a:r>
              <a:rPr lang="en-US" altLang="zh-CN" sz="1600" dirty="0">
                <a:solidFill>
                  <a:srgbClr val="FF0000"/>
                </a:solidFill>
              </a:rPr>
              <a:t>P4SAVI</a:t>
            </a:r>
            <a:r>
              <a:rPr lang="zh-CN" altLang="en-US" sz="1600" dirty="0">
                <a:solidFill>
                  <a:srgbClr val="FF0000"/>
                </a:solidFill>
              </a:rPr>
              <a:t>可在数据平面直接建立绑定表项并过滤伪造报文，这避免控制路径带来的数据平面通信开销</a:t>
            </a:r>
            <a:endParaRPr lang="en-US" altLang="zh-CN" sz="1600" b="0" dirty="0">
              <a:solidFill>
                <a:srgbClr val="FF0000"/>
              </a:solidFill>
            </a:endParaRPr>
          </a:p>
          <a:p>
            <a:pPr lvl="1"/>
            <a:r>
              <a:rPr lang="zh-CN" altLang="en-US" sz="1600" b="0" dirty="0">
                <a:solidFill>
                  <a:srgbClr val="FF0000"/>
                </a:solidFill>
              </a:rPr>
              <a:t>与现有网络的混合？</a:t>
            </a:r>
          </a:p>
          <a:p>
            <a:endParaRPr lang="zh-CN" altLang="en-US" dirty="0"/>
          </a:p>
        </p:txBody>
      </p:sp>
    </p:spTree>
    <p:extLst>
      <p:ext uri="{BB962C8B-B14F-4D97-AF65-F5344CB8AC3E}">
        <p14:creationId xmlns:p14="http://schemas.microsoft.com/office/powerpoint/2010/main" val="60113757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A9EACF-9859-49F1-B868-E3A66D0315CF}"/>
              </a:ext>
            </a:extLst>
          </p:cNvPr>
          <p:cNvSpPr>
            <a:spLocks noGrp="1"/>
          </p:cNvSpPr>
          <p:nvPr>
            <p:ph type="title"/>
          </p:nvPr>
        </p:nvSpPr>
        <p:spPr/>
        <p:txBody>
          <a:bodyPr/>
          <a:lstStyle/>
          <a:p>
            <a:r>
              <a:rPr lang="en-US" altLang="zh-CN" dirty="0"/>
              <a:t>P4SAVI</a:t>
            </a:r>
            <a:r>
              <a:rPr lang="zh-CN" altLang="en-US" dirty="0"/>
              <a:t>设计挑战</a:t>
            </a:r>
          </a:p>
        </p:txBody>
      </p:sp>
      <p:sp>
        <p:nvSpPr>
          <p:cNvPr id="3" name="内容占位符 2">
            <a:extLst>
              <a:ext uri="{FF2B5EF4-FFF2-40B4-BE49-F238E27FC236}">
                <a16:creationId xmlns:a16="http://schemas.microsoft.com/office/drawing/2014/main" id="{10C4D494-81E4-4ACB-9EB9-8BE42AF6BECF}"/>
              </a:ext>
            </a:extLst>
          </p:cNvPr>
          <p:cNvSpPr>
            <a:spLocks noGrp="1"/>
          </p:cNvSpPr>
          <p:nvPr>
            <p:ph idx="1"/>
          </p:nvPr>
        </p:nvSpPr>
        <p:spPr/>
        <p:txBody>
          <a:bodyPr/>
          <a:lstStyle/>
          <a:p>
            <a:r>
              <a:rPr lang="zh-CN" altLang="en-US" sz="1600" dirty="0"/>
              <a:t>一个主机对应多个地址（</a:t>
            </a:r>
            <a:r>
              <a:rPr lang="zh-CN" altLang="en-US" sz="1600" dirty="0">
                <a:solidFill>
                  <a:srgbClr val="FF0000"/>
                </a:solidFill>
              </a:rPr>
              <a:t>增加有线及无线的情况？</a:t>
            </a:r>
            <a:r>
              <a:rPr lang="zh-CN" altLang="en-US" sz="1600" dirty="0"/>
              <a:t>）</a:t>
            </a:r>
            <a:endParaRPr lang="en-US" altLang="zh-CN" sz="1600" dirty="0"/>
          </a:p>
          <a:p>
            <a:pPr lvl="1"/>
            <a:r>
              <a:rPr lang="zh-CN" altLang="en-US" sz="1600" dirty="0"/>
              <a:t>在</a:t>
            </a:r>
            <a:r>
              <a:rPr lang="en-US" altLang="zh-CN" sz="1600" dirty="0"/>
              <a:t>IPv6</a:t>
            </a:r>
            <a:r>
              <a:rPr lang="zh-CN" altLang="en-US" sz="1600" dirty="0"/>
              <a:t>网络中，一台主机通常配置多个</a:t>
            </a:r>
            <a:r>
              <a:rPr lang="en-US" altLang="zh-CN" sz="1600" dirty="0"/>
              <a:t>IPv6</a:t>
            </a:r>
            <a:r>
              <a:rPr lang="zh-CN" altLang="en-US" sz="1600" dirty="0"/>
              <a:t>地址。其中一个是链路本地地址，其他的可以通过</a:t>
            </a:r>
            <a:r>
              <a:rPr lang="en-US" altLang="zh-CN" sz="1600" dirty="0"/>
              <a:t>SLAAC</a:t>
            </a:r>
            <a:r>
              <a:rPr lang="zh-CN" altLang="en-US" sz="1600" dirty="0"/>
              <a:t>、</a:t>
            </a:r>
            <a:r>
              <a:rPr lang="en-US" altLang="zh-CN" sz="1600" dirty="0"/>
              <a:t>DHCPv6</a:t>
            </a:r>
            <a:r>
              <a:rPr lang="zh-CN" altLang="en-US" sz="1600" dirty="0"/>
              <a:t>或手动配置来分配，如何在</a:t>
            </a:r>
            <a:r>
              <a:rPr lang="en-US" altLang="zh-CN" sz="1600" dirty="0"/>
              <a:t>P4SAVI</a:t>
            </a:r>
            <a:r>
              <a:rPr lang="zh-CN" altLang="en-US" sz="1600" dirty="0"/>
              <a:t>中解决多个地址与同一个主机网络链路层属性的存储是一个挑战。</a:t>
            </a:r>
            <a:endParaRPr lang="en-US" altLang="zh-CN" sz="1600" dirty="0"/>
          </a:p>
          <a:p>
            <a:r>
              <a:rPr lang="zh-CN" altLang="en-US" sz="1600" dirty="0"/>
              <a:t>在没有控制器的情况下完成流规则的自动配置</a:t>
            </a:r>
            <a:endParaRPr lang="en-US" altLang="zh-CN" sz="1600" dirty="0"/>
          </a:p>
          <a:p>
            <a:pPr lvl="1"/>
            <a:r>
              <a:rPr lang="en-US" altLang="zh-CN" sz="1600" dirty="0"/>
              <a:t>P4</a:t>
            </a:r>
            <a:r>
              <a:rPr lang="zh-CN" altLang="en-US" sz="1600" dirty="0"/>
              <a:t>是一门用来描述怎么解析及处理报文的数据平面编程语言，</a:t>
            </a:r>
            <a:r>
              <a:rPr lang="en-US" altLang="zh-CN" sz="1600" dirty="0"/>
              <a:t>P4</a:t>
            </a:r>
            <a:r>
              <a:rPr lang="zh-CN" altLang="en-US" sz="1600" dirty="0"/>
              <a:t>程序通常使用来自控制平面的流规则来决定对于每个报文采取什么行为。虽然</a:t>
            </a:r>
            <a:r>
              <a:rPr lang="en-US" altLang="zh-CN" sz="1600" dirty="0"/>
              <a:t>P4Runtime</a:t>
            </a:r>
            <a:r>
              <a:rPr lang="zh-CN" altLang="en-US" sz="1600" dirty="0"/>
              <a:t>提供了一个用于配置和下发流表的控制平面编程接口，但它需要维护整个网络拓扑信息，这可能导致单点故障问题。怎样在交换机本地配置并下发流表是一个挑战。</a:t>
            </a:r>
            <a:endParaRPr lang="en-US" altLang="zh-CN" sz="1600" dirty="0"/>
          </a:p>
          <a:p>
            <a:r>
              <a:rPr lang="zh-CN" altLang="en-US" sz="1600" dirty="0"/>
              <a:t>在没有计时器的情况下完成地址状态的更新</a:t>
            </a:r>
            <a:endParaRPr lang="en-US" altLang="zh-CN" sz="1600" dirty="0"/>
          </a:p>
          <a:p>
            <a:pPr lvl="1"/>
            <a:r>
              <a:rPr lang="zh-CN" altLang="en-US" sz="1600" dirty="0"/>
              <a:t>在</a:t>
            </a:r>
            <a:r>
              <a:rPr lang="en-US" altLang="zh-CN" sz="1600" dirty="0"/>
              <a:t>P4SAVI</a:t>
            </a:r>
            <a:r>
              <a:rPr lang="zh-CN" altLang="en-US" sz="1600" dirty="0"/>
              <a:t>的处理流程中，存在着两个地址状态的更新：第一，当一个绑定表建立时，</a:t>
            </a:r>
            <a:r>
              <a:rPr lang="en-US" altLang="zh-CN" sz="1600" dirty="0"/>
              <a:t>P4SAVI</a:t>
            </a:r>
            <a:r>
              <a:rPr lang="zh-CN" altLang="en-US" sz="1600" dirty="0"/>
              <a:t>会将</a:t>
            </a:r>
            <a:r>
              <a:rPr lang="en-US" altLang="zh-CN" sz="1600" dirty="0"/>
              <a:t>IPv6</a:t>
            </a:r>
            <a:r>
              <a:rPr lang="zh-CN" altLang="en-US" sz="1600" dirty="0"/>
              <a:t>地址状态设置为“</a:t>
            </a:r>
            <a:r>
              <a:rPr lang="en-US" altLang="zh-CN" sz="1600" dirty="0"/>
              <a:t>tentative</a:t>
            </a:r>
            <a:r>
              <a:rPr lang="zh-CN" altLang="en-US" sz="1600" dirty="0"/>
              <a:t>”，如果在一段特定时间内（例如</a:t>
            </a:r>
            <a:r>
              <a:rPr lang="en-US" altLang="zh-CN" sz="1600" dirty="0"/>
              <a:t>1</a:t>
            </a:r>
            <a:r>
              <a:rPr lang="zh-CN" altLang="en-US" sz="1600" dirty="0"/>
              <a:t>秒）没有接收到</a:t>
            </a:r>
            <a:r>
              <a:rPr lang="en-US" altLang="zh-CN" sz="1600" dirty="0"/>
              <a:t>NA</a:t>
            </a:r>
            <a:r>
              <a:rPr lang="zh-CN" altLang="en-US" sz="1600" dirty="0"/>
              <a:t>消息，这个</a:t>
            </a:r>
            <a:r>
              <a:rPr lang="en-US" altLang="zh-CN" sz="1600" dirty="0"/>
              <a:t>IPv6</a:t>
            </a:r>
            <a:r>
              <a:rPr lang="zh-CN" altLang="en-US" sz="1600" dirty="0"/>
              <a:t>地址将通过重复地址检测流程，并且它的状态将更新为“</a:t>
            </a:r>
            <a:r>
              <a:rPr lang="en-US" altLang="zh-CN" sz="1600" dirty="0"/>
              <a:t>preferred</a:t>
            </a:r>
            <a:r>
              <a:rPr lang="zh-CN" altLang="en-US" sz="1600" dirty="0"/>
              <a:t>”。第二，每个</a:t>
            </a:r>
            <a:r>
              <a:rPr lang="en-US" altLang="zh-CN" sz="1600" dirty="0"/>
              <a:t>preferred</a:t>
            </a:r>
            <a:r>
              <a:rPr lang="zh-CN" altLang="en-US" sz="1600" dirty="0"/>
              <a:t>的地址都存在一个生存期。例如，在</a:t>
            </a:r>
            <a:r>
              <a:rPr lang="en-US" altLang="zh-CN" sz="1600" dirty="0"/>
              <a:t>DHCPv6</a:t>
            </a:r>
            <a:r>
              <a:rPr lang="zh-CN" altLang="en-US" sz="1600" dirty="0"/>
              <a:t>中，当分配</a:t>
            </a:r>
            <a:r>
              <a:rPr lang="en-US" altLang="zh-CN" sz="1600" dirty="0"/>
              <a:t>IPv6</a:t>
            </a:r>
            <a:r>
              <a:rPr lang="zh-CN" altLang="en-US" sz="1600" dirty="0"/>
              <a:t>地址给客户端时，</a:t>
            </a:r>
            <a:r>
              <a:rPr lang="en-US" altLang="zh-CN" sz="1600" dirty="0"/>
              <a:t>preferred</a:t>
            </a:r>
            <a:r>
              <a:rPr lang="zh-CN" altLang="en-US" sz="1600" dirty="0"/>
              <a:t>的生存期携带在</a:t>
            </a:r>
            <a:r>
              <a:rPr lang="en-US" altLang="zh-CN" sz="1600" dirty="0"/>
              <a:t>Reply</a:t>
            </a:r>
            <a:r>
              <a:rPr lang="zh-CN" altLang="en-US" sz="1600" dirty="0"/>
              <a:t>消息中。在</a:t>
            </a:r>
            <a:r>
              <a:rPr lang="en-US" altLang="zh-CN" sz="1600" dirty="0"/>
              <a:t>SLAAC</a:t>
            </a:r>
            <a:r>
              <a:rPr lang="zh-CN" altLang="en-US" sz="1600" dirty="0"/>
              <a:t>中，</a:t>
            </a:r>
            <a:r>
              <a:rPr lang="en-US" altLang="zh-CN" sz="1600" dirty="0"/>
              <a:t>preferred</a:t>
            </a:r>
            <a:r>
              <a:rPr lang="zh-CN" altLang="en-US" sz="1600" dirty="0"/>
              <a:t>的生存期携带在</a:t>
            </a:r>
            <a:r>
              <a:rPr lang="en-US" altLang="zh-CN" sz="1600" dirty="0"/>
              <a:t>RA</a:t>
            </a:r>
            <a:r>
              <a:rPr lang="zh-CN" altLang="en-US" sz="1600" dirty="0"/>
              <a:t>消息的前缀信息选项中。一个</a:t>
            </a:r>
            <a:r>
              <a:rPr lang="en-US" altLang="zh-CN" sz="1600" dirty="0"/>
              <a:t>preferred</a:t>
            </a:r>
            <a:r>
              <a:rPr lang="zh-CN" altLang="en-US" sz="1600" dirty="0"/>
              <a:t>的地址将转变成</a:t>
            </a:r>
            <a:r>
              <a:rPr lang="en-US" altLang="zh-CN" sz="1600" dirty="0"/>
              <a:t>deprecated</a:t>
            </a:r>
            <a:r>
              <a:rPr lang="zh-CN" altLang="en-US" sz="1600" dirty="0"/>
              <a:t>，当它的生存期过期时。</a:t>
            </a:r>
            <a:r>
              <a:rPr lang="en-US" altLang="zh-CN" sz="1600" dirty="0"/>
              <a:t>P4SAVI</a:t>
            </a:r>
            <a:r>
              <a:rPr lang="zh-CN" altLang="en-US" sz="1600" dirty="0"/>
              <a:t>应该及时地更新并且清除过期的绑定表项。然而，在当前</a:t>
            </a:r>
            <a:r>
              <a:rPr lang="en-US" altLang="zh-CN" sz="1600" dirty="0"/>
              <a:t>P4</a:t>
            </a:r>
            <a:r>
              <a:rPr lang="zh-CN" altLang="en-US" sz="1600" dirty="0"/>
              <a:t>的版本下，不存在相关的定时器机制。因此，怎样在没有定时器的情况下完成地址状态的转变是一个挑战。</a:t>
            </a:r>
            <a:endParaRPr lang="en-US" altLang="zh-CN" sz="1600" dirty="0"/>
          </a:p>
          <a:p>
            <a:r>
              <a:rPr lang="zh-CN" altLang="en-US" sz="1600" dirty="0">
                <a:solidFill>
                  <a:srgbClr val="FF0000"/>
                </a:solidFill>
              </a:rPr>
              <a:t>兼容现有网络设备及协议，混合部署</a:t>
            </a:r>
          </a:p>
        </p:txBody>
      </p:sp>
    </p:spTree>
    <p:extLst>
      <p:ext uri="{BB962C8B-B14F-4D97-AF65-F5344CB8AC3E}">
        <p14:creationId xmlns:p14="http://schemas.microsoft.com/office/powerpoint/2010/main" val="27189968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CD957-99A3-469E-8CCA-6F36E553FE8E}"/>
              </a:ext>
            </a:extLst>
          </p:cNvPr>
          <p:cNvSpPr>
            <a:spLocks noGrp="1"/>
          </p:cNvSpPr>
          <p:nvPr>
            <p:ph type="title"/>
          </p:nvPr>
        </p:nvSpPr>
        <p:spPr/>
        <p:txBody>
          <a:bodyPr/>
          <a:lstStyle/>
          <a:p>
            <a:r>
              <a:rPr lang="en-US" altLang="zh-CN" dirty="0"/>
              <a:t>P4SAVI</a:t>
            </a:r>
            <a:r>
              <a:rPr lang="zh-CN" altLang="en-US" dirty="0"/>
              <a:t>设计</a:t>
            </a:r>
          </a:p>
        </p:txBody>
      </p:sp>
      <p:sp>
        <p:nvSpPr>
          <p:cNvPr id="3" name="内容占位符 2">
            <a:extLst>
              <a:ext uri="{FF2B5EF4-FFF2-40B4-BE49-F238E27FC236}">
                <a16:creationId xmlns:a16="http://schemas.microsoft.com/office/drawing/2014/main" id="{B5FD613B-2184-44E4-8FAA-4D97BB4EEB2F}"/>
              </a:ext>
            </a:extLst>
          </p:cNvPr>
          <p:cNvSpPr>
            <a:spLocks noGrp="1"/>
          </p:cNvSpPr>
          <p:nvPr>
            <p:ph idx="1"/>
          </p:nvPr>
        </p:nvSpPr>
        <p:spPr>
          <a:xfrm>
            <a:off x="563179" y="1336855"/>
            <a:ext cx="11068815" cy="4589462"/>
          </a:xfrm>
        </p:spPr>
        <p:txBody>
          <a:bodyPr/>
          <a:lstStyle/>
          <a:p>
            <a:pPr>
              <a:lnSpc>
                <a:spcPct val="150000"/>
              </a:lnSpc>
            </a:pPr>
            <a:r>
              <a:rPr lang="zh-CN" altLang="en-US" sz="1600" dirty="0"/>
              <a:t>架构设计</a:t>
            </a:r>
            <a:endParaRPr lang="en-US" altLang="zh-CN" sz="1600" dirty="0"/>
          </a:p>
          <a:p>
            <a:pPr>
              <a:lnSpc>
                <a:spcPct val="150000"/>
              </a:lnSpc>
            </a:pPr>
            <a:r>
              <a:rPr lang="zh-CN" altLang="en-US" sz="1600" dirty="0"/>
              <a:t>端口类型划分</a:t>
            </a:r>
            <a:endParaRPr lang="en-US" altLang="zh-CN" sz="1600" dirty="0"/>
          </a:p>
          <a:p>
            <a:pPr>
              <a:lnSpc>
                <a:spcPct val="150000"/>
              </a:lnSpc>
            </a:pPr>
            <a:r>
              <a:rPr lang="zh-CN" altLang="en-US" sz="1600" dirty="0"/>
              <a:t>具体设计</a:t>
            </a:r>
            <a:endParaRPr lang="en-US" altLang="zh-CN" sz="1600" dirty="0"/>
          </a:p>
          <a:p>
            <a:pPr lvl="1">
              <a:lnSpc>
                <a:spcPct val="150000"/>
              </a:lnSpc>
            </a:pPr>
            <a:r>
              <a:rPr lang="zh-CN" altLang="en-US" sz="1600" dirty="0"/>
              <a:t>一个主机对应多个地址</a:t>
            </a:r>
            <a:endParaRPr lang="en-US" altLang="zh-CN" sz="1600" dirty="0"/>
          </a:p>
          <a:p>
            <a:pPr lvl="2">
              <a:lnSpc>
                <a:spcPct val="150000"/>
              </a:lnSpc>
            </a:pPr>
            <a:r>
              <a:rPr lang="zh-CN" altLang="en-US" sz="1600" dirty="0"/>
              <a:t>一个端口预留多个地址机制</a:t>
            </a:r>
            <a:endParaRPr lang="en-US" altLang="zh-CN" sz="1600" dirty="0"/>
          </a:p>
          <a:p>
            <a:pPr lvl="1">
              <a:lnSpc>
                <a:spcPct val="150000"/>
              </a:lnSpc>
            </a:pPr>
            <a:r>
              <a:rPr lang="zh-CN" altLang="en-US" sz="1600" dirty="0"/>
              <a:t>在没有控制器的情况下完成流规则的自动配置</a:t>
            </a:r>
            <a:endParaRPr lang="en-US" altLang="zh-CN" sz="1600" dirty="0"/>
          </a:p>
          <a:p>
            <a:pPr lvl="2">
              <a:lnSpc>
                <a:spcPct val="150000"/>
              </a:lnSpc>
            </a:pPr>
            <a:r>
              <a:rPr lang="en-US" altLang="zh-CN" sz="1600" dirty="0"/>
              <a:t>Digest</a:t>
            </a:r>
            <a:r>
              <a:rPr lang="zh-CN" altLang="en-US" sz="1600" dirty="0"/>
              <a:t>通信机制</a:t>
            </a:r>
            <a:endParaRPr lang="en-US" altLang="zh-CN" sz="1600" dirty="0"/>
          </a:p>
          <a:p>
            <a:pPr lvl="1">
              <a:lnSpc>
                <a:spcPct val="150000"/>
              </a:lnSpc>
            </a:pPr>
            <a:r>
              <a:rPr lang="zh-CN" altLang="en-US" sz="1600" dirty="0"/>
              <a:t>在没有计时器的情况下完成地址状态的更新</a:t>
            </a:r>
          </a:p>
          <a:p>
            <a:pPr lvl="2">
              <a:lnSpc>
                <a:spcPct val="150000"/>
              </a:lnSpc>
            </a:pPr>
            <a:r>
              <a:rPr lang="zh-CN" altLang="en-US" sz="1600" dirty="0"/>
              <a:t>报文触发的地址状态更新机制</a:t>
            </a:r>
            <a:endParaRPr lang="en-US" altLang="zh-CN" sz="1600" dirty="0"/>
          </a:p>
          <a:p>
            <a:pPr>
              <a:lnSpc>
                <a:spcPct val="150000"/>
              </a:lnSpc>
            </a:pPr>
            <a:r>
              <a:rPr lang="zh-CN" altLang="en-US" sz="1600" dirty="0"/>
              <a:t>算法设计</a:t>
            </a:r>
            <a:endParaRPr lang="en-US" altLang="zh-CN" sz="1600" dirty="0"/>
          </a:p>
          <a:p>
            <a:pPr lvl="1">
              <a:lnSpc>
                <a:spcPct val="150000"/>
              </a:lnSpc>
            </a:pPr>
            <a:r>
              <a:rPr lang="zh-CN" altLang="en-US" sz="1600" dirty="0"/>
              <a:t>源地址及目标地址验证机制</a:t>
            </a:r>
            <a:endParaRPr lang="en-US" altLang="zh-CN" sz="1600" dirty="0"/>
          </a:p>
          <a:p>
            <a:pPr lvl="1">
              <a:lnSpc>
                <a:spcPct val="150000"/>
              </a:lnSpc>
            </a:pPr>
            <a:r>
              <a:rPr lang="zh-CN" altLang="en-US" sz="1600" dirty="0"/>
              <a:t>绑定表项更新机制</a:t>
            </a:r>
            <a:endParaRPr lang="en-US" altLang="zh-CN" sz="1600" dirty="0"/>
          </a:p>
        </p:txBody>
      </p:sp>
    </p:spTree>
    <p:extLst>
      <p:ext uri="{BB962C8B-B14F-4D97-AF65-F5344CB8AC3E}">
        <p14:creationId xmlns:p14="http://schemas.microsoft.com/office/powerpoint/2010/main" val="181161331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C0B2C-4F1A-4C09-AB1D-41AF6542DDB0}"/>
              </a:ext>
            </a:extLst>
          </p:cNvPr>
          <p:cNvSpPr>
            <a:spLocks noGrp="1"/>
          </p:cNvSpPr>
          <p:nvPr>
            <p:ph type="title"/>
          </p:nvPr>
        </p:nvSpPr>
        <p:spPr/>
        <p:txBody>
          <a:bodyPr/>
          <a:lstStyle/>
          <a:p>
            <a:r>
              <a:rPr lang="en-US" altLang="zh-CN" dirty="0"/>
              <a:t>P4SAVI</a:t>
            </a:r>
            <a:r>
              <a:rPr lang="zh-CN" altLang="en-US" dirty="0"/>
              <a:t>架构设计</a:t>
            </a:r>
          </a:p>
        </p:txBody>
      </p:sp>
      <p:pic>
        <p:nvPicPr>
          <p:cNvPr id="40" name="图片 39">
            <a:extLst>
              <a:ext uri="{FF2B5EF4-FFF2-40B4-BE49-F238E27FC236}">
                <a16:creationId xmlns:a16="http://schemas.microsoft.com/office/drawing/2014/main" id="{263ED7AC-812F-4918-BFF1-B3273E30DE64}"/>
              </a:ext>
            </a:extLst>
          </p:cNvPr>
          <p:cNvPicPr>
            <a:picLocks noChangeAspect="1"/>
          </p:cNvPicPr>
          <p:nvPr/>
        </p:nvPicPr>
        <p:blipFill rotWithShape="1">
          <a:blip r:embed="rId2"/>
          <a:srcRect l="4611" t="4735"/>
          <a:stretch/>
        </p:blipFill>
        <p:spPr>
          <a:xfrm>
            <a:off x="1133971" y="1583702"/>
            <a:ext cx="9927232" cy="4213783"/>
          </a:xfrm>
          <a:prstGeom prst="rect">
            <a:avLst/>
          </a:prstGeom>
        </p:spPr>
      </p:pic>
    </p:spTree>
    <p:extLst>
      <p:ext uri="{BB962C8B-B14F-4D97-AF65-F5344CB8AC3E}">
        <p14:creationId xmlns:p14="http://schemas.microsoft.com/office/powerpoint/2010/main" val="7826405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E21A50-7F05-491D-AF39-42239ADE291A}"/>
              </a:ext>
            </a:extLst>
          </p:cNvPr>
          <p:cNvSpPr>
            <a:spLocks noGrp="1"/>
          </p:cNvSpPr>
          <p:nvPr>
            <p:ph type="title"/>
          </p:nvPr>
        </p:nvSpPr>
        <p:spPr/>
        <p:txBody>
          <a:bodyPr/>
          <a:lstStyle/>
          <a:p>
            <a:r>
              <a:rPr lang="en-US" altLang="zh-CN" dirty="0"/>
              <a:t>P4SAVI</a:t>
            </a:r>
            <a:r>
              <a:rPr lang="zh-CN" altLang="en-US" dirty="0"/>
              <a:t>端口类型划分</a:t>
            </a:r>
          </a:p>
        </p:txBody>
      </p:sp>
      <p:sp>
        <p:nvSpPr>
          <p:cNvPr id="4" name="矩形 3">
            <a:extLst>
              <a:ext uri="{FF2B5EF4-FFF2-40B4-BE49-F238E27FC236}">
                <a16:creationId xmlns:a16="http://schemas.microsoft.com/office/drawing/2014/main" id="{839AC490-6B1E-431B-8904-4E4DE8F5AA6A}"/>
              </a:ext>
            </a:extLst>
          </p:cNvPr>
          <p:cNvSpPr/>
          <p:nvPr/>
        </p:nvSpPr>
        <p:spPr bwMode="auto">
          <a:xfrm>
            <a:off x="7830571" y="1971187"/>
            <a:ext cx="989815" cy="41707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P4 Switch</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3</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1A8CEB3C-E032-418E-86D5-E0937578D9C1}"/>
              </a:ext>
            </a:extLst>
          </p:cNvPr>
          <p:cNvSpPr/>
          <p:nvPr/>
        </p:nvSpPr>
        <p:spPr bwMode="auto">
          <a:xfrm>
            <a:off x="6488815" y="2711282"/>
            <a:ext cx="989815" cy="417071"/>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P4 Switch</a:t>
            </a:r>
            <a:r>
              <a:rPr kumimoji="0" lang="en-US" altLang="zh-CN"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9A483C9E-5833-4239-A69A-14D7DF7D2986}"/>
              </a:ext>
            </a:extLst>
          </p:cNvPr>
          <p:cNvSpPr/>
          <p:nvPr/>
        </p:nvSpPr>
        <p:spPr bwMode="auto">
          <a:xfrm>
            <a:off x="9341995" y="2711283"/>
            <a:ext cx="989815" cy="417070"/>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P4 Switch</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2</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B57AFB4F-462A-4C4B-A7E0-595DA80975C9}"/>
              </a:ext>
            </a:extLst>
          </p:cNvPr>
          <p:cNvSpPr/>
          <p:nvPr/>
        </p:nvSpPr>
        <p:spPr bwMode="auto">
          <a:xfrm>
            <a:off x="6370963" y="3701157"/>
            <a:ext cx="612759" cy="518475"/>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Times New Roman" panose="02020603050405020304" pitchFamily="18" charset="0"/>
                <a:ea typeface="楷体_GB2312" pitchFamily="49" charset="-122"/>
                <a:cs typeface="Times New Roman" panose="02020603050405020304" pitchFamily="18" charset="0"/>
              </a:rPr>
              <a:t>host</a:t>
            </a:r>
            <a:r>
              <a:rPr kumimoji="0" lang="en-US" altLang="zh-CN"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620F982C-4BD0-4BC5-810C-66B1F3B10760}"/>
              </a:ext>
            </a:extLst>
          </p:cNvPr>
          <p:cNvSpPr/>
          <p:nvPr/>
        </p:nvSpPr>
        <p:spPr bwMode="auto">
          <a:xfrm>
            <a:off x="9921738" y="3720563"/>
            <a:ext cx="612759" cy="518475"/>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Times New Roman" panose="02020603050405020304" pitchFamily="18" charset="0"/>
                <a:ea typeface="楷体_GB2312" pitchFamily="49" charset="-122"/>
                <a:cs typeface="Times New Roman" panose="02020603050405020304" pitchFamily="18" charset="0"/>
              </a:rPr>
              <a:t>host</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2</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E462E43B-5D0A-4F5A-8EBB-420091764EDB}"/>
              </a:ext>
            </a:extLst>
          </p:cNvPr>
          <p:cNvSpPr/>
          <p:nvPr/>
        </p:nvSpPr>
        <p:spPr bwMode="auto">
          <a:xfrm>
            <a:off x="11037396" y="2407222"/>
            <a:ext cx="670859" cy="989029"/>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lang="en-US" altLang="zh-CN" sz="1600" dirty="0">
                <a:latin typeface="Times New Roman" panose="02020603050405020304" pitchFamily="18" charset="0"/>
                <a:ea typeface="楷体_GB2312" pitchFamily="49" charset="-122"/>
                <a:cs typeface="Times New Roman" panose="02020603050405020304" pitchFamily="18" charset="0"/>
              </a:rPr>
              <a:t>DHCP</a:t>
            </a:r>
          </a:p>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Server</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cxnSp>
        <p:nvCxnSpPr>
          <p:cNvPr id="11" name="直接连接符 10">
            <a:extLst>
              <a:ext uri="{FF2B5EF4-FFF2-40B4-BE49-F238E27FC236}">
                <a16:creationId xmlns:a16="http://schemas.microsoft.com/office/drawing/2014/main" id="{FEB3E043-F396-4003-AF97-11CCE753FFBE}"/>
              </a:ext>
            </a:extLst>
          </p:cNvPr>
          <p:cNvCxnSpPr>
            <a:stCxn id="4" idx="2"/>
            <a:endCxn id="6" idx="0"/>
          </p:cNvCxnSpPr>
          <p:nvPr/>
        </p:nvCxnSpPr>
        <p:spPr bwMode="auto">
          <a:xfrm>
            <a:off x="8325479" y="2388259"/>
            <a:ext cx="1511424" cy="32302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9EAD86B8-9340-4B2F-B7E7-F543EF356248}"/>
              </a:ext>
            </a:extLst>
          </p:cNvPr>
          <p:cNvCxnSpPr>
            <a:stCxn id="5" idx="0"/>
            <a:endCxn id="4" idx="2"/>
          </p:cNvCxnSpPr>
          <p:nvPr/>
        </p:nvCxnSpPr>
        <p:spPr bwMode="auto">
          <a:xfrm flipV="1">
            <a:off x="6983723" y="2388259"/>
            <a:ext cx="1341756" cy="32302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59B1507E-DEE5-4319-8FDD-808F0CEDFFE9}"/>
              </a:ext>
            </a:extLst>
          </p:cNvPr>
          <p:cNvCxnSpPr>
            <a:stCxn id="5" idx="2"/>
            <a:endCxn id="7" idx="0"/>
          </p:cNvCxnSpPr>
          <p:nvPr/>
        </p:nvCxnSpPr>
        <p:spPr bwMode="auto">
          <a:xfrm flipH="1">
            <a:off x="6677343" y="3128353"/>
            <a:ext cx="306380" cy="57280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E86CFE39-3D19-41BE-9C0C-66E7A820EF1C}"/>
              </a:ext>
            </a:extLst>
          </p:cNvPr>
          <p:cNvCxnSpPr>
            <a:stCxn id="6" idx="2"/>
            <a:endCxn id="8" idx="0"/>
          </p:cNvCxnSpPr>
          <p:nvPr/>
        </p:nvCxnSpPr>
        <p:spPr bwMode="auto">
          <a:xfrm>
            <a:off x="9836903" y="3128353"/>
            <a:ext cx="391215" cy="59221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D192B663-F0C5-4428-ACC8-6D005ED7471F}"/>
              </a:ext>
            </a:extLst>
          </p:cNvPr>
          <p:cNvCxnSpPr>
            <a:stCxn id="5" idx="3"/>
            <a:endCxn id="6" idx="1"/>
          </p:cNvCxnSpPr>
          <p:nvPr/>
        </p:nvCxnSpPr>
        <p:spPr bwMode="auto">
          <a:xfrm>
            <a:off x="7478630" y="2919818"/>
            <a:ext cx="1863365"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9AD0522B-9A69-4B26-A932-78E2EB6F4984}"/>
              </a:ext>
            </a:extLst>
          </p:cNvPr>
          <p:cNvCxnSpPr>
            <a:cxnSpLocks/>
            <a:stCxn id="6" idx="3"/>
            <a:endCxn id="9" idx="1"/>
          </p:cNvCxnSpPr>
          <p:nvPr/>
        </p:nvCxnSpPr>
        <p:spPr bwMode="auto">
          <a:xfrm flipV="1">
            <a:off x="10331810" y="2901737"/>
            <a:ext cx="705586" cy="1808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5EEC705D-E57D-449B-A627-740276FBB561}"/>
              </a:ext>
            </a:extLst>
          </p:cNvPr>
          <p:cNvSpPr txBox="1"/>
          <p:nvPr/>
        </p:nvSpPr>
        <p:spPr>
          <a:xfrm>
            <a:off x="9014553" y="2581264"/>
            <a:ext cx="35618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p</a:t>
            </a:r>
            <a:r>
              <a:rPr lang="en-US" altLang="zh-CN" sz="1600" baseline="-25000" dirty="0">
                <a:latin typeface="Times New Roman" panose="02020603050405020304" pitchFamily="18" charset="0"/>
                <a:cs typeface="Times New Roman" panose="02020603050405020304" pitchFamily="18" charset="0"/>
              </a:rPr>
              <a:t>1</a:t>
            </a:r>
            <a:endParaRPr lang="zh-CN" altLang="en-US" sz="1600" baseline="-250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4C475B81-0D28-454D-AA38-C90DD1021C8C}"/>
              </a:ext>
            </a:extLst>
          </p:cNvPr>
          <p:cNvSpPr txBox="1"/>
          <p:nvPr/>
        </p:nvSpPr>
        <p:spPr>
          <a:xfrm>
            <a:off x="9683399" y="2337401"/>
            <a:ext cx="35618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p</a:t>
            </a:r>
            <a:r>
              <a:rPr lang="en-US" altLang="zh-CN" sz="1600" baseline="-25000" dirty="0">
                <a:latin typeface="Times New Roman" panose="02020603050405020304" pitchFamily="18" charset="0"/>
                <a:cs typeface="Times New Roman" panose="02020603050405020304" pitchFamily="18" charset="0"/>
              </a:rPr>
              <a:t>2</a:t>
            </a:r>
            <a:endParaRPr lang="zh-CN" altLang="en-US" sz="1600" baseline="-250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9C179BB6-B28A-4FFD-B101-C03CD810180E}"/>
              </a:ext>
            </a:extLst>
          </p:cNvPr>
          <p:cNvSpPr txBox="1"/>
          <p:nvPr/>
        </p:nvSpPr>
        <p:spPr>
          <a:xfrm>
            <a:off x="10356403" y="2585044"/>
            <a:ext cx="35618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p</a:t>
            </a:r>
            <a:r>
              <a:rPr lang="en-US" altLang="zh-CN" sz="1600" baseline="-25000" dirty="0">
                <a:latin typeface="Times New Roman" panose="02020603050405020304" pitchFamily="18" charset="0"/>
                <a:cs typeface="Times New Roman" panose="02020603050405020304" pitchFamily="18" charset="0"/>
              </a:rPr>
              <a:t>3</a:t>
            </a:r>
            <a:endParaRPr lang="zh-CN" altLang="en-US" sz="1600" baseline="-250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E07C50A2-8BC9-490D-A363-997B90AF594D}"/>
              </a:ext>
            </a:extLst>
          </p:cNvPr>
          <p:cNvSpPr txBox="1"/>
          <p:nvPr/>
        </p:nvSpPr>
        <p:spPr>
          <a:xfrm>
            <a:off x="9969348" y="3057697"/>
            <a:ext cx="35618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p</a:t>
            </a:r>
            <a:r>
              <a:rPr lang="en-US" altLang="zh-CN" sz="1600" baseline="-25000" dirty="0">
                <a:latin typeface="Times New Roman" panose="02020603050405020304" pitchFamily="18" charset="0"/>
                <a:cs typeface="Times New Roman" panose="02020603050405020304" pitchFamily="18" charset="0"/>
              </a:rPr>
              <a:t>4</a:t>
            </a:r>
            <a:endParaRPr lang="zh-CN" altLang="en-US" sz="1600" baseline="-25000" dirty="0">
              <a:latin typeface="Times New Roman" panose="02020603050405020304" pitchFamily="18" charset="0"/>
              <a:cs typeface="Times New Roman" panose="02020603050405020304" pitchFamily="18" charset="0"/>
            </a:endParaRPr>
          </a:p>
        </p:txBody>
      </p:sp>
      <p:sp>
        <p:nvSpPr>
          <p:cNvPr id="28" name="内容占位符 2">
            <a:extLst>
              <a:ext uri="{FF2B5EF4-FFF2-40B4-BE49-F238E27FC236}">
                <a16:creationId xmlns:a16="http://schemas.microsoft.com/office/drawing/2014/main" id="{6EA28DF8-6729-4224-975E-87487E35919B}"/>
              </a:ext>
            </a:extLst>
          </p:cNvPr>
          <p:cNvSpPr>
            <a:spLocks noGrp="1"/>
          </p:cNvSpPr>
          <p:nvPr>
            <p:ph idx="1"/>
          </p:nvPr>
        </p:nvSpPr>
        <p:spPr>
          <a:xfrm>
            <a:off x="563180" y="1336855"/>
            <a:ext cx="5712516" cy="4589462"/>
          </a:xfrm>
        </p:spPr>
        <p:txBody>
          <a:bodyPr/>
          <a:lstStyle/>
          <a:p>
            <a:pPr>
              <a:lnSpc>
                <a:spcPct val="150000"/>
              </a:lnSpc>
            </a:pPr>
            <a:r>
              <a:rPr lang="zh-CN" altLang="en-US" sz="1600" b="0" dirty="0"/>
              <a:t>为了避免在所有交换机上进行地址分配机制的监听与地址绑定，将交换机的端口划分了四种类型，并且在它们之上定义了不同的行为</a:t>
            </a:r>
            <a:endParaRPr lang="en-US" altLang="zh-CN" sz="1600" b="0" dirty="0"/>
          </a:p>
          <a:p>
            <a:pPr lvl="1">
              <a:lnSpc>
                <a:spcPct val="150000"/>
              </a:lnSpc>
            </a:pPr>
            <a:r>
              <a:rPr lang="en-US" altLang="zh-CN" sz="1600" dirty="0"/>
              <a:t>P4</a:t>
            </a:r>
            <a:r>
              <a:rPr lang="zh-CN" altLang="en-US" sz="1600" dirty="0"/>
              <a:t>交换机端口（</a:t>
            </a:r>
            <a:r>
              <a:rPr lang="en-US" altLang="zh-CN" sz="1600" dirty="0"/>
              <a:t>p</a:t>
            </a:r>
            <a:r>
              <a:rPr lang="en-US" altLang="zh-CN" sz="1600" baseline="-25000" dirty="0"/>
              <a:t>1</a:t>
            </a:r>
            <a:r>
              <a:rPr lang="zh-CN" altLang="en-US" sz="1600" dirty="0"/>
              <a:t>，</a:t>
            </a:r>
            <a:r>
              <a:rPr lang="en-US" altLang="zh-CN" sz="1600" dirty="0"/>
              <a:t>p</a:t>
            </a:r>
            <a:r>
              <a:rPr lang="en-US" altLang="zh-CN" sz="1600" baseline="-25000" dirty="0"/>
              <a:t>2</a:t>
            </a:r>
            <a:r>
              <a:rPr lang="zh-CN" altLang="en-US" sz="1600" dirty="0"/>
              <a:t>）</a:t>
            </a:r>
            <a:endParaRPr lang="en-US" altLang="zh-CN" sz="1600" dirty="0"/>
          </a:p>
          <a:p>
            <a:pPr lvl="1">
              <a:lnSpc>
                <a:spcPct val="150000"/>
              </a:lnSpc>
            </a:pPr>
            <a:r>
              <a:rPr lang="zh-CN" altLang="en-US" sz="1600" dirty="0"/>
              <a:t>传统交换机端口（</a:t>
            </a:r>
            <a:r>
              <a:rPr lang="en-US" altLang="zh-CN" sz="1600" dirty="0"/>
              <a:t>p</a:t>
            </a:r>
            <a:r>
              <a:rPr lang="en-US" altLang="zh-CN" sz="1600" baseline="-25000" dirty="0"/>
              <a:t>5</a:t>
            </a:r>
            <a:r>
              <a:rPr lang="zh-CN" altLang="en-US" sz="1600" dirty="0"/>
              <a:t>）</a:t>
            </a:r>
            <a:endParaRPr lang="en-US" altLang="zh-CN" sz="1600" dirty="0"/>
          </a:p>
          <a:p>
            <a:pPr lvl="1">
              <a:lnSpc>
                <a:spcPct val="150000"/>
              </a:lnSpc>
            </a:pPr>
            <a:r>
              <a:rPr lang="zh-CN" altLang="en-US" sz="1600" b="0" dirty="0"/>
              <a:t>主机端口（</a:t>
            </a:r>
            <a:r>
              <a:rPr lang="en-US" altLang="zh-CN" sz="1600" b="0" dirty="0"/>
              <a:t>p</a:t>
            </a:r>
            <a:r>
              <a:rPr lang="en-US" altLang="zh-CN" sz="1600" b="0" baseline="-25000" dirty="0"/>
              <a:t>4</a:t>
            </a:r>
            <a:r>
              <a:rPr lang="zh-CN" altLang="en-US" sz="1600" b="0" dirty="0"/>
              <a:t>）</a:t>
            </a:r>
            <a:endParaRPr lang="en-US" altLang="zh-CN" sz="1600" b="0" dirty="0"/>
          </a:p>
          <a:p>
            <a:pPr lvl="1">
              <a:lnSpc>
                <a:spcPct val="150000"/>
              </a:lnSpc>
            </a:pPr>
            <a:r>
              <a:rPr lang="zh-CN" altLang="en-US" sz="1600" dirty="0"/>
              <a:t>信任端口（连接信任的服务器，例如</a:t>
            </a:r>
            <a:r>
              <a:rPr lang="en-US" altLang="zh-CN" sz="1600" dirty="0"/>
              <a:t>DHCP</a:t>
            </a:r>
            <a:r>
              <a:rPr lang="zh-CN" altLang="en-US" sz="1600" dirty="0"/>
              <a:t>服务器）（</a:t>
            </a:r>
            <a:r>
              <a:rPr lang="en-US" altLang="zh-CN" sz="1600" dirty="0"/>
              <a:t>p</a:t>
            </a:r>
            <a:r>
              <a:rPr lang="en-US" altLang="zh-CN" sz="1600" baseline="-25000" dirty="0"/>
              <a:t>3</a:t>
            </a:r>
            <a:r>
              <a:rPr lang="zh-CN" altLang="en-US" sz="1600" dirty="0"/>
              <a:t>）</a:t>
            </a:r>
            <a:endParaRPr lang="en-US" altLang="zh-CN" sz="1600" dirty="0"/>
          </a:p>
          <a:p>
            <a:pPr>
              <a:lnSpc>
                <a:spcPct val="150000"/>
              </a:lnSpc>
            </a:pPr>
            <a:r>
              <a:rPr lang="zh-CN" altLang="en-US" sz="1600" b="0" dirty="0"/>
              <a:t>嗅探在主机端口、信任端口和传统交换机端口上进行，验证在主机端口和传统交换机端口上进行</a:t>
            </a:r>
            <a:endParaRPr lang="en-US" altLang="zh-CN" sz="1600" b="0" dirty="0"/>
          </a:p>
          <a:p>
            <a:pPr lvl="1">
              <a:lnSpc>
                <a:spcPct val="150000"/>
              </a:lnSpc>
            </a:pPr>
            <a:r>
              <a:rPr lang="zh-CN" altLang="en-US" sz="1600" dirty="0"/>
              <a:t>针对</a:t>
            </a:r>
            <a:r>
              <a:rPr lang="en-US" altLang="zh-CN" sz="1600" dirty="0"/>
              <a:t>SLAAC</a:t>
            </a:r>
            <a:r>
              <a:rPr lang="zh-CN" altLang="en-US" sz="1600" dirty="0"/>
              <a:t>及静态配置（</a:t>
            </a:r>
            <a:r>
              <a:rPr lang="en-US" altLang="zh-CN" sz="1600" dirty="0"/>
              <a:t>SAVI-FCFS</a:t>
            </a:r>
            <a:r>
              <a:rPr lang="zh-CN" altLang="en-US" sz="1600" dirty="0"/>
              <a:t>），</a:t>
            </a:r>
            <a:endParaRPr lang="en-US" altLang="zh-CN" sz="1600" dirty="0"/>
          </a:p>
          <a:p>
            <a:pPr marL="228600" lvl="1" indent="0">
              <a:lnSpc>
                <a:spcPct val="150000"/>
              </a:lnSpc>
              <a:buNone/>
            </a:pPr>
            <a:r>
              <a:rPr lang="zh-CN" altLang="en-US" sz="1600" dirty="0"/>
              <a:t>嗅探</a:t>
            </a:r>
            <a:r>
              <a:rPr lang="en-US" altLang="zh-CN" sz="1600" dirty="0"/>
              <a:t>DAD</a:t>
            </a:r>
            <a:r>
              <a:rPr lang="zh-CN" altLang="en-US" sz="1600" dirty="0"/>
              <a:t>报文（</a:t>
            </a:r>
            <a:r>
              <a:rPr lang="en-US" altLang="zh-CN" sz="1600" dirty="0"/>
              <a:t>NS/NA</a:t>
            </a:r>
            <a:r>
              <a:rPr lang="zh-CN" altLang="en-US" sz="1600" dirty="0"/>
              <a:t>）</a:t>
            </a:r>
            <a:endParaRPr lang="en-US" altLang="zh-CN" sz="1600" dirty="0"/>
          </a:p>
          <a:p>
            <a:pPr lvl="1">
              <a:lnSpc>
                <a:spcPct val="150000"/>
              </a:lnSpc>
            </a:pPr>
            <a:r>
              <a:rPr lang="zh-CN" altLang="en-US" sz="1600" b="0" dirty="0"/>
              <a:t>针对</a:t>
            </a:r>
            <a:r>
              <a:rPr lang="en-US" altLang="zh-CN" sz="1600" b="0" dirty="0"/>
              <a:t>DHCPv6</a:t>
            </a:r>
            <a:r>
              <a:rPr lang="zh-CN" altLang="en-US" sz="1600" b="0" dirty="0"/>
              <a:t>，嗅探</a:t>
            </a:r>
            <a:r>
              <a:rPr lang="en-US" altLang="zh-CN" sz="1600" b="0" dirty="0"/>
              <a:t>DHCPv6</a:t>
            </a:r>
            <a:r>
              <a:rPr lang="zh-CN" altLang="en-US" sz="1600" b="0" dirty="0"/>
              <a:t>协议通信报文</a:t>
            </a:r>
            <a:endParaRPr lang="en-US" altLang="zh-CN" sz="1600" b="0" dirty="0"/>
          </a:p>
          <a:p>
            <a:pPr lvl="2">
              <a:lnSpc>
                <a:spcPct val="150000"/>
              </a:lnSpc>
            </a:pPr>
            <a:r>
              <a:rPr lang="en-US" altLang="zh-CN" sz="1600" dirty="0"/>
              <a:t>DHCPv6 Client</a:t>
            </a:r>
            <a:r>
              <a:rPr lang="zh-CN" altLang="en-US" sz="1600" dirty="0"/>
              <a:t>及</a:t>
            </a:r>
            <a:r>
              <a:rPr lang="en-US" altLang="zh-CN" sz="1600" dirty="0"/>
              <a:t>DHCPv6 Server</a:t>
            </a:r>
            <a:r>
              <a:rPr lang="zh-CN" altLang="en-US" sz="1600" dirty="0"/>
              <a:t>消息</a:t>
            </a:r>
            <a:endParaRPr lang="en-US" altLang="zh-CN" sz="1600" b="0" dirty="0"/>
          </a:p>
          <a:p>
            <a:pPr marL="0" indent="0">
              <a:lnSpc>
                <a:spcPct val="150000"/>
              </a:lnSpc>
              <a:buNone/>
            </a:pPr>
            <a:r>
              <a:rPr lang="en-US" altLang="zh-CN" sz="1600" b="0" dirty="0"/>
              <a:t>	</a:t>
            </a:r>
          </a:p>
        </p:txBody>
      </p:sp>
      <p:sp>
        <p:nvSpPr>
          <p:cNvPr id="20" name="矩形 19">
            <a:extLst>
              <a:ext uri="{FF2B5EF4-FFF2-40B4-BE49-F238E27FC236}">
                <a16:creationId xmlns:a16="http://schemas.microsoft.com/office/drawing/2014/main" id="{536A95AD-D0CD-4BE6-8A93-26B30E159A03}"/>
              </a:ext>
            </a:extLst>
          </p:cNvPr>
          <p:cNvSpPr/>
          <p:nvPr/>
        </p:nvSpPr>
        <p:spPr bwMode="auto">
          <a:xfrm>
            <a:off x="8410313" y="3802562"/>
            <a:ext cx="989815" cy="417070"/>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Switch</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4</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cxnSp>
        <p:nvCxnSpPr>
          <p:cNvPr id="10" name="直接连接符 9">
            <a:extLst>
              <a:ext uri="{FF2B5EF4-FFF2-40B4-BE49-F238E27FC236}">
                <a16:creationId xmlns:a16="http://schemas.microsoft.com/office/drawing/2014/main" id="{8F88BB41-C031-45ED-B7CF-6519ABB094FA}"/>
              </a:ext>
            </a:extLst>
          </p:cNvPr>
          <p:cNvCxnSpPr>
            <a:stCxn id="6" idx="2"/>
            <a:endCxn id="20" idx="0"/>
          </p:cNvCxnSpPr>
          <p:nvPr/>
        </p:nvCxnSpPr>
        <p:spPr bwMode="auto">
          <a:xfrm flipH="1">
            <a:off x="8905221" y="3128353"/>
            <a:ext cx="931682" cy="67420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CA8549B3-C5B7-4047-9287-D19EB46D419D}"/>
              </a:ext>
            </a:extLst>
          </p:cNvPr>
          <p:cNvSpPr/>
          <p:nvPr/>
        </p:nvSpPr>
        <p:spPr bwMode="auto">
          <a:xfrm>
            <a:off x="8019100" y="4634603"/>
            <a:ext cx="612759" cy="518475"/>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Times New Roman" panose="02020603050405020304" pitchFamily="18" charset="0"/>
                <a:ea typeface="楷体_GB2312" pitchFamily="49" charset="-122"/>
                <a:cs typeface="Times New Roman" panose="02020603050405020304" pitchFamily="18" charset="0"/>
              </a:rPr>
              <a:t>host</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3</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503F92E6-64AF-4216-90CE-18A108EE676E}"/>
              </a:ext>
            </a:extLst>
          </p:cNvPr>
          <p:cNvSpPr/>
          <p:nvPr/>
        </p:nvSpPr>
        <p:spPr bwMode="auto">
          <a:xfrm>
            <a:off x="9224143" y="4634603"/>
            <a:ext cx="612759" cy="518475"/>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Times New Roman" panose="02020603050405020304" pitchFamily="18" charset="0"/>
                <a:ea typeface="楷体_GB2312" pitchFamily="49" charset="-122"/>
                <a:cs typeface="Times New Roman" panose="02020603050405020304" pitchFamily="18" charset="0"/>
              </a:rPr>
              <a:t>host</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4</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30" name="文本框 29">
            <a:extLst>
              <a:ext uri="{FF2B5EF4-FFF2-40B4-BE49-F238E27FC236}">
                <a16:creationId xmlns:a16="http://schemas.microsoft.com/office/drawing/2014/main" id="{30201588-C0CF-461D-BAF0-259F03DA6A99}"/>
              </a:ext>
            </a:extLst>
          </p:cNvPr>
          <p:cNvSpPr txBox="1"/>
          <p:nvPr/>
        </p:nvSpPr>
        <p:spPr>
          <a:xfrm>
            <a:off x="9174334" y="3057697"/>
            <a:ext cx="35618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p</a:t>
            </a:r>
            <a:r>
              <a:rPr lang="en-US" altLang="zh-CN" sz="1600" baseline="-25000" dirty="0">
                <a:latin typeface="Times New Roman" panose="02020603050405020304" pitchFamily="18" charset="0"/>
                <a:cs typeface="Times New Roman" panose="02020603050405020304" pitchFamily="18" charset="0"/>
              </a:rPr>
              <a:t>5</a:t>
            </a:r>
            <a:endParaRPr lang="zh-CN" altLang="en-US" sz="1600" baseline="-25000" dirty="0">
              <a:latin typeface="Times New Roman" panose="02020603050405020304" pitchFamily="18" charset="0"/>
              <a:cs typeface="Times New Roman" panose="02020603050405020304" pitchFamily="18" charset="0"/>
            </a:endParaRPr>
          </a:p>
        </p:txBody>
      </p:sp>
      <p:cxnSp>
        <p:nvCxnSpPr>
          <p:cNvPr id="32" name="直接连接符 31">
            <a:extLst>
              <a:ext uri="{FF2B5EF4-FFF2-40B4-BE49-F238E27FC236}">
                <a16:creationId xmlns:a16="http://schemas.microsoft.com/office/drawing/2014/main" id="{922A7F42-4FC9-47B9-88C1-851B55D33D85}"/>
              </a:ext>
            </a:extLst>
          </p:cNvPr>
          <p:cNvCxnSpPr>
            <a:stCxn id="23" idx="0"/>
            <a:endCxn id="20" idx="2"/>
          </p:cNvCxnSpPr>
          <p:nvPr/>
        </p:nvCxnSpPr>
        <p:spPr bwMode="auto">
          <a:xfrm flipV="1">
            <a:off x="8325480" y="4219632"/>
            <a:ext cx="579741" cy="41497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B4FEE52C-EB15-4680-B728-16DDB8BB353C}"/>
              </a:ext>
            </a:extLst>
          </p:cNvPr>
          <p:cNvCxnSpPr>
            <a:stCxn id="20" idx="2"/>
            <a:endCxn id="29" idx="0"/>
          </p:cNvCxnSpPr>
          <p:nvPr/>
        </p:nvCxnSpPr>
        <p:spPr bwMode="auto">
          <a:xfrm>
            <a:off x="8905221" y="4219632"/>
            <a:ext cx="625302" cy="41497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117059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41771-EAB6-4A80-A9DB-678110E83758}"/>
              </a:ext>
            </a:extLst>
          </p:cNvPr>
          <p:cNvSpPr>
            <a:spLocks noGrp="1"/>
          </p:cNvSpPr>
          <p:nvPr>
            <p:ph type="title"/>
          </p:nvPr>
        </p:nvSpPr>
        <p:spPr/>
        <p:txBody>
          <a:bodyPr/>
          <a:lstStyle/>
          <a:p>
            <a:r>
              <a:rPr lang="en-US" altLang="zh-CN" dirty="0"/>
              <a:t>P4SAVI</a:t>
            </a:r>
            <a:r>
              <a:rPr lang="zh-CN" altLang="en-US" dirty="0"/>
              <a:t>端口类型划分</a:t>
            </a:r>
          </a:p>
        </p:txBody>
      </p:sp>
      <p:sp>
        <p:nvSpPr>
          <p:cNvPr id="20" name="矩形 19">
            <a:extLst>
              <a:ext uri="{FF2B5EF4-FFF2-40B4-BE49-F238E27FC236}">
                <a16:creationId xmlns:a16="http://schemas.microsoft.com/office/drawing/2014/main" id="{8ED0C80E-4D7F-4ACA-9EF0-CB637915BFA7}"/>
              </a:ext>
            </a:extLst>
          </p:cNvPr>
          <p:cNvSpPr/>
          <p:nvPr/>
        </p:nvSpPr>
        <p:spPr bwMode="auto">
          <a:xfrm>
            <a:off x="4701189" y="2024162"/>
            <a:ext cx="989815" cy="41707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P4 Switch</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3</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21" name="矩形 20">
            <a:extLst>
              <a:ext uri="{FF2B5EF4-FFF2-40B4-BE49-F238E27FC236}">
                <a16:creationId xmlns:a16="http://schemas.microsoft.com/office/drawing/2014/main" id="{CDF8C9DB-0409-4046-8490-311E12BDDA09}"/>
              </a:ext>
            </a:extLst>
          </p:cNvPr>
          <p:cNvSpPr/>
          <p:nvPr/>
        </p:nvSpPr>
        <p:spPr bwMode="auto">
          <a:xfrm>
            <a:off x="3359433" y="2764257"/>
            <a:ext cx="989815" cy="417071"/>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P4 Switch</a:t>
            </a:r>
            <a:r>
              <a:rPr kumimoji="0" lang="en-US" altLang="zh-CN"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22" name="矩形 21">
            <a:extLst>
              <a:ext uri="{FF2B5EF4-FFF2-40B4-BE49-F238E27FC236}">
                <a16:creationId xmlns:a16="http://schemas.microsoft.com/office/drawing/2014/main" id="{099011E8-3A6B-49B1-A75B-A511BABDC6B8}"/>
              </a:ext>
            </a:extLst>
          </p:cNvPr>
          <p:cNvSpPr/>
          <p:nvPr/>
        </p:nvSpPr>
        <p:spPr bwMode="auto">
          <a:xfrm>
            <a:off x="6212613" y="2764258"/>
            <a:ext cx="989815" cy="417070"/>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P4 Switch</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2</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23" name="矩形 22">
            <a:extLst>
              <a:ext uri="{FF2B5EF4-FFF2-40B4-BE49-F238E27FC236}">
                <a16:creationId xmlns:a16="http://schemas.microsoft.com/office/drawing/2014/main" id="{4263203A-7A48-4D79-B836-5C92AFDF9A48}"/>
              </a:ext>
            </a:extLst>
          </p:cNvPr>
          <p:cNvSpPr/>
          <p:nvPr/>
        </p:nvSpPr>
        <p:spPr bwMode="auto">
          <a:xfrm>
            <a:off x="3241581" y="3754132"/>
            <a:ext cx="612759" cy="518475"/>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Times New Roman" panose="02020603050405020304" pitchFamily="18" charset="0"/>
                <a:ea typeface="楷体_GB2312" pitchFamily="49" charset="-122"/>
                <a:cs typeface="Times New Roman" panose="02020603050405020304" pitchFamily="18" charset="0"/>
              </a:rPr>
              <a:t>host</a:t>
            </a:r>
            <a:r>
              <a:rPr kumimoji="0" lang="en-US" altLang="zh-CN"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1</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24" name="矩形 23">
            <a:extLst>
              <a:ext uri="{FF2B5EF4-FFF2-40B4-BE49-F238E27FC236}">
                <a16:creationId xmlns:a16="http://schemas.microsoft.com/office/drawing/2014/main" id="{669AB7E5-8EBC-4748-8BE1-CA05B8A5DEAE}"/>
              </a:ext>
            </a:extLst>
          </p:cNvPr>
          <p:cNvSpPr/>
          <p:nvPr/>
        </p:nvSpPr>
        <p:spPr bwMode="auto">
          <a:xfrm>
            <a:off x="6792356" y="3773538"/>
            <a:ext cx="612759" cy="518475"/>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Times New Roman" panose="02020603050405020304" pitchFamily="18" charset="0"/>
                <a:ea typeface="楷体_GB2312" pitchFamily="49" charset="-122"/>
                <a:cs typeface="Times New Roman" panose="02020603050405020304" pitchFamily="18" charset="0"/>
              </a:rPr>
              <a:t>host</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2</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25" name="矩形 24">
            <a:extLst>
              <a:ext uri="{FF2B5EF4-FFF2-40B4-BE49-F238E27FC236}">
                <a16:creationId xmlns:a16="http://schemas.microsoft.com/office/drawing/2014/main" id="{F81E2328-1348-412D-B626-C60B1A8F6F4F}"/>
              </a:ext>
            </a:extLst>
          </p:cNvPr>
          <p:cNvSpPr/>
          <p:nvPr/>
        </p:nvSpPr>
        <p:spPr bwMode="auto">
          <a:xfrm>
            <a:off x="7908014" y="2460197"/>
            <a:ext cx="670859" cy="989029"/>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lang="en-US" altLang="zh-CN" sz="1600" dirty="0">
                <a:latin typeface="Times New Roman" panose="02020603050405020304" pitchFamily="18" charset="0"/>
                <a:ea typeface="楷体_GB2312" pitchFamily="49" charset="-122"/>
                <a:cs typeface="Times New Roman" panose="02020603050405020304" pitchFamily="18" charset="0"/>
              </a:rPr>
              <a:t>DHCP</a:t>
            </a:r>
          </a:p>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Server</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cxnSp>
        <p:nvCxnSpPr>
          <p:cNvPr id="26" name="直接连接符 25">
            <a:extLst>
              <a:ext uri="{FF2B5EF4-FFF2-40B4-BE49-F238E27FC236}">
                <a16:creationId xmlns:a16="http://schemas.microsoft.com/office/drawing/2014/main" id="{8AC8BA16-84DE-457C-8FE9-C3BC5778B791}"/>
              </a:ext>
            </a:extLst>
          </p:cNvPr>
          <p:cNvCxnSpPr>
            <a:stCxn id="20" idx="2"/>
            <a:endCxn id="22" idx="0"/>
          </p:cNvCxnSpPr>
          <p:nvPr/>
        </p:nvCxnSpPr>
        <p:spPr bwMode="auto">
          <a:xfrm>
            <a:off x="5196097" y="2441234"/>
            <a:ext cx="1511424" cy="32302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A0FA99F-BFE4-4139-92E5-136EFD853DAC}"/>
              </a:ext>
            </a:extLst>
          </p:cNvPr>
          <p:cNvCxnSpPr>
            <a:stCxn id="21" idx="0"/>
            <a:endCxn id="20" idx="2"/>
          </p:cNvCxnSpPr>
          <p:nvPr/>
        </p:nvCxnSpPr>
        <p:spPr bwMode="auto">
          <a:xfrm flipV="1">
            <a:off x="3854341" y="2441234"/>
            <a:ext cx="1341756" cy="32302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D359A75-DDAB-4CE9-B070-DDC608887425}"/>
              </a:ext>
            </a:extLst>
          </p:cNvPr>
          <p:cNvCxnSpPr>
            <a:stCxn id="21" idx="2"/>
            <a:endCxn id="23" idx="0"/>
          </p:cNvCxnSpPr>
          <p:nvPr/>
        </p:nvCxnSpPr>
        <p:spPr bwMode="auto">
          <a:xfrm flipH="1">
            <a:off x="3547961" y="3181328"/>
            <a:ext cx="306380" cy="57280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480C3B5D-7E2D-43E5-9C4F-F1F8858526A7}"/>
              </a:ext>
            </a:extLst>
          </p:cNvPr>
          <p:cNvCxnSpPr>
            <a:stCxn id="22" idx="2"/>
            <a:endCxn id="24" idx="0"/>
          </p:cNvCxnSpPr>
          <p:nvPr/>
        </p:nvCxnSpPr>
        <p:spPr bwMode="auto">
          <a:xfrm>
            <a:off x="6707521" y="3181328"/>
            <a:ext cx="391215" cy="59221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F2B84FFC-1B16-4D57-BBEA-E03389409982}"/>
              </a:ext>
            </a:extLst>
          </p:cNvPr>
          <p:cNvCxnSpPr>
            <a:stCxn id="21" idx="3"/>
            <a:endCxn id="22" idx="1"/>
          </p:cNvCxnSpPr>
          <p:nvPr/>
        </p:nvCxnSpPr>
        <p:spPr bwMode="auto">
          <a:xfrm>
            <a:off x="4349248" y="2972793"/>
            <a:ext cx="1863365"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C62FF5E7-CEBA-4E40-B7A5-0FEBA53590CD}"/>
              </a:ext>
            </a:extLst>
          </p:cNvPr>
          <p:cNvCxnSpPr>
            <a:cxnSpLocks/>
            <a:stCxn id="22" idx="3"/>
            <a:endCxn id="25" idx="1"/>
          </p:cNvCxnSpPr>
          <p:nvPr/>
        </p:nvCxnSpPr>
        <p:spPr bwMode="auto">
          <a:xfrm flipV="1">
            <a:off x="7202428" y="2954712"/>
            <a:ext cx="705586" cy="1808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CA8A649F-BF90-4E3E-8C56-93B012E7CD01}"/>
              </a:ext>
            </a:extLst>
          </p:cNvPr>
          <p:cNvSpPr txBox="1"/>
          <p:nvPr/>
        </p:nvSpPr>
        <p:spPr>
          <a:xfrm>
            <a:off x="5885171" y="2634239"/>
            <a:ext cx="35618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p</a:t>
            </a:r>
            <a:r>
              <a:rPr lang="en-US" altLang="zh-CN" sz="1600" baseline="-25000" dirty="0">
                <a:latin typeface="Times New Roman" panose="02020603050405020304" pitchFamily="18" charset="0"/>
                <a:cs typeface="Times New Roman" panose="02020603050405020304" pitchFamily="18" charset="0"/>
              </a:rPr>
              <a:t>1</a:t>
            </a:r>
            <a:endParaRPr lang="zh-CN" altLang="en-US" sz="1600" baseline="-250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BF172FB7-52DE-4D10-B809-68FDD5A71F50}"/>
              </a:ext>
            </a:extLst>
          </p:cNvPr>
          <p:cNvSpPr txBox="1"/>
          <p:nvPr/>
        </p:nvSpPr>
        <p:spPr>
          <a:xfrm>
            <a:off x="6554017" y="2390376"/>
            <a:ext cx="35618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p</a:t>
            </a:r>
            <a:r>
              <a:rPr lang="en-US" altLang="zh-CN" sz="1600" baseline="-25000" dirty="0">
                <a:latin typeface="Times New Roman" panose="02020603050405020304" pitchFamily="18" charset="0"/>
                <a:cs typeface="Times New Roman" panose="02020603050405020304" pitchFamily="18" charset="0"/>
              </a:rPr>
              <a:t>2</a:t>
            </a:r>
            <a:endParaRPr lang="zh-CN" altLang="en-US" sz="1600" baseline="-250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11910E8E-724A-4BF7-9560-5F288CF47670}"/>
              </a:ext>
            </a:extLst>
          </p:cNvPr>
          <p:cNvSpPr txBox="1"/>
          <p:nvPr/>
        </p:nvSpPr>
        <p:spPr>
          <a:xfrm>
            <a:off x="7227021" y="2638019"/>
            <a:ext cx="35618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p</a:t>
            </a:r>
            <a:r>
              <a:rPr lang="en-US" altLang="zh-CN" sz="1600" baseline="-25000" dirty="0">
                <a:latin typeface="Times New Roman" panose="02020603050405020304" pitchFamily="18" charset="0"/>
                <a:cs typeface="Times New Roman" panose="02020603050405020304" pitchFamily="18" charset="0"/>
              </a:rPr>
              <a:t>3</a:t>
            </a:r>
            <a:endParaRPr lang="zh-CN" altLang="en-US" sz="1600" baseline="-25000"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2E1D9583-EC64-4D4A-8A89-7D699E388E40}"/>
              </a:ext>
            </a:extLst>
          </p:cNvPr>
          <p:cNvSpPr txBox="1"/>
          <p:nvPr/>
        </p:nvSpPr>
        <p:spPr>
          <a:xfrm>
            <a:off x="6839966" y="3110672"/>
            <a:ext cx="35618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p</a:t>
            </a:r>
            <a:r>
              <a:rPr lang="en-US" altLang="zh-CN" sz="1600" baseline="-25000" dirty="0">
                <a:latin typeface="Times New Roman" panose="02020603050405020304" pitchFamily="18" charset="0"/>
                <a:cs typeface="Times New Roman" panose="02020603050405020304" pitchFamily="18" charset="0"/>
              </a:rPr>
              <a:t>4</a:t>
            </a:r>
            <a:endParaRPr lang="zh-CN" altLang="en-US" sz="1600" baseline="-25000"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74971FEF-7B62-4505-9F08-C657CA3E4CE0}"/>
              </a:ext>
            </a:extLst>
          </p:cNvPr>
          <p:cNvSpPr/>
          <p:nvPr/>
        </p:nvSpPr>
        <p:spPr bwMode="auto">
          <a:xfrm>
            <a:off x="5280931" y="3855537"/>
            <a:ext cx="989815" cy="417070"/>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Switch</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4</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cxnSp>
        <p:nvCxnSpPr>
          <p:cNvPr id="37" name="直接连接符 36">
            <a:extLst>
              <a:ext uri="{FF2B5EF4-FFF2-40B4-BE49-F238E27FC236}">
                <a16:creationId xmlns:a16="http://schemas.microsoft.com/office/drawing/2014/main" id="{51563E53-46A0-4C88-BC9B-87A96FEB1709}"/>
              </a:ext>
            </a:extLst>
          </p:cNvPr>
          <p:cNvCxnSpPr>
            <a:stCxn id="22" idx="2"/>
            <a:endCxn id="36" idx="0"/>
          </p:cNvCxnSpPr>
          <p:nvPr/>
        </p:nvCxnSpPr>
        <p:spPr bwMode="auto">
          <a:xfrm flipH="1">
            <a:off x="5775839" y="3181328"/>
            <a:ext cx="931682" cy="67420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BA6FA4B6-F663-468C-8A18-A55D596F62AD}"/>
              </a:ext>
            </a:extLst>
          </p:cNvPr>
          <p:cNvSpPr/>
          <p:nvPr/>
        </p:nvSpPr>
        <p:spPr bwMode="auto">
          <a:xfrm>
            <a:off x="4889718" y="4687578"/>
            <a:ext cx="612759" cy="518475"/>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Times New Roman" panose="02020603050405020304" pitchFamily="18" charset="0"/>
                <a:ea typeface="楷体_GB2312" pitchFamily="49" charset="-122"/>
                <a:cs typeface="Times New Roman" panose="02020603050405020304" pitchFamily="18" charset="0"/>
              </a:rPr>
              <a:t>host</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3</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39" name="矩形 38">
            <a:extLst>
              <a:ext uri="{FF2B5EF4-FFF2-40B4-BE49-F238E27FC236}">
                <a16:creationId xmlns:a16="http://schemas.microsoft.com/office/drawing/2014/main" id="{864672E7-9938-416D-BEB8-5FBBF7321BC1}"/>
              </a:ext>
            </a:extLst>
          </p:cNvPr>
          <p:cNvSpPr/>
          <p:nvPr/>
        </p:nvSpPr>
        <p:spPr bwMode="auto">
          <a:xfrm>
            <a:off x="6094761" y="4687578"/>
            <a:ext cx="612759" cy="518475"/>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Times New Roman" panose="02020603050405020304" pitchFamily="18" charset="0"/>
                <a:ea typeface="楷体_GB2312" pitchFamily="49" charset="-122"/>
                <a:cs typeface="Times New Roman" panose="02020603050405020304" pitchFamily="18" charset="0"/>
              </a:rPr>
              <a:t>host</a:t>
            </a:r>
            <a:r>
              <a:rPr lang="en-US" altLang="zh-CN" sz="1600" baseline="-25000" dirty="0">
                <a:latin typeface="Times New Roman" panose="02020603050405020304" pitchFamily="18" charset="0"/>
                <a:ea typeface="楷体_GB2312" pitchFamily="49" charset="-122"/>
                <a:cs typeface="Times New Roman" panose="02020603050405020304" pitchFamily="18" charset="0"/>
              </a:rPr>
              <a:t>4</a:t>
            </a:r>
            <a:endParaRPr kumimoji="0" lang="zh-CN" altLang="en-US" sz="1600" b="0"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40" name="文本框 39">
            <a:extLst>
              <a:ext uri="{FF2B5EF4-FFF2-40B4-BE49-F238E27FC236}">
                <a16:creationId xmlns:a16="http://schemas.microsoft.com/office/drawing/2014/main" id="{9A088248-25E8-460C-819C-C2A3F6D6CAC6}"/>
              </a:ext>
            </a:extLst>
          </p:cNvPr>
          <p:cNvSpPr txBox="1"/>
          <p:nvPr/>
        </p:nvSpPr>
        <p:spPr>
          <a:xfrm>
            <a:off x="6044952" y="3110672"/>
            <a:ext cx="35618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p</a:t>
            </a:r>
            <a:r>
              <a:rPr lang="en-US" altLang="zh-CN" sz="1600" baseline="-25000" dirty="0">
                <a:latin typeface="Times New Roman" panose="02020603050405020304" pitchFamily="18" charset="0"/>
                <a:cs typeface="Times New Roman" panose="02020603050405020304" pitchFamily="18" charset="0"/>
              </a:rPr>
              <a:t>5</a:t>
            </a:r>
            <a:endParaRPr lang="zh-CN" altLang="en-US" sz="1600" baseline="-25000" dirty="0">
              <a:latin typeface="Times New Roman" panose="02020603050405020304" pitchFamily="18" charset="0"/>
              <a:cs typeface="Times New Roman" panose="02020603050405020304" pitchFamily="18" charset="0"/>
            </a:endParaRPr>
          </a:p>
        </p:txBody>
      </p:sp>
      <p:cxnSp>
        <p:nvCxnSpPr>
          <p:cNvPr id="41" name="直接连接符 40">
            <a:extLst>
              <a:ext uri="{FF2B5EF4-FFF2-40B4-BE49-F238E27FC236}">
                <a16:creationId xmlns:a16="http://schemas.microsoft.com/office/drawing/2014/main" id="{8F676D62-DE0C-4A08-A3E8-3A4ECE5F0EE1}"/>
              </a:ext>
            </a:extLst>
          </p:cNvPr>
          <p:cNvCxnSpPr>
            <a:cxnSpLocks/>
            <a:stCxn id="38" idx="0"/>
            <a:endCxn id="36" idx="2"/>
          </p:cNvCxnSpPr>
          <p:nvPr/>
        </p:nvCxnSpPr>
        <p:spPr bwMode="auto">
          <a:xfrm flipV="1">
            <a:off x="5196098" y="4272607"/>
            <a:ext cx="579741" cy="41497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8905856B-1B3E-4F68-816E-70B63CB7FD25}"/>
              </a:ext>
            </a:extLst>
          </p:cNvPr>
          <p:cNvCxnSpPr>
            <a:cxnSpLocks/>
            <a:stCxn id="36" idx="2"/>
            <a:endCxn id="39" idx="0"/>
          </p:cNvCxnSpPr>
          <p:nvPr/>
        </p:nvCxnSpPr>
        <p:spPr bwMode="auto">
          <a:xfrm>
            <a:off x="5775839" y="4272607"/>
            <a:ext cx="625302" cy="41497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203257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96FF7-A270-453D-9554-C71F10E631DB}"/>
              </a:ext>
            </a:extLst>
          </p:cNvPr>
          <p:cNvSpPr>
            <a:spLocks noGrp="1"/>
          </p:cNvSpPr>
          <p:nvPr>
            <p:ph type="title"/>
          </p:nvPr>
        </p:nvSpPr>
        <p:spPr/>
        <p:txBody>
          <a:bodyPr/>
          <a:lstStyle/>
          <a:p>
            <a:r>
              <a:rPr lang="en-US" altLang="zh-CN" dirty="0"/>
              <a:t>P4SAVI</a:t>
            </a:r>
            <a:r>
              <a:rPr lang="zh-CN" altLang="en-US" dirty="0"/>
              <a:t>具体设计</a:t>
            </a:r>
            <a:r>
              <a:rPr lang="en-US" altLang="zh-CN" dirty="0"/>
              <a:t>-</a:t>
            </a:r>
            <a:r>
              <a:rPr lang="zh-CN" altLang="en-US" dirty="0"/>
              <a:t>一个端口预留多个地址机制</a:t>
            </a:r>
          </a:p>
        </p:txBody>
      </p:sp>
      <p:sp>
        <p:nvSpPr>
          <p:cNvPr id="6" name="文本框 5">
            <a:extLst>
              <a:ext uri="{FF2B5EF4-FFF2-40B4-BE49-F238E27FC236}">
                <a16:creationId xmlns:a16="http://schemas.microsoft.com/office/drawing/2014/main" id="{93C9EF4C-AC17-4D2F-B8F8-59FC6D79C552}"/>
              </a:ext>
            </a:extLst>
          </p:cNvPr>
          <p:cNvSpPr txBox="1"/>
          <p:nvPr/>
        </p:nvSpPr>
        <p:spPr>
          <a:xfrm>
            <a:off x="5492292" y="4910554"/>
            <a:ext cx="121058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寄存器设计</a:t>
            </a:r>
          </a:p>
        </p:txBody>
      </p:sp>
      <p:pic>
        <p:nvPicPr>
          <p:cNvPr id="8" name="图片 7">
            <a:extLst>
              <a:ext uri="{FF2B5EF4-FFF2-40B4-BE49-F238E27FC236}">
                <a16:creationId xmlns:a16="http://schemas.microsoft.com/office/drawing/2014/main" id="{E8304A3C-0B88-4363-A362-0FA4CF585BF8}"/>
              </a:ext>
            </a:extLst>
          </p:cNvPr>
          <p:cNvPicPr>
            <a:picLocks noChangeAspect="1"/>
          </p:cNvPicPr>
          <p:nvPr/>
        </p:nvPicPr>
        <p:blipFill>
          <a:blip r:embed="rId2"/>
          <a:stretch>
            <a:fillRect/>
          </a:stretch>
        </p:blipFill>
        <p:spPr>
          <a:xfrm>
            <a:off x="1606548" y="1947446"/>
            <a:ext cx="8982075" cy="2724150"/>
          </a:xfrm>
          <a:prstGeom prst="rect">
            <a:avLst/>
          </a:prstGeom>
        </p:spPr>
      </p:pic>
    </p:spTree>
    <p:extLst>
      <p:ext uri="{BB962C8B-B14F-4D97-AF65-F5344CB8AC3E}">
        <p14:creationId xmlns:p14="http://schemas.microsoft.com/office/powerpoint/2010/main" val="381234365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98D8B-53F2-489B-9D8F-903A77558F08}"/>
              </a:ext>
            </a:extLst>
          </p:cNvPr>
          <p:cNvSpPr>
            <a:spLocks noGrp="1"/>
          </p:cNvSpPr>
          <p:nvPr>
            <p:ph type="title"/>
          </p:nvPr>
        </p:nvSpPr>
        <p:spPr/>
        <p:txBody>
          <a:bodyPr/>
          <a:lstStyle/>
          <a:p>
            <a:r>
              <a:rPr lang="en-US" altLang="zh-CN" sz="2000" dirty="0"/>
              <a:t>Accelerating Encrypted Data Stores Using Programmable Switches</a:t>
            </a:r>
            <a:endParaRPr lang="zh-CN" altLang="en-US" sz="2000" dirty="0"/>
          </a:p>
        </p:txBody>
      </p:sp>
      <p:sp>
        <p:nvSpPr>
          <p:cNvPr id="3" name="内容占位符 2">
            <a:extLst>
              <a:ext uri="{FF2B5EF4-FFF2-40B4-BE49-F238E27FC236}">
                <a16:creationId xmlns:a16="http://schemas.microsoft.com/office/drawing/2014/main" id="{CBC6DE98-6461-41EF-ADAB-6E72A2D99AF8}"/>
              </a:ext>
            </a:extLst>
          </p:cNvPr>
          <p:cNvSpPr>
            <a:spLocks noGrp="1"/>
          </p:cNvSpPr>
          <p:nvPr>
            <p:ph idx="1"/>
          </p:nvPr>
        </p:nvSpPr>
        <p:spPr/>
        <p:txBody>
          <a:bodyPr/>
          <a:lstStyle/>
          <a:p>
            <a:r>
              <a:rPr lang="en-US" altLang="zh-CN" sz="1200" dirty="0"/>
              <a:t>Hash-based indexing scheme</a:t>
            </a:r>
          </a:p>
          <a:p>
            <a:r>
              <a:rPr lang="en-US" altLang="zh-CN" sz="1200" dirty="0"/>
              <a:t>P4-EncKV</a:t>
            </a:r>
          </a:p>
          <a:p>
            <a:pPr lvl="1"/>
            <a:r>
              <a:rPr lang="en-US" altLang="zh-CN" sz="1200" dirty="0"/>
              <a:t>Encrypted key-value stores</a:t>
            </a:r>
          </a:p>
          <a:p>
            <a:pPr lvl="2"/>
            <a:r>
              <a:rPr lang="zh-CN" altLang="en-US" sz="1200" dirty="0"/>
              <a:t>为什么存储加密的键值数据，传统的交换机上的</a:t>
            </a:r>
            <a:r>
              <a:rPr lang="en-US" altLang="zh-CN" sz="1200" dirty="0" err="1"/>
              <a:t>netcache</a:t>
            </a:r>
            <a:r>
              <a:rPr lang="zh-CN" altLang="en-US" sz="1200" dirty="0"/>
              <a:t>也能做，但需要进行修改</a:t>
            </a:r>
            <a:endParaRPr lang="en-US" altLang="zh-CN" sz="1200" dirty="0"/>
          </a:p>
          <a:p>
            <a:pPr lvl="1"/>
            <a:r>
              <a:rPr lang="zh-CN" altLang="en-US" sz="1200" dirty="0"/>
              <a:t>优势</a:t>
            </a:r>
            <a:endParaRPr lang="en-US" altLang="zh-CN" sz="1200" dirty="0"/>
          </a:p>
          <a:p>
            <a:pPr lvl="2"/>
            <a:r>
              <a:rPr lang="zh-CN" altLang="en-US" sz="1200" dirty="0"/>
              <a:t>自适应数据精度</a:t>
            </a:r>
            <a:endParaRPr lang="en-US" altLang="zh-CN" sz="1200" dirty="0"/>
          </a:p>
          <a:p>
            <a:pPr lvl="3"/>
            <a:r>
              <a:rPr lang="en-US" altLang="zh-CN" sz="1200" dirty="0"/>
              <a:t>register</a:t>
            </a:r>
            <a:r>
              <a:rPr lang="zh-CN" altLang="en-US" sz="1200" dirty="0"/>
              <a:t>单元设置为</a:t>
            </a:r>
            <a:r>
              <a:rPr lang="en-US" altLang="zh-CN" sz="1200" dirty="0"/>
              <a:t>2</a:t>
            </a:r>
            <a:r>
              <a:rPr lang="zh-CN" altLang="en-US" sz="1200" dirty="0"/>
              <a:t>的指数方大小，采用多个</a:t>
            </a:r>
            <a:r>
              <a:rPr lang="en-US" altLang="zh-CN" sz="1200" dirty="0"/>
              <a:t>register</a:t>
            </a:r>
            <a:r>
              <a:rPr lang="zh-CN" altLang="en-US" sz="1200" dirty="0"/>
              <a:t>数组灵活拼接</a:t>
            </a:r>
            <a:endParaRPr lang="en-US" altLang="zh-CN" sz="1200" dirty="0"/>
          </a:p>
          <a:p>
            <a:pPr lvl="2"/>
            <a:r>
              <a:rPr lang="zh-CN" altLang="en-US" sz="1200" dirty="0"/>
              <a:t>没有存储碎片产生</a:t>
            </a:r>
            <a:endParaRPr lang="en-US" altLang="zh-CN" sz="1200" dirty="0"/>
          </a:p>
          <a:p>
            <a:pPr lvl="3"/>
            <a:r>
              <a:rPr lang="zh-CN" altLang="en-US" sz="1200" dirty="0"/>
              <a:t>数据灵活存储在多个</a:t>
            </a:r>
            <a:r>
              <a:rPr lang="en-US" altLang="zh-CN" sz="1200" dirty="0"/>
              <a:t>register</a:t>
            </a:r>
            <a:r>
              <a:rPr lang="zh-CN" altLang="en-US" sz="1200" dirty="0"/>
              <a:t>上，用两个</a:t>
            </a:r>
            <a:r>
              <a:rPr lang="en-US" altLang="zh-CN" sz="1200" dirty="0"/>
              <a:t>bitmap</a:t>
            </a:r>
            <a:r>
              <a:rPr lang="zh-CN" altLang="en-US" sz="1200" dirty="0"/>
              <a:t>来确定数据在</a:t>
            </a:r>
            <a:r>
              <a:rPr lang="en-US" altLang="zh-CN" sz="1200" dirty="0"/>
              <a:t>register</a:t>
            </a:r>
            <a:r>
              <a:rPr lang="zh-CN" altLang="en-US" sz="1200" dirty="0"/>
              <a:t>上的位置</a:t>
            </a:r>
            <a:endParaRPr lang="en-US" altLang="zh-CN" sz="1200" dirty="0"/>
          </a:p>
          <a:p>
            <a:pPr lvl="4"/>
            <a:r>
              <a:rPr lang="zh-CN" altLang="en-US" sz="1200" dirty="0"/>
              <a:t>一个</a:t>
            </a:r>
            <a:r>
              <a:rPr lang="en-US" altLang="zh-CN" sz="1200" dirty="0"/>
              <a:t>bitmap</a:t>
            </a:r>
            <a:r>
              <a:rPr lang="zh-CN" altLang="en-US" sz="1200" dirty="0"/>
              <a:t>指明数据存储在哪些</a:t>
            </a:r>
            <a:r>
              <a:rPr lang="en-US" altLang="zh-CN" sz="1200" dirty="0"/>
              <a:t>register</a:t>
            </a:r>
            <a:r>
              <a:rPr lang="zh-CN" altLang="en-US" sz="1200" dirty="0"/>
              <a:t>上</a:t>
            </a:r>
            <a:endParaRPr lang="en-US" altLang="zh-CN" sz="1200" dirty="0"/>
          </a:p>
          <a:p>
            <a:pPr lvl="4"/>
            <a:r>
              <a:rPr lang="zh-CN" altLang="en-US" sz="1200" dirty="0"/>
              <a:t>一个</a:t>
            </a:r>
            <a:r>
              <a:rPr lang="en-US" altLang="zh-CN" sz="1200" dirty="0"/>
              <a:t>bitmap</a:t>
            </a:r>
            <a:r>
              <a:rPr lang="zh-CN" altLang="en-US" sz="1200" dirty="0"/>
              <a:t>指明使用了哪个哈希函数（</a:t>
            </a:r>
            <a:r>
              <a:rPr lang="en-US" altLang="zh-CN" sz="1200" dirty="0"/>
              <a:t>bitmap</a:t>
            </a:r>
            <a:r>
              <a:rPr lang="zh-CN" altLang="en-US" sz="1200" dirty="0"/>
              <a:t>指名使用了哪个哈希函数，</a:t>
            </a:r>
            <a:r>
              <a:rPr lang="en-US" altLang="zh-CN" sz="1200" dirty="0"/>
              <a:t>key</a:t>
            </a:r>
            <a:r>
              <a:rPr lang="zh-CN" altLang="en-US" sz="1200" dirty="0"/>
              <a:t>是哈希函数的输入值）</a:t>
            </a:r>
            <a:endParaRPr lang="en-US" altLang="zh-CN" sz="1200" dirty="0"/>
          </a:p>
          <a:p>
            <a:pPr lvl="5"/>
            <a:r>
              <a:rPr lang="zh-CN" altLang="en-US" sz="1200" dirty="0"/>
              <a:t>哈希函数对每个</a:t>
            </a:r>
            <a:r>
              <a:rPr lang="en-US" altLang="zh-CN" sz="1200" dirty="0"/>
              <a:t>key</a:t>
            </a:r>
            <a:r>
              <a:rPr lang="zh-CN" altLang="en-US" sz="1200" dirty="0"/>
              <a:t>进行哈希，得到</a:t>
            </a:r>
            <a:r>
              <a:rPr lang="en-US" altLang="zh-CN" sz="1200" dirty="0"/>
              <a:t>index</a:t>
            </a:r>
          </a:p>
          <a:p>
            <a:pPr lvl="1"/>
            <a:r>
              <a:rPr lang="zh-CN" altLang="en-US" sz="1200" dirty="0"/>
              <a:t>需要完善</a:t>
            </a:r>
            <a:endParaRPr lang="en-US" altLang="zh-CN" sz="1200" dirty="0"/>
          </a:p>
          <a:p>
            <a:pPr lvl="2"/>
            <a:r>
              <a:rPr lang="zh-CN" altLang="en-US" sz="1200" dirty="0"/>
              <a:t>没有说明</a:t>
            </a:r>
            <a:r>
              <a:rPr lang="en-US" altLang="zh-CN" sz="1200" dirty="0"/>
              <a:t>MAT</a:t>
            </a:r>
            <a:r>
              <a:rPr lang="zh-CN" altLang="en-US" sz="1200" dirty="0"/>
              <a:t>表如何构建，即如何存储、删除数据，也没有说明为什么存储加密数据，哪部分加密（</a:t>
            </a:r>
            <a:r>
              <a:rPr lang="en-US" altLang="zh-CN" sz="1200" dirty="0"/>
              <a:t>Key Or Value</a:t>
            </a:r>
            <a:r>
              <a:rPr lang="zh-CN" altLang="en-US" sz="1200" dirty="0"/>
              <a:t>）</a:t>
            </a:r>
            <a:endParaRPr lang="en-US" altLang="zh-CN" sz="1200" dirty="0"/>
          </a:p>
          <a:p>
            <a:pPr lvl="2"/>
            <a:r>
              <a:rPr lang="zh-CN" altLang="en-US" sz="1200" dirty="0"/>
              <a:t>应该是以填满</a:t>
            </a:r>
            <a:r>
              <a:rPr lang="en-US" altLang="zh-CN" sz="1200" dirty="0"/>
              <a:t>register</a:t>
            </a:r>
            <a:r>
              <a:rPr lang="zh-CN" altLang="en-US" sz="1200" dirty="0"/>
              <a:t>为目标来为每个</a:t>
            </a:r>
            <a:r>
              <a:rPr lang="en-US" altLang="zh-CN" sz="1200" dirty="0"/>
              <a:t>key</a:t>
            </a:r>
            <a:r>
              <a:rPr lang="zh-CN" altLang="en-US" sz="1200" dirty="0"/>
              <a:t>选择具体使用哪个哈希函数</a:t>
            </a:r>
            <a:endParaRPr lang="en-US" altLang="zh-CN" sz="1200" dirty="0"/>
          </a:p>
          <a:p>
            <a:pPr lvl="1"/>
            <a:r>
              <a:rPr lang="zh-CN" altLang="en-US" sz="1200" dirty="0"/>
              <a:t>劣势</a:t>
            </a:r>
            <a:endParaRPr lang="en-US" altLang="zh-CN" sz="1200" dirty="0"/>
          </a:p>
          <a:p>
            <a:pPr lvl="2"/>
            <a:r>
              <a:rPr lang="zh-CN" altLang="en-US" sz="1200" dirty="0">
                <a:solidFill>
                  <a:srgbClr val="FF0000"/>
                </a:solidFill>
              </a:rPr>
              <a:t>每查询一个数据，需要遍历</a:t>
            </a:r>
            <a:r>
              <a:rPr lang="en-US" altLang="zh-CN" sz="1200" dirty="0">
                <a:solidFill>
                  <a:srgbClr val="FF0000"/>
                </a:solidFill>
              </a:rPr>
              <a:t>1+block </a:t>
            </a:r>
            <a:r>
              <a:rPr lang="zh-CN" altLang="en-US" sz="1200" dirty="0">
                <a:solidFill>
                  <a:srgbClr val="FF0000"/>
                </a:solidFill>
              </a:rPr>
              <a:t>次的</a:t>
            </a:r>
            <a:r>
              <a:rPr lang="en-US" altLang="zh-CN" sz="1200" dirty="0">
                <a:solidFill>
                  <a:srgbClr val="FF0000"/>
                </a:solidFill>
              </a:rPr>
              <a:t>MAT</a:t>
            </a:r>
            <a:r>
              <a:rPr lang="zh-CN" altLang="en-US" sz="1200" dirty="0">
                <a:solidFill>
                  <a:srgbClr val="FF0000"/>
                </a:solidFill>
              </a:rPr>
              <a:t>表，进行多次哈希计算及</a:t>
            </a:r>
            <a:r>
              <a:rPr lang="en-US" altLang="zh-CN" sz="1200" dirty="0">
                <a:solidFill>
                  <a:srgbClr val="FF0000"/>
                </a:solidFill>
              </a:rPr>
              <a:t>register</a:t>
            </a:r>
            <a:r>
              <a:rPr lang="zh-CN" altLang="en-US" sz="1200" dirty="0">
                <a:solidFill>
                  <a:srgbClr val="FF0000"/>
                </a:solidFill>
              </a:rPr>
              <a:t>查询操作（查询性能上开销很大）</a:t>
            </a:r>
            <a:endParaRPr lang="en-US" altLang="zh-CN" sz="1200" dirty="0">
              <a:solidFill>
                <a:srgbClr val="FF0000"/>
              </a:solidFill>
            </a:endParaRPr>
          </a:p>
          <a:p>
            <a:pPr lvl="1"/>
            <a:r>
              <a:rPr lang="zh-CN" altLang="en-US" sz="1200" dirty="0">
                <a:solidFill>
                  <a:srgbClr val="FF0000"/>
                </a:solidFill>
              </a:rPr>
              <a:t>用于</a:t>
            </a:r>
            <a:r>
              <a:rPr lang="en-US" altLang="zh-CN" sz="1200" dirty="0">
                <a:solidFill>
                  <a:srgbClr val="FF0000"/>
                </a:solidFill>
              </a:rPr>
              <a:t>P4DAD</a:t>
            </a:r>
          </a:p>
          <a:p>
            <a:pPr lvl="2"/>
            <a:r>
              <a:rPr lang="zh-CN" altLang="en-US" sz="1200" dirty="0">
                <a:solidFill>
                  <a:srgbClr val="FF0000"/>
                </a:solidFill>
              </a:rPr>
              <a:t>无线场景：</a:t>
            </a:r>
            <a:r>
              <a:rPr lang="en-US" altLang="zh-CN" sz="1200" dirty="0">
                <a:solidFill>
                  <a:srgbClr val="FF0000"/>
                </a:solidFill>
              </a:rPr>
              <a:t>MAC</a:t>
            </a:r>
            <a:r>
              <a:rPr lang="zh-CN" altLang="en-US" sz="1200" dirty="0">
                <a:solidFill>
                  <a:srgbClr val="FF0000"/>
                </a:solidFill>
              </a:rPr>
              <a:t>、</a:t>
            </a:r>
            <a:r>
              <a:rPr lang="en-US" altLang="zh-CN" sz="1200" dirty="0">
                <a:solidFill>
                  <a:srgbClr val="FF0000"/>
                </a:solidFill>
              </a:rPr>
              <a:t>IPv6</a:t>
            </a:r>
            <a:r>
              <a:rPr lang="zh-CN" altLang="en-US" sz="1200" dirty="0">
                <a:solidFill>
                  <a:srgbClr val="FF0000"/>
                </a:solidFill>
              </a:rPr>
              <a:t>存储，</a:t>
            </a:r>
            <a:r>
              <a:rPr lang="en-US" altLang="zh-CN" sz="1200" dirty="0">
                <a:solidFill>
                  <a:srgbClr val="FF0000"/>
                </a:solidFill>
              </a:rPr>
              <a:t>MAC</a:t>
            </a:r>
            <a:r>
              <a:rPr lang="zh-CN" altLang="en-US" sz="1200" dirty="0">
                <a:solidFill>
                  <a:srgbClr val="FF0000"/>
                </a:solidFill>
              </a:rPr>
              <a:t>哈希出</a:t>
            </a:r>
            <a:r>
              <a:rPr lang="en-US" altLang="zh-CN" sz="1200" dirty="0">
                <a:solidFill>
                  <a:srgbClr val="FF0000"/>
                </a:solidFill>
              </a:rPr>
              <a:t>register</a:t>
            </a:r>
            <a:r>
              <a:rPr lang="zh-CN" altLang="en-US" sz="1200" dirty="0">
                <a:solidFill>
                  <a:srgbClr val="FF0000"/>
                </a:solidFill>
              </a:rPr>
              <a:t>中的索引值 （</a:t>
            </a:r>
            <a:r>
              <a:rPr lang="en-US" altLang="zh-CN" sz="1200" dirty="0">
                <a:solidFill>
                  <a:srgbClr val="FF0000"/>
                </a:solidFill>
              </a:rPr>
              <a:t>MAC</a:t>
            </a:r>
            <a:r>
              <a:rPr lang="zh-CN" altLang="en-US" sz="1200" dirty="0">
                <a:solidFill>
                  <a:srgbClr val="FF0000"/>
                </a:solidFill>
              </a:rPr>
              <a:t>相当于</a:t>
            </a:r>
            <a:r>
              <a:rPr lang="en-US" altLang="zh-CN" sz="1200" dirty="0">
                <a:solidFill>
                  <a:srgbClr val="FF0000"/>
                </a:solidFill>
              </a:rPr>
              <a:t>Key</a:t>
            </a:r>
            <a:r>
              <a:rPr lang="zh-CN" altLang="en-US" sz="1200" dirty="0">
                <a:solidFill>
                  <a:srgbClr val="FF0000"/>
                </a:solidFill>
              </a:rPr>
              <a:t>，</a:t>
            </a:r>
            <a:r>
              <a:rPr lang="en-US" altLang="zh-CN" sz="1200" dirty="0">
                <a:solidFill>
                  <a:srgbClr val="FF0000"/>
                </a:solidFill>
              </a:rPr>
              <a:t>IPv6</a:t>
            </a:r>
            <a:r>
              <a:rPr lang="zh-CN" altLang="en-US" sz="1200" dirty="0">
                <a:solidFill>
                  <a:srgbClr val="FF0000"/>
                </a:solidFill>
              </a:rPr>
              <a:t>相当于</a:t>
            </a:r>
            <a:r>
              <a:rPr lang="en-US" altLang="zh-CN" sz="1200" dirty="0">
                <a:solidFill>
                  <a:srgbClr val="FF0000"/>
                </a:solidFill>
              </a:rPr>
              <a:t>Value</a:t>
            </a:r>
            <a:r>
              <a:rPr lang="zh-CN" altLang="en-US" sz="1200" dirty="0">
                <a:solidFill>
                  <a:srgbClr val="FF0000"/>
                </a:solidFill>
              </a:rPr>
              <a:t>），同样两个</a:t>
            </a:r>
            <a:r>
              <a:rPr lang="en-US" altLang="zh-CN" sz="1200" dirty="0">
                <a:solidFill>
                  <a:srgbClr val="FF0000"/>
                </a:solidFill>
              </a:rPr>
              <a:t>bitmap</a:t>
            </a:r>
          </a:p>
          <a:p>
            <a:pPr lvl="3"/>
            <a:r>
              <a:rPr lang="zh-CN" altLang="en-US" sz="1200" dirty="0">
                <a:solidFill>
                  <a:srgbClr val="FF0000"/>
                </a:solidFill>
              </a:rPr>
              <a:t>如何避免冲突？（多个哈希函数，旨在填满</a:t>
            </a:r>
            <a:r>
              <a:rPr lang="en-US" altLang="zh-CN" sz="1200" dirty="0">
                <a:solidFill>
                  <a:srgbClr val="FF0000"/>
                </a:solidFill>
              </a:rPr>
              <a:t>register</a:t>
            </a:r>
            <a:r>
              <a:rPr lang="zh-CN" altLang="en-US" sz="1200" dirty="0">
                <a:solidFill>
                  <a:srgbClr val="FF0000"/>
                </a:solidFill>
              </a:rPr>
              <a:t>）</a:t>
            </a:r>
            <a:endParaRPr lang="en-US" altLang="zh-CN" sz="1200" dirty="0">
              <a:solidFill>
                <a:srgbClr val="FF0000"/>
              </a:solidFill>
            </a:endParaRPr>
          </a:p>
          <a:p>
            <a:pPr lvl="3"/>
            <a:r>
              <a:rPr lang="zh-CN" altLang="en-US" sz="1200" dirty="0">
                <a:solidFill>
                  <a:srgbClr val="FF0000"/>
                </a:solidFill>
              </a:rPr>
              <a:t>如何解决一个主机具备多个</a:t>
            </a:r>
            <a:r>
              <a:rPr lang="en-US" altLang="zh-CN" sz="1200" dirty="0">
                <a:solidFill>
                  <a:srgbClr val="FF0000"/>
                </a:solidFill>
              </a:rPr>
              <a:t>IP</a:t>
            </a:r>
            <a:r>
              <a:rPr lang="zh-CN" altLang="en-US" sz="1200" dirty="0">
                <a:solidFill>
                  <a:srgbClr val="FF0000"/>
                </a:solidFill>
              </a:rPr>
              <a:t>地址问题？（多个</a:t>
            </a:r>
            <a:r>
              <a:rPr lang="en-US" altLang="zh-CN" sz="1200" dirty="0">
                <a:solidFill>
                  <a:srgbClr val="FF0000"/>
                </a:solidFill>
              </a:rPr>
              <a:t>register</a:t>
            </a:r>
            <a:r>
              <a:rPr lang="zh-CN" altLang="en-US" sz="1200" dirty="0">
                <a:solidFill>
                  <a:srgbClr val="FF0000"/>
                </a:solidFill>
              </a:rPr>
              <a:t>设计）</a:t>
            </a:r>
            <a:endParaRPr lang="en-US" altLang="zh-CN" sz="1200" dirty="0">
              <a:solidFill>
                <a:srgbClr val="FF0000"/>
              </a:solidFill>
            </a:endParaRPr>
          </a:p>
        </p:txBody>
      </p:sp>
      <p:pic>
        <p:nvPicPr>
          <p:cNvPr id="5" name="图片 4">
            <a:extLst>
              <a:ext uri="{FF2B5EF4-FFF2-40B4-BE49-F238E27FC236}">
                <a16:creationId xmlns:a16="http://schemas.microsoft.com/office/drawing/2014/main" id="{9886E43C-B924-41A5-808E-9D759990F39A}"/>
              </a:ext>
            </a:extLst>
          </p:cNvPr>
          <p:cNvPicPr>
            <a:picLocks noChangeAspect="1"/>
          </p:cNvPicPr>
          <p:nvPr/>
        </p:nvPicPr>
        <p:blipFill>
          <a:blip r:embed="rId2"/>
          <a:stretch>
            <a:fillRect/>
          </a:stretch>
        </p:blipFill>
        <p:spPr>
          <a:xfrm>
            <a:off x="7595064" y="1040151"/>
            <a:ext cx="4243150" cy="2451479"/>
          </a:xfrm>
          <a:prstGeom prst="rect">
            <a:avLst/>
          </a:prstGeom>
        </p:spPr>
      </p:pic>
    </p:spTree>
    <p:extLst>
      <p:ext uri="{BB962C8B-B14F-4D97-AF65-F5344CB8AC3E}">
        <p14:creationId xmlns:p14="http://schemas.microsoft.com/office/powerpoint/2010/main" val="175567928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2A70E-FBF3-49FD-A49C-C021204BE093}"/>
              </a:ext>
            </a:extLst>
          </p:cNvPr>
          <p:cNvSpPr>
            <a:spLocks noGrp="1"/>
          </p:cNvSpPr>
          <p:nvPr>
            <p:ph type="title"/>
          </p:nvPr>
        </p:nvSpPr>
        <p:spPr/>
        <p:txBody>
          <a:bodyPr/>
          <a:lstStyle/>
          <a:p>
            <a:r>
              <a:rPr lang="zh-CN" altLang="en-US" dirty="0"/>
              <a:t>背景与意义</a:t>
            </a:r>
          </a:p>
        </p:txBody>
      </p:sp>
      <p:sp>
        <p:nvSpPr>
          <p:cNvPr id="3" name="内容占位符 2">
            <a:extLst>
              <a:ext uri="{FF2B5EF4-FFF2-40B4-BE49-F238E27FC236}">
                <a16:creationId xmlns:a16="http://schemas.microsoft.com/office/drawing/2014/main" id="{DF679042-E4FA-401A-BD8A-9BB8B4AF4A45}"/>
              </a:ext>
            </a:extLst>
          </p:cNvPr>
          <p:cNvSpPr>
            <a:spLocks noGrp="1"/>
          </p:cNvSpPr>
          <p:nvPr>
            <p:ph idx="1"/>
          </p:nvPr>
        </p:nvSpPr>
        <p:spPr>
          <a:xfrm>
            <a:off x="563180" y="1214307"/>
            <a:ext cx="11068815" cy="4589462"/>
          </a:xfrm>
        </p:spPr>
        <p:txBody>
          <a:bodyPr/>
          <a:lstStyle/>
          <a:p>
            <a:pPr>
              <a:lnSpc>
                <a:spcPct val="150000"/>
              </a:lnSpc>
            </a:pPr>
            <a:r>
              <a:rPr lang="zh-CN" altLang="en-US" sz="1600" dirty="0"/>
              <a:t>互联网体系结构设计之初没有考虑安全因素</a:t>
            </a:r>
            <a:endParaRPr lang="en-US" altLang="zh-CN" sz="1600" dirty="0"/>
          </a:p>
          <a:p>
            <a:pPr lvl="1">
              <a:lnSpc>
                <a:spcPct val="150000"/>
              </a:lnSpc>
            </a:pPr>
            <a:r>
              <a:rPr lang="zh-CN" altLang="en-US" sz="1600" dirty="0"/>
              <a:t>路由器基于目的地址转发报文，缺乏对源地址真实性检验</a:t>
            </a:r>
            <a:endParaRPr lang="en-US" altLang="zh-CN" sz="1600" dirty="0"/>
          </a:p>
          <a:p>
            <a:pPr>
              <a:lnSpc>
                <a:spcPct val="150000"/>
              </a:lnSpc>
            </a:pPr>
            <a:r>
              <a:rPr lang="en-US" altLang="zh-CN" sz="1600" dirty="0"/>
              <a:t>IP</a:t>
            </a:r>
            <a:r>
              <a:rPr lang="zh-CN" altLang="en-US" sz="1600" dirty="0"/>
              <a:t>地址伪造具有多种行为动机</a:t>
            </a:r>
            <a:endParaRPr lang="en-US" altLang="zh-CN" sz="1600" dirty="0"/>
          </a:p>
          <a:p>
            <a:pPr lvl="1">
              <a:lnSpc>
                <a:spcPct val="150000"/>
              </a:lnSpc>
            </a:pPr>
            <a:r>
              <a:rPr lang="zh-CN" altLang="en-US" sz="1600" dirty="0"/>
              <a:t>隐匿攻击者的位置和身份</a:t>
            </a:r>
            <a:endParaRPr lang="en-US" altLang="zh-CN" sz="1600" dirty="0"/>
          </a:p>
          <a:p>
            <a:pPr lvl="1">
              <a:lnSpc>
                <a:spcPct val="150000"/>
              </a:lnSpc>
            </a:pPr>
            <a:r>
              <a:rPr lang="zh-CN" altLang="en-US" sz="1600" dirty="0"/>
              <a:t>放大攻击效果</a:t>
            </a:r>
            <a:endParaRPr lang="en-US" altLang="zh-CN" sz="1600" dirty="0"/>
          </a:p>
          <a:p>
            <a:pPr>
              <a:lnSpc>
                <a:spcPct val="150000"/>
              </a:lnSpc>
            </a:pPr>
            <a:r>
              <a:rPr lang="en-US" altLang="zh-CN" sz="1600" dirty="0"/>
              <a:t>IP</a:t>
            </a:r>
            <a:r>
              <a:rPr lang="zh-CN" altLang="en-US" sz="1600" dirty="0"/>
              <a:t>地址伪造导致网络安全问题日益凸显</a:t>
            </a:r>
            <a:endParaRPr lang="en-US" altLang="zh-CN" sz="1600" dirty="0"/>
          </a:p>
          <a:p>
            <a:pPr lvl="1">
              <a:lnSpc>
                <a:spcPct val="150000"/>
              </a:lnSpc>
            </a:pPr>
            <a:r>
              <a:rPr lang="zh-CN" altLang="en-US" sz="1600" dirty="0"/>
              <a:t>溯源困难</a:t>
            </a:r>
            <a:endParaRPr lang="en-US" altLang="zh-CN" sz="1600" dirty="0"/>
          </a:p>
          <a:p>
            <a:pPr lvl="2">
              <a:lnSpc>
                <a:spcPct val="150000"/>
              </a:lnSpc>
            </a:pPr>
            <a:r>
              <a:rPr lang="zh-CN" altLang="en-US" sz="1600" dirty="0"/>
              <a:t>利用源地址伪造的手段，网络攻击的发起者可以隐匿自己的身份和位置</a:t>
            </a:r>
            <a:endParaRPr lang="en-US" altLang="zh-CN" sz="1600" dirty="0"/>
          </a:p>
          <a:p>
            <a:pPr lvl="1">
              <a:lnSpc>
                <a:spcPct val="150000"/>
              </a:lnSpc>
            </a:pPr>
            <a:r>
              <a:rPr lang="zh-CN" altLang="en-US" sz="1600" dirty="0"/>
              <a:t>防御困难</a:t>
            </a:r>
            <a:endParaRPr lang="en-US" altLang="zh-CN" sz="1600" dirty="0"/>
          </a:p>
          <a:p>
            <a:pPr lvl="2">
              <a:lnSpc>
                <a:spcPct val="150000"/>
              </a:lnSpc>
            </a:pPr>
            <a:r>
              <a:rPr lang="zh-CN" altLang="en-US" sz="1600" dirty="0"/>
              <a:t>借助伪造源地址发起的分布式拒绝服务攻击是当前互联网公认的最大的安全威胁之一</a:t>
            </a:r>
            <a:endParaRPr lang="en-US" altLang="zh-CN" sz="1600" dirty="0"/>
          </a:p>
          <a:p>
            <a:pPr lvl="1">
              <a:lnSpc>
                <a:spcPct val="150000"/>
              </a:lnSpc>
            </a:pPr>
            <a:r>
              <a:rPr lang="zh-CN" altLang="en-US" sz="1600" dirty="0"/>
              <a:t>管理困难</a:t>
            </a:r>
            <a:endParaRPr lang="en-US" altLang="zh-CN" sz="1600" dirty="0"/>
          </a:p>
          <a:p>
            <a:pPr lvl="2">
              <a:lnSpc>
                <a:spcPct val="150000"/>
              </a:lnSpc>
            </a:pPr>
            <a:r>
              <a:rPr lang="zh-CN" altLang="en-US" sz="1600" dirty="0"/>
              <a:t>基于源地址的网络计费、管理和监控等无法正常进行</a:t>
            </a:r>
            <a:endParaRPr lang="en-US" altLang="zh-CN" sz="1600" dirty="0"/>
          </a:p>
          <a:p>
            <a:endParaRPr lang="zh-CN" altLang="en-US" dirty="0"/>
          </a:p>
        </p:txBody>
      </p:sp>
      <p:pic>
        <p:nvPicPr>
          <p:cNvPr id="5" name="图片 4">
            <a:extLst>
              <a:ext uri="{FF2B5EF4-FFF2-40B4-BE49-F238E27FC236}">
                <a16:creationId xmlns:a16="http://schemas.microsoft.com/office/drawing/2014/main" id="{03879E22-B8BC-4F7C-A828-8E0035174A33}"/>
              </a:ext>
            </a:extLst>
          </p:cNvPr>
          <p:cNvPicPr>
            <a:picLocks noChangeAspect="1"/>
          </p:cNvPicPr>
          <p:nvPr/>
        </p:nvPicPr>
        <p:blipFill>
          <a:blip r:embed="rId3"/>
          <a:stretch>
            <a:fillRect/>
          </a:stretch>
        </p:blipFill>
        <p:spPr>
          <a:xfrm>
            <a:off x="4581427" y="2188803"/>
            <a:ext cx="7381527" cy="1384465"/>
          </a:xfrm>
          <a:prstGeom prst="rect">
            <a:avLst/>
          </a:prstGeom>
        </p:spPr>
      </p:pic>
      <p:sp>
        <p:nvSpPr>
          <p:cNvPr id="6" name="文本框 12320">
            <a:extLst>
              <a:ext uri="{FF2B5EF4-FFF2-40B4-BE49-F238E27FC236}">
                <a16:creationId xmlns:a16="http://schemas.microsoft.com/office/drawing/2014/main" id="{37AF92A1-EC4A-48EB-A17B-D5C4F003B9EB}"/>
              </a:ext>
            </a:extLst>
          </p:cNvPr>
          <p:cNvSpPr txBox="1">
            <a:spLocks noChangeArrowheads="1"/>
          </p:cNvSpPr>
          <p:nvPr/>
        </p:nvSpPr>
        <p:spPr bwMode="auto">
          <a:xfrm>
            <a:off x="6296110" y="3684490"/>
            <a:ext cx="3952160" cy="21544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a:r>
              <a:rPr lang="en-US" altLang="zh-CN" sz="1400" dirty="0">
                <a:latin typeface="微软雅黑" panose="020B0503020204020204" pitchFamily="34" charset="-122"/>
                <a:ea typeface="微软雅黑" panose="020B0503020204020204" pitchFamily="34" charset="-122"/>
                <a:cs typeface="宋体" pitchFamily="2" charset="-122"/>
              </a:rPr>
              <a:t>DDoS</a:t>
            </a:r>
            <a:r>
              <a:rPr lang="zh-CN" altLang="en-US" sz="1400" dirty="0">
                <a:latin typeface="微软雅黑" panose="020B0503020204020204" pitchFamily="34" charset="-122"/>
                <a:ea typeface="微软雅黑" panose="020B0503020204020204" pitchFamily="34" charset="-122"/>
                <a:cs typeface="宋体" pitchFamily="2" charset="-122"/>
              </a:rPr>
              <a:t>攻击流量变化</a:t>
            </a:r>
          </a:p>
        </p:txBody>
      </p:sp>
    </p:spTree>
    <p:extLst>
      <p:ext uri="{BB962C8B-B14F-4D97-AF65-F5344CB8AC3E}">
        <p14:creationId xmlns:p14="http://schemas.microsoft.com/office/powerpoint/2010/main" val="315848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5333E4-505E-48FB-ACCF-648FFC00B176}"/>
              </a:ext>
            </a:extLst>
          </p:cNvPr>
          <p:cNvSpPr>
            <a:spLocks noGrp="1"/>
          </p:cNvSpPr>
          <p:nvPr>
            <p:ph type="title"/>
          </p:nvPr>
        </p:nvSpPr>
        <p:spPr/>
        <p:txBody>
          <a:bodyPr/>
          <a:lstStyle/>
          <a:p>
            <a:r>
              <a:rPr lang="en-US" altLang="zh-CN" dirty="0"/>
              <a:t>P4SAVI</a:t>
            </a:r>
            <a:r>
              <a:rPr lang="zh-CN" altLang="en-US" dirty="0"/>
              <a:t>存储优化设计</a:t>
            </a:r>
          </a:p>
        </p:txBody>
      </p:sp>
      <p:sp>
        <p:nvSpPr>
          <p:cNvPr id="7" name="内容占位符 2">
            <a:extLst>
              <a:ext uri="{FF2B5EF4-FFF2-40B4-BE49-F238E27FC236}">
                <a16:creationId xmlns:a16="http://schemas.microsoft.com/office/drawing/2014/main" id="{DA2F5187-6EF7-4F29-9086-8F35811FBC6C}"/>
              </a:ext>
            </a:extLst>
          </p:cNvPr>
          <p:cNvSpPr txBox="1">
            <a:spLocks/>
          </p:cNvSpPr>
          <p:nvPr/>
        </p:nvSpPr>
        <p:spPr>
          <a:xfrm>
            <a:off x="563180" y="1121790"/>
            <a:ext cx="10515601" cy="4920238"/>
          </a:xfrm>
          <a:prstGeom prst="rect">
            <a:avLst/>
          </a:prstGeom>
        </p:spPr>
        <p:txBody>
          <a:bodyPr vert="horz" lIns="91440" tIns="45720" rIns="91440" bIns="45720" rtlCol="0">
            <a:normAutofit fontScale="85000" lnSpcReduction="20000"/>
          </a:bodyPr>
          <a:lstStyle>
            <a:lvl1pPr marL="228593" indent="-228593" algn="l" defTabSz="91437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0" indent="-228593" algn="l" defTabSz="914374" rtl="0" eaLnBrk="1" latinLnBrk="0" hangingPunct="1">
              <a:lnSpc>
                <a:spcPct val="90000"/>
              </a:lnSpc>
              <a:spcBef>
                <a:spcPts val="499"/>
              </a:spcBef>
              <a:buFont typeface="Arial" panose="020B0604020202020204" pitchFamily="34" charset="0"/>
              <a:buChar char="•"/>
              <a:defRPr sz="2399" kern="1200">
                <a:solidFill>
                  <a:schemeClr val="tx1"/>
                </a:solidFill>
                <a:latin typeface="+mn-lt"/>
                <a:ea typeface="+mn-ea"/>
                <a:cs typeface="+mn-cs"/>
              </a:defRPr>
            </a:lvl2pPr>
            <a:lvl3pPr marL="1142967" indent="-228593" algn="l" defTabSz="914374"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600154" indent="-228593" algn="l" defTabSz="91437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7341" indent="-228593" algn="l" defTabSz="91437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14528" indent="-228593" algn="l" defTabSz="91437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715" indent="-228593" algn="l" defTabSz="91437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901" indent="-228593" algn="l" defTabSz="91437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6088" indent="-228593" algn="l" defTabSz="91437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500" dirty="0">
                <a:latin typeface="微软雅黑" panose="020B0503020204020204" pitchFamily="34" charset="-122"/>
                <a:ea typeface="微软雅黑" panose="020B0503020204020204" pitchFamily="34" charset="-122"/>
              </a:rPr>
              <a:t>挑战：在有线与无线场景下，主机网络链路层属性不大一致（有线为主机端口，无线为</a:t>
            </a:r>
            <a:r>
              <a:rPr lang="en-US" altLang="zh-CN" sz="1500" dirty="0">
                <a:latin typeface="微软雅黑" panose="020B0503020204020204" pitchFamily="34" charset="-122"/>
                <a:ea typeface="微软雅黑" panose="020B0503020204020204" pitchFamily="34" charset="-122"/>
              </a:rPr>
              <a:t>MAC</a:t>
            </a:r>
            <a:r>
              <a:rPr lang="zh-CN" altLang="en-US" sz="1500" dirty="0">
                <a:latin typeface="微软雅黑" panose="020B0503020204020204" pitchFamily="34" charset="-122"/>
                <a:ea typeface="微软雅黑" panose="020B0503020204020204" pitchFamily="34" charset="-122"/>
              </a:rPr>
              <a:t>地址），如何针对不同绑定锚点，设计统一存储方式，并且可存储多个</a:t>
            </a:r>
            <a:r>
              <a:rPr lang="en-US" altLang="zh-CN" sz="1500" dirty="0">
                <a:latin typeface="微软雅黑" panose="020B0503020204020204" pitchFamily="34" charset="-122"/>
                <a:ea typeface="微软雅黑" panose="020B0503020204020204" pitchFamily="34" charset="-122"/>
              </a:rPr>
              <a:t>IP</a:t>
            </a:r>
            <a:r>
              <a:rPr lang="zh-CN" altLang="en-US" sz="1500" dirty="0">
                <a:latin typeface="微软雅黑" panose="020B0503020204020204" pitchFamily="34" charset="-122"/>
                <a:ea typeface="微软雅黑" panose="020B0503020204020204" pitchFamily="34" charset="-122"/>
              </a:rPr>
              <a:t>地址是一大难点</a:t>
            </a:r>
            <a:endParaRPr lang="en-US" altLang="zh-CN" sz="1500" dirty="0">
              <a:latin typeface="微软雅黑" panose="020B0503020204020204" pitchFamily="34" charset="-122"/>
              <a:ea typeface="微软雅黑" panose="020B0503020204020204" pitchFamily="34" charset="-122"/>
            </a:endParaRPr>
          </a:p>
          <a:p>
            <a:pPr>
              <a:lnSpc>
                <a:spcPct val="120000"/>
              </a:lnSpc>
            </a:pPr>
            <a:r>
              <a:rPr lang="zh-CN" altLang="en-US" sz="1500" dirty="0">
                <a:latin typeface="微软雅黑" panose="020B0503020204020204" pitchFamily="34" charset="-122"/>
                <a:ea typeface="微软雅黑" panose="020B0503020204020204" pitchFamily="34" charset="-122"/>
              </a:rPr>
              <a:t>存储信息</a:t>
            </a:r>
            <a:endParaRPr lang="en-US" altLang="zh-CN" sz="1500" dirty="0">
              <a:latin typeface="微软雅黑" panose="020B0503020204020204" pitchFamily="34" charset="-122"/>
              <a:ea typeface="微软雅黑" panose="020B0503020204020204" pitchFamily="34" charset="-122"/>
            </a:endParaRPr>
          </a:p>
          <a:p>
            <a:pPr lvl="1">
              <a:lnSpc>
                <a:spcPct val="120000"/>
              </a:lnSpc>
            </a:pPr>
            <a:r>
              <a:rPr lang="en-US" altLang="zh-CN" sz="1500" dirty="0">
                <a:latin typeface="微软雅黑" panose="020B0503020204020204" pitchFamily="34" charset="-122"/>
                <a:ea typeface="微软雅黑" panose="020B0503020204020204" pitchFamily="34" charset="-122"/>
              </a:rPr>
              <a:t>Port</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IPv6 </a:t>
            </a:r>
            <a:r>
              <a:rPr lang="zh-CN" altLang="en-US" sz="1500" dirty="0">
                <a:latin typeface="微软雅黑" panose="020B0503020204020204" pitchFamily="34" charset="-122"/>
                <a:ea typeface="微软雅黑" panose="020B0503020204020204" pitchFamily="34" charset="-122"/>
              </a:rPr>
              <a:t>或 </a:t>
            </a:r>
            <a:r>
              <a:rPr lang="en-US" altLang="zh-CN" sz="1500" dirty="0">
                <a:latin typeface="微软雅黑" panose="020B0503020204020204" pitchFamily="34" charset="-122"/>
                <a:ea typeface="微软雅黑" panose="020B0503020204020204" pitchFamily="34" charset="-122"/>
              </a:rPr>
              <a:t>MAC</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IPv6</a:t>
            </a:r>
          </a:p>
          <a:p>
            <a:pPr>
              <a:lnSpc>
                <a:spcPct val="120000"/>
              </a:lnSpc>
            </a:pPr>
            <a:r>
              <a:rPr lang="en-US" altLang="zh-CN" sz="1500" dirty="0">
                <a:latin typeface="微软雅黑" panose="020B0503020204020204" pitchFamily="34" charset="-122"/>
                <a:ea typeface="微软雅黑" panose="020B0503020204020204" pitchFamily="34" charset="-122"/>
              </a:rPr>
              <a:t>Match-Action Table</a:t>
            </a:r>
          </a:p>
          <a:p>
            <a:pPr lvl="1">
              <a:lnSpc>
                <a:spcPct val="120000"/>
              </a:lnSpc>
            </a:pPr>
            <a:r>
              <a:rPr lang="en-US" altLang="zh-CN" sz="1500" dirty="0">
                <a:latin typeface="微软雅黑" panose="020B0503020204020204" pitchFamily="34" charset="-122"/>
                <a:ea typeface="微软雅黑" panose="020B0503020204020204" pitchFamily="34" charset="-122"/>
              </a:rPr>
              <a:t>Port/MAC -&gt; </a:t>
            </a:r>
            <a:r>
              <a:rPr lang="en-US" altLang="zh-CN" sz="1500" dirty="0" err="1">
                <a:latin typeface="微软雅黑" panose="020B0503020204020204" pitchFamily="34" charset="-122"/>
                <a:ea typeface="微软雅黑" panose="020B0503020204020204" pitchFamily="34" charset="-122"/>
              </a:rPr>
              <a:t>BlockMap</a:t>
            </a:r>
            <a:r>
              <a:rPr lang="en-US" altLang="zh-CN" sz="1500" dirty="0">
                <a:latin typeface="微软雅黑" panose="020B0503020204020204" pitchFamily="34" charset="-122"/>
                <a:ea typeface="微软雅黑" panose="020B0503020204020204" pitchFamily="34" charset="-122"/>
              </a:rPr>
              <a:t> (1,0,1,0)</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Index/HashMap</a:t>
            </a:r>
          </a:p>
          <a:p>
            <a:pPr lvl="1">
              <a:lnSpc>
                <a:spcPct val="120000"/>
              </a:lnSpc>
            </a:pPr>
            <a:r>
              <a:rPr lang="en-US" altLang="zh-CN" sz="1500" dirty="0" err="1">
                <a:latin typeface="微软雅黑" panose="020B0503020204020204" pitchFamily="34" charset="-122"/>
                <a:ea typeface="微软雅黑" panose="020B0503020204020204" pitchFamily="34" charset="-122"/>
              </a:rPr>
              <a:t>BlockMap</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确定使用了哪几个</a:t>
            </a:r>
            <a:r>
              <a:rPr lang="en-US" altLang="zh-CN" sz="1500" dirty="0">
                <a:latin typeface="微软雅黑" panose="020B0503020204020204" pitchFamily="34" charset="-122"/>
                <a:ea typeface="微软雅黑" panose="020B0503020204020204" pitchFamily="34" charset="-122"/>
              </a:rPr>
              <a:t>Register</a:t>
            </a:r>
          </a:p>
          <a:p>
            <a:pPr lvl="2">
              <a:lnSpc>
                <a:spcPct val="120000"/>
              </a:lnSpc>
            </a:pPr>
            <a:r>
              <a:rPr lang="zh-CN" altLang="en-US" sz="1500" dirty="0">
                <a:latin typeface="微软雅黑" panose="020B0503020204020204" pitchFamily="34" charset="-122"/>
                <a:ea typeface="微软雅黑" panose="020B0503020204020204" pitchFamily="34" charset="-122"/>
              </a:rPr>
              <a:t>理论分析采用几个</a:t>
            </a:r>
            <a:r>
              <a:rPr lang="en-US" altLang="zh-CN" sz="1500" dirty="0">
                <a:latin typeface="微软雅黑" panose="020B0503020204020204" pitchFamily="34" charset="-122"/>
                <a:ea typeface="微软雅黑" panose="020B0503020204020204" pitchFamily="34" charset="-122"/>
              </a:rPr>
              <a:t>Register</a:t>
            </a:r>
            <a:r>
              <a:rPr lang="zh-CN" altLang="en-US" sz="1500" dirty="0">
                <a:latin typeface="微软雅黑" panose="020B0503020204020204" pitchFamily="34" charset="-122"/>
                <a:ea typeface="微软雅黑" panose="020B0503020204020204" pitchFamily="34" charset="-122"/>
              </a:rPr>
              <a:t>设计比较好（</a:t>
            </a:r>
            <a:r>
              <a:rPr lang="en-US" altLang="zh-CN" sz="1500" dirty="0">
                <a:latin typeface="微软雅黑" panose="020B0503020204020204" pitchFamily="34" charset="-122"/>
                <a:ea typeface="微软雅黑" panose="020B0503020204020204" pitchFamily="34" charset="-122"/>
              </a:rPr>
              <a:t>3</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4</a:t>
            </a:r>
            <a:r>
              <a:rPr lang="zh-CN" altLang="en-US" sz="1500" dirty="0">
                <a:latin typeface="微软雅黑" panose="020B0503020204020204" pitchFamily="34" charset="-122"/>
                <a:ea typeface="微软雅黑" panose="020B0503020204020204" pitchFamily="34" charset="-122"/>
              </a:rPr>
              <a:t>，不限？）</a:t>
            </a:r>
            <a:endParaRPr lang="en-US" altLang="zh-CN" sz="1500" dirty="0">
              <a:latin typeface="微软雅黑" panose="020B0503020204020204" pitchFamily="34" charset="-122"/>
              <a:ea typeface="微软雅黑" panose="020B0503020204020204" pitchFamily="34" charset="-122"/>
            </a:endParaRPr>
          </a:p>
          <a:p>
            <a:pPr lvl="1">
              <a:lnSpc>
                <a:spcPct val="120000"/>
              </a:lnSpc>
            </a:pPr>
            <a:r>
              <a:rPr lang="en-US" altLang="zh-CN" sz="1500" dirty="0">
                <a:latin typeface="微软雅黑" panose="020B0503020204020204" pitchFamily="34" charset="-122"/>
                <a:ea typeface="微软雅黑" panose="020B0503020204020204" pitchFamily="34" charset="-122"/>
              </a:rPr>
              <a:t>Register</a:t>
            </a:r>
            <a:r>
              <a:rPr lang="zh-CN" altLang="en-US" sz="1500" dirty="0">
                <a:latin typeface="微软雅黑" panose="020B0503020204020204" pitchFamily="34" charset="-122"/>
                <a:ea typeface="微软雅黑" panose="020B0503020204020204" pitchFamily="34" charset="-122"/>
              </a:rPr>
              <a:t>中索引的表示</a:t>
            </a:r>
            <a:endParaRPr lang="en-US" altLang="zh-CN" sz="1500" dirty="0">
              <a:latin typeface="微软雅黑" panose="020B0503020204020204" pitchFamily="34" charset="-122"/>
              <a:ea typeface="微软雅黑" panose="020B0503020204020204" pitchFamily="34" charset="-122"/>
            </a:endParaRPr>
          </a:p>
          <a:p>
            <a:pPr lvl="2">
              <a:lnSpc>
                <a:spcPct val="120000"/>
              </a:lnSpc>
            </a:pPr>
            <a:r>
              <a:rPr lang="zh-CN" altLang="en-US" sz="1500" dirty="0">
                <a:latin typeface="微软雅黑" panose="020B0503020204020204" pitchFamily="34" charset="-122"/>
                <a:ea typeface="微软雅黑" panose="020B0503020204020204" pitchFamily="34" charset="-122"/>
              </a:rPr>
              <a:t>直接用</a:t>
            </a:r>
            <a:r>
              <a:rPr lang="en-US" altLang="zh-CN" sz="1500" dirty="0">
                <a:latin typeface="微软雅黑" panose="020B0503020204020204" pitchFamily="34" charset="-122"/>
                <a:ea typeface="微软雅黑" panose="020B0503020204020204" pitchFamily="34" charset="-122"/>
              </a:rPr>
              <a:t>Index</a:t>
            </a:r>
            <a:r>
              <a:rPr lang="zh-CN" altLang="en-US" sz="1500" dirty="0">
                <a:latin typeface="微软雅黑" panose="020B0503020204020204" pitchFamily="34" charset="-122"/>
                <a:ea typeface="微软雅黑" panose="020B0503020204020204" pitchFamily="34" charset="-122"/>
              </a:rPr>
              <a:t>（需要记录</a:t>
            </a:r>
            <a:r>
              <a:rPr lang="en-US" altLang="zh-CN" sz="1500" dirty="0">
                <a:latin typeface="微软雅黑" panose="020B0503020204020204" pitchFamily="34" charset="-122"/>
                <a:ea typeface="微软雅黑" panose="020B0503020204020204" pitchFamily="34" charset="-122"/>
              </a:rPr>
              <a:t>register</a:t>
            </a:r>
            <a:r>
              <a:rPr lang="zh-CN" altLang="en-US" sz="1500" dirty="0">
                <a:latin typeface="微软雅黑" panose="020B0503020204020204" pitchFamily="34" charset="-122"/>
                <a:ea typeface="微软雅黑" panose="020B0503020204020204" pitchFamily="34" charset="-122"/>
              </a:rPr>
              <a:t>中各个位置存储情况信息（</a:t>
            </a:r>
            <a:r>
              <a:rPr lang="en-US" altLang="zh-CN" sz="1500" dirty="0">
                <a:latin typeface="微软雅黑" panose="020B0503020204020204" pitchFamily="34" charset="-122"/>
                <a:ea typeface="微软雅黑" panose="020B0503020204020204" pitchFamily="34" charset="-122"/>
              </a:rPr>
              <a:t>occupied/spare</a:t>
            </a:r>
            <a:r>
              <a:rPr lang="zh-CN" altLang="en-US" sz="1500" dirty="0">
                <a:latin typeface="微软雅黑" panose="020B0503020204020204" pitchFamily="34" charset="-122"/>
                <a:ea typeface="微软雅黑" panose="020B0503020204020204" pitchFamily="34" charset="-122"/>
              </a:rPr>
              <a:t>））</a:t>
            </a:r>
            <a:endParaRPr lang="en-US" altLang="zh-CN" sz="1500" dirty="0">
              <a:latin typeface="微软雅黑" panose="020B0503020204020204" pitchFamily="34" charset="-122"/>
              <a:ea typeface="微软雅黑" panose="020B0503020204020204" pitchFamily="34" charset="-122"/>
            </a:endParaRPr>
          </a:p>
          <a:p>
            <a:pPr lvl="3">
              <a:lnSpc>
                <a:spcPct val="120000"/>
              </a:lnSpc>
            </a:pPr>
            <a:r>
              <a:rPr lang="zh-CN" altLang="en-US" sz="1500" dirty="0">
                <a:latin typeface="微软雅黑" panose="020B0503020204020204" pitchFamily="34" charset="-122"/>
                <a:ea typeface="微软雅黑" panose="020B0503020204020204" pitchFamily="34" charset="-122"/>
              </a:rPr>
              <a:t>使用</a:t>
            </a:r>
            <a:r>
              <a:rPr lang="en-US" altLang="zh-CN" sz="1500" dirty="0">
                <a:latin typeface="微软雅黑" panose="020B0503020204020204" pitchFamily="34" charset="-122"/>
                <a:ea typeface="微软雅黑" panose="020B0503020204020204" pitchFamily="34" charset="-122"/>
              </a:rPr>
              <a:t>point</a:t>
            </a:r>
            <a:r>
              <a:rPr lang="zh-CN" altLang="en-US" sz="1500" dirty="0">
                <a:latin typeface="微软雅黑" panose="020B0503020204020204" pitchFamily="34" charset="-122"/>
                <a:ea typeface="微软雅黑" panose="020B0503020204020204" pitchFamily="34" charset="-122"/>
              </a:rPr>
              <a:t>记录当前</a:t>
            </a:r>
            <a:r>
              <a:rPr lang="en-US" altLang="zh-CN" sz="1500" dirty="0">
                <a:latin typeface="微软雅黑" panose="020B0503020204020204" pitchFamily="34" charset="-122"/>
                <a:ea typeface="微软雅黑" panose="020B0503020204020204" pitchFamily="34" charset="-122"/>
              </a:rPr>
              <a:t>register</a:t>
            </a:r>
            <a:r>
              <a:rPr lang="zh-CN" altLang="en-US" sz="1500" dirty="0">
                <a:latin typeface="微软雅黑" panose="020B0503020204020204" pitchFamily="34" charset="-122"/>
                <a:ea typeface="微软雅黑" panose="020B0503020204020204" pitchFamily="34" charset="-122"/>
              </a:rPr>
              <a:t>所在位置，从前往后遍历，直到找到空闲位置</a:t>
            </a:r>
            <a:endParaRPr lang="en-US" altLang="zh-CN" sz="1500" dirty="0">
              <a:latin typeface="微软雅黑" panose="020B0503020204020204" pitchFamily="34" charset="-122"/>
              <a:ea typeface="微软雅黑" panose="020B0503020204020204" pitchFamily="34" charset="-122"/>
            </a:endParaRPr>
          </a:p>
          <a:p>
            <a:pPr marL="1371561" lvl="3" indent="0">
              <a:lnSpc>
                <a:spcPct val="120000"/>
              </a:lnSpc>
              <a:buNone/>
            </a:pP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P4</a:t>
            </a:r>
            <a:r>
              <a:rPr lang="zh-CN" altLang="en-US" sz="1500" dirty="0">
                <a:latin typeface="微软雅黑" panose="020B0503020204020204" pitchFamily="34" charset="-122"/>
                <a:ea typeface="微软雅黑" panose="020B0503020204020204" pitchFamily="34" charset="-122"/>
              </a:rPr>
              <a:t>不支持循环操作，当</a:t>
            </a:r>
            <a:r>
              <a:rPr lang="en-US" altLang="zh-CN" sz="1500" dirty="0">
                <a:latin typeface="微软雅黑" panose="020B0503020204020204" pitchFamily="34" charset="-122"/>
                <a:ea typeface="微软雅黑" panose="020B0503020204020204" pitchFamily="34" charset="-122"/>
              </a:rPr>
              <a:t>register</a:t>
            </a:r>
            <a:r>
              <a:rPr lang="zh-CN" altLang="en-US" sz="1500" dirty="0">
                <a:latin typeface="微软雅黑" panose="020B0503020204020204" pitchFamily="34" charset="-122"/>
                <a:ea typeface="微软雅黑" panose="020B0503020204020204" pitchFamily="34" charset="-122"/>
              </a:rPr>
              <a:t>存储较满情况下，遍历时间复杂度大）</a:t>
            </a:r>
            <a:endParaRPr lang="en-US" altLang="zh-CN" sz="1500" dirty="0">
              <a:latin typeface="微软雅黑" panose="020B0503020204020204" pitchFamily="34" charset="-122"/>
              <a:ea typeface="微软雅黑" panose="020B0503020204020204" pitchFamily="34" charset="-122"/>
            </a:endParaRPr>
          </a:p>
          <a:p>
            <a:pPr lvl="3">
              <a:lnSpc>
                <a:spcPct val="120000"/>
              </a:lnSpc>
            </a:pPr>
            <a:r>
              <a:rPr lang="zh-CN" altLang="en-US" sz="1500" dirty="0">
                <a:solidFill>
                  <a:srgbClr val="FF0000"/>
                </a:solidFill>
                <a:latin typeface="微软雅黑" panose="020B0503020204020204" pitchFamily="34" charset="-122"/>
                <a:ea typeface="微软雅黑" panose="020B0503020204020204" pitchFamily="34" charset="-122"/>
              </a:rPr>
              <a:t>可否设计一个好的算法，从</a:t>
            </a:r>
            <a:r>
              <a:rPr lang="en-US" altLang="zh-CN" sz="1500" dirty="0">
                <a:solidFill>
                  <a:srgbClr val="FF0000"/>
                </a:solidFill>
                <a:latin typeface="微软雅黑" panose="020B0503020204020204" pitchFamily="34" charset="-122"/>
                <a:ea typeface="微软雅黑" panose="020B0503020204020204" pitchFamily="34" charset="-122"/>
              </a:rPr>
              <a:t>bitmap</a:t>
            </a:r>
            <a:r>
              <a:rPr lang="zh-CN" altLang="en-US" sz="1500" dirty="0">
                <a:solidFill>
                  <a:srgbClr val="FF0000"/>
                </a:solidFill>
                <a:latin typeface="微软雅黑" panose="020B0503020204020204" pitchFamily="34" charset="-122"/>
                <a:ea typeface="微软雅黑" panose="020B0503020204020204" pitchFamily="34" charset="-122"/>
              </a:rPr>
              <a:t>中快速找到其中为</a:t>
            </a:r>
            <a:r>
              <a:rPr lang="en-US" altLang="zh-CN" sz="1500" dirty="0">
                <a:solidFill>
                  <a:srgbClr val="FF0000"/>
                </a:solidFill>
                <a:latin typeface="微软雅黑" panose="020B0503020204020204" pitchFamily="34" charset="-122"/>
                <a:ea typeface="微软雅黑" panose="020B0503020204020204" pitchFamily="34" charset="-122"/>
              </a:rPr>
              <a:t>0</a:t>
            </a:r>
            <a:r>
              <a:rPr lang="zh-CN" altLang="en-US" sz="1500" dirty="0">
                <a:solidFill>
                  <a:srgbClr val="FF0000"/>
                </a:solidFill>
                <a:latin typeface="微软雅黑" panose="020B0503020204020204" pitchFamily="34" charset="-122"/>
                <a:ea typeface="微软雅黑" panose="020B0503020204020204" pitchFamily="34" charset="-122"/>
              </a:rPr>
              <a:t>的位？</a:t>
            </a:r>
            <a:endParaRPr lang="en-US" altLang="zh-CN" sz="1500" dirty="0">
              <a:solidFill>
                <a:srgbClr val="FF0000"/>
              </a:solidFill>
              <a:latin typeface="微软雅黑" panose="020B0503020204020204" pitchFamily="34" charset="-122"/>
              <a:ea typeface="微软雅黑" panose="020B0503020204020204" pitchFamily="34" charset="-122"/>
            </a:endParaRPr>
          </a:p>
          <a:p>
            <a:pPr lvl="2">
              <a:lnSpc>
                <a:spcPct val="120000"/>
              </a:lnSpc>
            </a:pPr>
            <a:r>
              <a:rPr lang="zh-CN" altLang="en-US" sz="1500" dirty="0">
                <a:solidFill>
                  <a:srgbClr val="C00000"/>
                </a:solidFill>
                <a:latin typeface="微软雅黑" panose="020B0503020204020204" pitchFamily="34" charset="-122"/>
                <a:ea typeface="微软雅黑" panose="020B0503020204020204" pitchFamily="34" charset="-122"/>
              </a:rPr>
              <a:t>采用</a:t>
            </a:r>
            <a:r>
              <a:rPr lang="en-US" altLang="zh-CN" sz="1500" dirty="0">
                <a:solidFill>
                  <a:srgbClr val="C00000"/>
                </a:solidFill>
                <a:latin typeface="微软雅黑" panose="020B0503020204020204" pitchFamily="34" charset="-122"/>
                <a:ea typeface="微软雅黑" panose="020B0503020204020204" pitchFamily="34" charset="-122"/>
              </a:rPr>
              <a:t>HashMap</a:t>
            </a:r>
          </a:p>
          <a:p>
            <a:pPr lvl="3">
              <a:lnSpc>
                <a:spcPct val="120000"/>
              </a:lnSpc>
            </a:pPr>
            <a:r>
              <a:rPr lang="zh-CN" altLang="en-US" sz="1500" dirty="0">
                <a:solidFill>
                  <a:srgbClr val="C00000"/>
                </a:solidFill>
                <a:latin typeface="微软雅黑" panose="020B0503020204020204" pitchFamily="34" charset="-122"/>
                <a:ea typeface="微软雅黑" panose="020B0503020204020204" pitchFamily="34" charset="-122"/>
              </a:rPr>
              <a:t>一个交换机或</a:t>
            </a:r>
            <a:r>
              <a:rPr lang="en-US" altLang="zh-CN" sz="1500" dirty="0">
                <a:solidFill>
                  <a:srgbClr val="C00000"/>
                </a:solidFill>
                <a:latin typeface="微软雅黑" panose="020B0503020204020204" pitchFamily="34" charset="-122"/>
                <a:ea typeface="微软雅黑" panose="020B0503020204020204" pitchFamily="34" charset="-122"/>
              </a:rPr>
              <a:t>AP</a:t>
            </a:r>
            <a:r>
              <a:rPr lang="zh-CN" altLang="en-US" sz="1500" dirty="0">
                <a:solidFill>
                  <a:srgbClr val="C00000"/>
                </a:solidFill>
                <a:latin typeface="微软雅黑" panose="020B0503020204020204" pitchFamily="34" charset="-122"/>
                <a:ea typeface="微软雅黑" panose="020B0503020204020204" pitchFamily="34" charset="-122"/>
              </a:rPr>
              <a:t>下连</a:t>
            </a:r>
            <a:r>
              <a:rPr lang="en-US" altLang="zh-CN" sz="1500" dirty="0">
                <a:solidFill>
                  <a:srgbClr val="C00000"/>
                </a:solidFill>
                <a:latin typeface="微软雅黑" panose="020B0503020204020204" pitchFamily="34" charset="-122"/>
                <a:ea typeface="微软雅黑" panose="020B0503020204020204" pitchFamily="34" charset="-122"/>
              </a:rPr>
              <a:t>2000</a:t>
            </a:r>
            <a:r>
              <a:rPr lang="zh-CN" altLang="en-US" sz="1500" dirty="0">
                <a:solidFill>
                  <a:srgbClr val="C00000"/>
                </a:solidFill>
                <a:latin typeface="微软雅黑" panose="020B0503020204020204" pitchFamily="34" charset="-122"/>
                <a:ea typeface="微软雅黑" panose="020B0503020204020204" pitchFamily="34" charset="-122"/>
              </a:rPr>
              <a:t>个终端设备</a:t>
            </a:r>
            <a:endParaRPr lang="en-US" altLang="zh-CN" sz="1500" dirty="0">
              <a:solidFill>
                <a:srgbClr val="C00000"/>
              </a:solidFill>
              <a:latin typeface="微软雅黑" panose="020B0503020204020204" pitchFamily="34" charset="-122"/>
              <a:ea typeface="微软雅黑" panose="020B0503020204020204" pitchFamily="34" charset="-122"/>
            </a:endParaRPr>
          </a:p>
          <a:p>
            <a:pPr lvl="3">
              <a:lnSpc>
                <a:spcPct val="120000"/>
              </a:lnSpc>
            </a:pPr>
            <a:r>
              <a:rPr lang="en-US" altLang="zh-CN" sz="1500" dirty="0">
                <a:latin typeface="微软雅黑" panose="020B0503020204020204" pitchFamily="34" charset="-122"/>
                <a:ea typeface="微软雅黑" panose="020B0503020204020204" pitchFamily="34" charset="-122"/>
              </a:rPr>
              <a:t>2^48 </a:t>
            </a:r>
            <a:r>
              <a:rPr lang="zh-CN" altLang="en-US" sz="1500" dirty="0">
                <a:latin typeface="微软雅黑" panose="020B0503020204020204" pitchFamily="34" charset="-122"/>
                <a:ea typeface="微软雅黑" panose="020B0503020204020204" pitchFamily="34" charset="-122"/>
              </a:rPr>
              <a:t>映射到 </a:t>
            </a:r>
            <a:r>
              <a:rPr lang="en-US" altLang="zh-CN" sz="1500" dirty="0">
                <a:latin typeface="微软雅黑" panose="020B0503020204020204" pitchFamily="34" charset="-122"/>
                <a:ea typeface="微软雅黑" panose="020B0503020204020204" pitchFamily="34" charset="-122"/>
              </a:rPr>
              <a:t>2000</a:t>
            </a:r>
          </a:p>
          <a:p>
            <a:pPr lvl="4">
              <a:lnSpc>
                <a:spcPct val="120000"/>
              </a:lnSpc>
            </a:pPr>
            <a:r>
              <a:rPr lang="zh-CN" altLang="en-US" sz="1500" dirty="0">
                <a:solidFill>
                  <a:srgbClr val="FF0000"/>
                </a:solidFill>
                <a:latin typeface="微软雅黑" panose="020B0503020204020204" pitchFamily="34" charset="-122"/>
                <a:ea typeface="微软雅黑" panose="020B0503020204020204" pitchFamily="34" charset="-122"/>
              </a:rPr>
              <a:t>可否通过几个哈希函数降低冲突概率？</a:t>
            </a:r>
            <a:endParaRPr lang="en-US" altLang="zh-CN" sz="1500" dirty="0">
              <a:solidFill>
                <a:srgbClr val="FF0000"/>
              </a:solidFill>
              <a:latin typeface="微软雅黑" panose="020B0503020204020204" pitchFamily="34" charset="-122"/>
              <a:ea typeface="微软雅黑" panose="020B0503020204020204" pitchFamily="34" charset="-122"/>
            </a:endParaRPr>
          </a:p>
          <a:p>
            <a:pPr lvl="3">
              <a:lnSpc>
                <a:spcPct val="120000"/>
              </a:lnSpc>
            </a:pPr>
            <a:r>
              <a:rPr lang="en-US" altLang="zh-CN" sz="1500" dirty="0">
                <a:solidFill>
                  <a:srgbClr val="FF0000"/>
                </a:solidFill>
                <a:latin typeface="微软雅黑" panose="020B0503020204020204" pitchFamily="34" charset="-122"/>
                <a:ea typeface="微软雅黑" panose="020B0503020204020204" pitchFamily="34" charset="-122"/>
              </a:rPr>
              <a:t>cuckoo-hash-based hash table </a:t>
            </a:r>
            <a:r>
              <a:rPr lang="zh-CN" altLang="en-US" sz="1500" dirty="0">
                <a:solidFill>
                  <a:srgbClr val="FF0000"/>
                </a:solidFill>
                <a:latin typeface="微软雅黑" panose="020B0503020204020204" pitchFamily="34" charset="-122"/>
                <a:ea typeface="微软雅黑" panose="020B0503020204020204" pitchFamily="34" charset="-122"/>
              </a:rPr>
              <a:t>可否扩大</a:t>
            </a:r>
            <a:r>
              <a:rPr lang="en-US" altLang="zh-CN" sz="1500" dirty="0">
                <a:solidFill>
                  <a:srgbClr val="FF0000"/>
                </a:solidFill>
                <a:latin typeface="微软雅黑" panose="020B0503020204020204" pitchFamily="34" charset="-122"/>
                <a:ea typeface="微软雅黑" panose="020B0503020204020204" pitchFamily="34" charset="-122"/>
              </a:rPr>
              <a:t>register size</a:t>
            </a:r>
            <a:r>
              <a:rPr lang="zh-CN" altLang="en-US" sz="1500" dirty="0">
                <a:solidFill>
                  <a:srgbClr val="FF0000"/>
                </a:solidFill>
                <a:latin typeface="微软雅黑" panose="020B0503020204020204" pitchFamily="34" charset="-122"/>
                <a:ea typeface="微软雅黑" panose="020B0503020204020204" pitchFamily="34" charset="-122"/>
              </a:rPr>
              <a:t>来减少冲突？</a:t>
            </a:r>
            <a:endParaRPr lang="en-US" altLang="zh-CN" sz="1500" dirty="0">
              <a:solidFill>
                <a:srgbClr val="FF0000"/>
              </a:solidFill>
              <a:latin typeface="微软雅黑" panose="020B0503020204020204" pitchFamily="34" charset="-122"/>
              <a:ea typeface="微软雅黑" panose="020B0503020204020204" pitchFamily="34" charset="-122"/>
            </a:endParaRPr>
          </a:p>
          <a:p>
            <a:pPr lvl="4"/>
            <a:endParaRPr lang="en-US" altLang="zh-CN" sz="1000" dirty="0">
              <a:solidFill>
                <a:srgbClr val="FF0000"/>
              </a:solidFill>
              <a:ea typeface="微软雅黑" panose="020B0503020204020204" pitchFamily="34" charset="-122"/>
            </a:endParaRPr>
          </a:p>
          <a:p>
            <a:pPr lvl="2"/>
            <a:endParaRPr lang="en-US" altLang="zh-CN" sz="1200" dirty="0">
              <a:ea typeface="微软雅黑" panose="020B0503020204020204" pitchFamily="34" charset="-122"/>
            </a:endParaRPr>
          </a:p>
        </p:txBody>
      </p:sp>
      <p:sp>
        <p:nvSpPr>
          <p:cNvPr id="5" name="矩形 4">
            <a:extLst>
              <a:ext uri="{FF2B5EF4-FFF2-40B4-BE49-F238E27FC236}">
                <a16:creationId xmlns:a16="http://schemas.microsoft.com/office/drawing/2014/main" id="{9B3795B2-DF4F-4505-B70C-EE06FEF7E3EB}"/>
              </a:ext>
            </a:extLst>
          </p:cNvPr>
          <p:cNvSpPr/>
          <p:nvPr/>
        </p:nvSpPr>
        <p:spPr>
          <a:xfrm>
            <a:off x="7946811" y="1863518"/>
            <a:ext cx="3583756" cy="37707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D3CD7B57-0066-4421-A98C-F522D0F64D92}"/>
              </a:ext>
            </a:extLst>
          </p:cNvPr>
          <p:cNvSpPr/>
          <p:nvPr/>
        </p:nvSpPr>
        <p:spPr>
          <a:xfrm>
            <a:off x="7946811" y="2224882"/>
            <a:ext cx="3583756" cy="37707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E0A0DC71-E43A-4DD3-88DE-2CE6D6CD154C}"/>
              </a:ext>
            </a:extLst>
          </p:cNvPr>
          <p:cNvSpPr/>
          <p:nvPr/>
        </p:nvSpPr>
        <p:spPr>
          <a:xfrm>
            <a:off x="7946811" y="2586246"/>
            <a:ext cx="3583756" cy="37707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FF60B47D-2E5B-483E-8A18-EBE01812D546}"/>
              </a:ext>
            </a:extLst>
          </p:cNvPr>
          <p:cNvSpPr/>
          <p:nvPr/>
        </p:nvSpPr>
        <p:spPr>
          <a:xfrm>
            <a:off x="7946811" y="2947610"/>
            <a:ext cx="3583756" cy="37707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05119BD-17F2-46D2-97B3-D51530D42185}"/>
              </a:ext>
            </a:extLst>
          </p:cNvPr>
          <p:cNvSpPr txBox="1"/>
          <p:nvPr/>
        </p:nvSpPr>
        <p:spPr>
          <a:xfrm>
            <a:off x="9216751" y="1492500"/>
            <a:ext cx="940194" cy="369332"/>
          </a:xfrm>
          <a:prstGeom prst="rect">
            <a:avLst/>
          </a:prstGeom>
          <a:noFill/>
        </p:spPr>
        <p:txBody>
          <a:bodyPr wrap="none" rtlCol="0">
            <a:spAutoFit/>
          </a:bodyPr>
          <a:lstStyle/>
          <a:p>
            <a:r>
              <a:rPr lang="en-US" altLang="zh-CN" dirty="0"/>
              <a:t>Register</a:t>
            </a:r>
            <a:endParaRPr lang="zh-CN" altLang="en-US" dirty="0"/>
          </a:p>
        </p:txBody>
      </p:sp>
      <p:sp>
        <p:nvSpPr>
          <p:cNvPr id="12" name="右大括号 11">
            <a:extLst>
              <a:ext uri="{FF2B5EF4-FFF2-40B4-BE49-F238E27FC236}">
                <a16:creationId xmlns:a16="http://schemas.microsoft.com/office/drawing/2014/main" id="{46C2FA21-839C-48D5-A4DC-FE03737D9900}"/>
              </a:ext>
            </a:extLst>
          </p:cNvPr>
          <p:cNvSpPr/>
          <p:nvPr/>
        </p:nvSpPr>
        <p:spPr>
          <a:xfrm rot="5400000">
            <a:off x="9590518" y="1818260"/>
            <a:ext cx="296337" cy="358375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6A63872-27C0-4BC8-A20E-D273B8C42F5F}"/>
              </a:ext>
            </a:extLst>
          </p:cNvPr>
          <p:cNvSpPr txBox="1"/>
          <p:nvPr/>
        </p:nvSpPr>
        <p:spPr>
          <a:xfrm>
            <a:off x="8960267" y="3808122"/>
            <a:ext cx="1353384" cy="369332"/>
          </a:xfrm>
          <a:prstGeom prst="rect">
            <a:avLst/>
          </a:prstGeom>
          <a:noFill/>
        </p:spPr>
        <p:txBody>
          <a:bodyPr wrap="none" rtlCol="0">
            <a:spAutoFit/>
          </a:bodyPr>
          <a:lstStyle/>
          <a:p>
            <a:r>
              <a:rPr lang="en-US" altLang="zh-CN" dirty="0"/>
              <a:t>Register Size</a:t>
            </a:r>
            <a:endParaRPr lang="zh-CN" altLang="en-US" dirty="0"/>
          </a:p>
        </p:txBody>
      </p:sp>
    </p:spTree>
    <p:extLst>
      <p:ext uri="{BB962C8B-B14F-4D97-AF65-F5344CB8AC3E}">
        <p14:creationId xmlns:p14="http://schemas.microsoft.com/office/powerpoint/2010/main" val="398887683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96FF7-A270-453D-9554-C71F10E631DB}"/>
              </a:ext>
            </a:extLst>
          </p:cNvPr>
          <p:cNvSpPr>
            <a:spLocks noGrp="1"/>
          </p:cNvSpPr>
          <p:nvPr>
            <p:ph type="title"/>
          </p:nvPr>
        </p:nvSpPr>
        <p:spPr/>
        <p:txBody>
          <a:bodyPr/>
          <a:lstStyle/>
          <a:p>
            <a:r>
              <a:rPr lang="en-US" altLang="zh-CN" dirty="0"/>
              <a:t>P4SAVI</a:t>
            </a:r>
            <a:r>
              <a:rPr lang="zh-CN" altLang="en-US" dirty="0"/>
              <a:t>具体设计</a:t>
            </a:r>
            <a:r>
              <a:rPr lang="en-US" altLang="zh-CN" dirty="0"/>
              <a:t>-Digest</a:t>
            </a:r>
            <a:r>
              <a:rPr lang="zh-CN" altLang="en-US" dirty="0"/>
              <a:t>通信机制</a:t>
            </a:r>
          </a:p>
        </p:txBody>
      </p:sp>
      <p:pic>
        <p:nvPicPr>
          <p:cNvPr id="8" name="图片 7">
            <a:extLst>
              <a:ext uri="{FF2B5EF4-FFF2-40B4-BE49-F238E27FC236}">
                <a16:creationId xmlns:a16="http://schemas.microsoft.com/office/drawing/2014/main" id="{78070FC0-A0F3-433B-A357-5088A777DA51}"/>
              </a:ext>
            </a:extLst>
          </p:cNvPr>
          <p:cNvPicPr>
            <a:picLocks noChangeAspect="1"/>
          </p:cNvPicPr>
          <p:nvPr/>
        </p:nvPicPr>
        <p:blipFill>
          <a:blip r:embed="rId2"/>
          <a:stretch>
            <a:fillRect/>
          </a:stretch>
        </p:blipFill>
        <p:spPr>
          <a:xfrm>
            <a:off x="4003877" y="1511971"/>
            <a:ext cx="4187419" cy="2237982"/>
          </a:xfrm>
          <a:prstGeom prst="rect">
            <a:avLst/>
          </a:prstGeom>
        </p:spPr>
      </p:pic>
      <p:sp>
        <p:nvSpPr>
          <p:cNvPr id="9" name="文本框 8">
            <a:extLst>
              <a:ext uri="{FF2B5EF4-FFF2-40B4-BE49-F238E27FC236}">
                <a16:creationId xmlns:a16="http://schemas.microsoft.com/office/drawing/2014/main" id="{D9F9069B-04B6-48E9-B8D1-44AA6816F93A}"/>
              </a:ext>
            </a:extLst>
          </p:cNvPr>
          <p:cNvSpPr txBox="1"/>
          <p:nvPr/>
        </p:nvSpPr>
        <p:spPr>
          <a:xfrm>
            <a:off x="563180" y="4227038"/>
            <a:ext cx="11203708" cy="584775"/>
          </a:xfrm>
          <a:prstGeom prst="rect">
            <a:avLst/>
          </a:prstGeom>
          <a:noFill/>
        </p:spPr>
        <p:txBody>
          <a:bodyPr wrap="none" rtlCol="0">
            <a:spAutoFit/>
          </a:bodyPr>
          <a:lstStyle/>
          <a:p>
            <a:r>
              <a:rPr lang="en-US" altLang="zh-CN" sz="1600" dirty="0">
                <a:solidFill>
                  <a:srgbClr val="C00000"/>
                </a:solidFill>
                <a:latin typeface="微软雅黑" panose="020B0503020204020204" pitchFamily="34" charset="-122"/>
                <a:ea typeface="微软雅黑" panose="020B0503020204020204" pitchFamily="34" charset="-122"/>
              </a:rPr>
              <a:t>Digest</a:t>
            </a:r>
            <a:r>
              <a:rPr lang="zh-CN" altLang="en-US" sz="1600" dirty="0">
                <a:solidFill>
                  <a:srgbClr val="C00000"/>
                </a:solidFill>
                <a:latin typeface="微软雅黑" panose="020B0503020204020204" pitchFamily="34" charset="-122"/>
                <a:ea typeface="微软雅黑" panose="020B0503020204020204" pitchFamily="34" charset="-122"/>
              </a:rPr>
              <a:t>通信机制（这块能不能稍微设计下？）因为我们这块需要进行两个</a:t>
            </a:r>
            <a:r>
              <a:rPr lang="en-US" altLang="zh-CN" sz="1600" dirty="0">
                <a:solidFill>
                  <a:srgbClr val="C00000"/>
                </a:solidFill>
                <a:latin typeface="微软雅黑" panose="020B0503020204020204" pitchFamily="34" charset="-122"/>
                <a:ea typeface="微软雅黑" panose="020B0503020204020204" pitchFamily="34" charset="-122"/>
              </a:rPr>
              <a:t>digest</a:t>
            </a:r>
            <a:r>
              <a:rPr lang="zh-CN" altLang="en-US" sz="1600" dirty="0">
                <a:solidFill>
                  <a:srgbClr val="C00000"/>
                </a:solidFill>
                <a:latin typeface="微软雅黑" panose="020B0503020204020204" pitchFamily="34" charset="-122"/>
                <a:ea typeface="微软雅黑" panose="020B0503020204020204" pitchFamily="34" charset="-122"/>
              </a:rPr>
              <a:t>操作（</a:t>
            </a:r>
            <a:r>
              <a:rPr lang="en-US" altLang="zh-CN" sz="1600" dirty="0">
                <a:solidFill>
                  <a:srgbClr val="C00000"/>
                </a:solidFill>
                <a:latin typeface="微软雅黑" panose="020B0503020204020204" pitchFamily="34" charset="-122"/>
                <a:ea typeface="微软雅黑" panose="020B0503020204020204" pitchFamily="34" charset="-122"/>
              </a:rPr>
              <a:t>mac</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port</a:t>
            </a:r>
            <a:r>
              <a:rPr lang="zh-CN" altLang="en-US" sz="1600" dirty="0">
                <a:solidFill>
                  <a:srgbClr val="C00000"/>
                </a:solidFill>
                <a:latin typeface="微软雅黑" panose="020B0503020204020204" pitchFamily="34" charset="-122"/>
                <a:ea typeface="微软雅黑" panose="020B0503020204020204" pitchFamily="34" charset="-122"/>
              </a:rPr>
              <a:t>）及（</a:t>
            </a:r>
            <a:r>
              <a:rPr lang="en-US" altLang="zh-CN" sz="1600" dirty="0">
                <a:solidFill>
                  <a:srgbClr val="C00000"/>
                </a:solidFill>
                <a:latin typeface="微软雅黑" panose="020B0503020204020204" pitchFamily="34" charset="-122"/>
                <a:ea typeface="微软雅黑" panose="020B0503020204020204" pitchFamily="34" charset="-122"/>
              </a:rPr>
              <a:t>IPv6</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index</a:t>
            </a:r>
            <a:r>
              <a:rPr lang="zh-CN" altLang="en-US" sz="1600" dirty="0">
                <a:solidFill>
                  <a:srgbClr val="C00000"/>
                </a:solidFill>
                <a:latin typeface="微软雅黑" panose="020B0503020204020204" pitchFamily="34" charset="-122"/>
                <a:ea typeface="微软雅黑" panose="020B0503020204020204" pitchFamily="34" charset="-122"/>
              </a:rPr>
              <a:t>），</a:t>
            </a:r>
            <a:endParaRPr lang="en-US" altLang="zh-CN" sz="1600" dirty="0">
              <a:solidFill>
                <a:srgbClr val="C00000"/>
              </a:solidFill>
              <a:latin typeface="微软雅黑" panose="020B0503020204020204" pitchFamily="34" charset="-122"/>
              <a:ea typeface="微软雅黑" panose="020B0503020204020204" pitchFamily="34" charset="-122"/>
            </a:endParaRPr>
          </a:p>
          <a:p>
            <a:r>
              <a:rPr lang="zh-CN" altLang="en-US" sz="1600" dirty="0">
                <a:solidFill>
                  <a:srgbClr val="C00000"/>
                </a:solidFill>
                <a:latin typeface="微软雅黑" panose="020B0503020204020204" pitchFamily="34" charset="-122"/>
                <a:ea typeface="微软雅黑" panose="020B0503020204020204" pitchFamily="34" charset="-122"/>
              </a:rPr>
              <a:t>而目前</a:t>
            </a:r>
            <a:r>
              <a:rPr lang="en-US" altLang="zh-CN" sz="1600" dirty="0">
                <a:solidFill>
                  <a:srgbClr val="C00000"/>
                </a:solidFill>
                <a:latin typeface="微软雅黑" panose="020B0503020204020204" pitchFamily="34" charset="-122"/>
                <a:ea typeface="微软雅黑" panose="020B0503020204020204" pitchFamily="34" charset="-122"/>
              </a:rPr>
              <a:t>P4</a:t>
            </a:r>
            <a:r>
              <a:rPr lang="zh-CN" altLang="en-US" sz="1600" dirty="0">
                <a:solidFill>
                  <a:srgbClr val="C00000"/>
                </a:solidFill>
                <a:latin typeface="微软雅黑" panose="020B0503020204020204" pitchFamily="34" charset="-122"/>
                <a:ea typeface="微软雅黑" panose="020B0503020204020204" pitchFamily="34" charset="-122"/>
              </a:rPr>
              <a:t>控制平面是否只支持监听一个，所以还存在一些设计点</a:t>
            </a:r>
          </a:p>
        </p:txBody>
      </p:sp>
    </p:spTree>
    <p:extLst>
      <p:ext uri="{BB962C8B-B14F-4D97-AF65-F5344CB8AC3E}">
        <p14:creationId xmlns:p14="http://schemas.microsoft.com/office/powerpoint/2010/main" val="41146449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96FF7-A270-453D-9554-C71F10E631DB}"/>
              </a:ext>
            </a:extLst>
          </p:cNvPr>
          <p:cNvSpPr>
            <a:spLocks noGrp="1"/>
          </p:cNvSpPr>
          <p:nvPr>
            <p:ph type="title"/>
          </p:nvPr>
        </p:nvSpPr>
        <p:spPr/>
        <p:txBody>
          <a:bodyPr/>
          <a:lstStyle/>
          <a:p>
            <a:r>
              <a:rPr lang="en-US" altLang="zh-CN" dirty="0"/>
              <a:t>P4SAVI</a:t>
            </a:r>
            <a:r>
              <a:rPr lang="zh-CN" altLang="en-US" dirty="0"/>
              <a:t>具体设计</a:t>
            </a:r>
            <a:r>
              <a:rPr lang="en-US" altLang="zh-CN" dirty="0"/>
              <a:t>-</a:t>
            </a:r>
            <a:r>
              <a:rPr lang="zh-CN" altLang="en-US" dirty="0"/>
              <a:t>报文触发的地址状态更新机制</a:t>
            </a:r>
          </a:p>
        </p:txBody>
      </p:sp>
      <p:sp>
        <p:nvSpPr>
          <p:cNvPr id="5" name="内容占位符 2">
            <a:extLst>
              <a:ext uri="{FF2B5EF4-FFF2-40B4-BE49-F238E27FC236}">
                <a16:creationId xmlns:a16="http://schemas.microsoft.com/office/drawing/2014/main" id="{CD9D3CF5-0640-44CE-B3E8-754C5D923391}"/>
              </a:ext>
            </a:extLst>
          </p:cNvPr>
          <p:cNvSpPr>
            <a:spLocks noGrp="1"/>
          </p:cNvSpPr>
          <p:nvPr>
            <p:ph idx="1"/>
          </p:nvPr>
        </p:nvSpPr>
        <p:spPr>
          <a:xfrm>
            <a:off x="563179" y="1336855"/>
            <a:ext cx="11068815" cy="4589462"/>
          </a:xfrm>
        </p:spPr>
        <p:txBody>
          <a:bodyPr/>
          <a:lstStyle/>
          <a:p>
            <a:pPr>
              <a:lnSpc>
                <a:spcPct val="150000"/>
              </a:lnSpc>
            </a:pPr>
            <a:r>
              <a:rPr lang="zh-CN" altLang="en-US" sz="1600" b="0" dirty="0"/>
              <a:t>由于</a:t>
            </a:r>
            <a:r>
              <a:rPr lang="en-US" altLang="zh-CN" sz="1600" b="0" dirty="0"/>
              <a:t>P4</a:t>
            </a:r>
            <a:r>
              <a:rPr lang="zh-CN" altLang="en-US" sz="1600" b="0" dirty="0"/>
              <a:t>支持在入口及出口流水线中，获取当前</a:t>
            </a:r>
            <a:r>
              <a:rPr lang="en-US" altLang="zh-CN" sz="1600" b="0" dirty="0"/>
              <a:t>48bit </a:t>
            </a:r>
            <a:r>
              <a:rPr lang="zh-CN" altLang="en-US" sz="1600" b="0" dirty="0"/>
              <a:t>时间戳（</a:t>
            </a:r>
            <a:r>
              <a:rPr lang="en-US" altLang="zh-CN" sz="1600" b="0" dirty="0"/>
              <a:t>timestamp</a:t>
            </a:r>
            <a:r>
              <a:rPr lang="zh-CN" altLang="en-US" sz="1600" b="0" dirty="0"/>
              <a:t>）操作</a:t>
            </a:r>
            <a:endParaRPr lang="en-US" altLang="zh-CN" sz="1600" b="0" dirty="0"/>
          </a:p>
          <a:p>
            <a:pPr lvl="1">
              <a:lnSpc>
                <a:spcPct val="150000"/>
              </a:lnSpc>
            </a:pPr>
            <a:r>
              <a:rPr lang="zh-CN" altLang="en-US" sz="1600" b="0" dirty="0"/>
              <a:t>在绑定表项中添加了过期时间（</a:t>
            </a:r>
            <a:r>
              <a:rPr lang="en-US" altLang="zh-CN" sz="1600" b="0" dirty="0"/>
              <a:t>Expiration Time</a:t>
            </a:r>
            <a:r>
              <a:rPr lang="zh-CN" altLang="en-US" sz="1600" b="0" dirty="0"/>
              <a:t>）字段</a:t>
            </a:r>
            <a:r>
              <a:rPr lang="zh-CN" altLang="en-US" sz="1600" dirty="0"/>
              <a:t>，将</a:t>
            </a:r>
            <a:r>
              <a:rPr lang="en-US" altLang="zh-CN" sz="1600" dirty="0"/>
              <a:t>tentative</a:t>
            </a:r>
            <a:r>
              <a:rPr lang="zh-CN" altLang="en-US" sz="1600" dirty="0"/>
              <a:t>的过期时间设置为</a:t>
            </a:r>
            <a:r>
              <a:rPr lang="en-US" altLang="zh-CN" sz="1600" dirty="0"/>
              <a:t>1s</a:t>
            </a:r>
            <a:r>
              <a:rPr lang="zh-CN" altLang="en-US" sz="1600" dirty="0"/>
              <a:t>，</a:t>
            </a:r>
            <a:r>
              <a:rPr lang="en-US" altLang="zh-CN" sz="1600" dirty="0"/>
              <a:t>preferred</a:t>
            </a:r>
            <a:r>
              <a:rPr lang="zh-CN" altLang="en-US" sz="1600" dirty="0"/>
              <a:t>的过期时间由地址分配报文指定</a:t>
            </a:r>
            <a:endParaRPr lang="en-US" altLang="zh-CN" sz="1600" b="0" dirty="0"/>
          </a:p>
          <a:p>
            <a:pPr lvl="1">
              <a:lnSpc>
                <a:spcPct val="150000"/>
              </a:lnSpc>
            </a:pPr>
            <a:endParaRPr lang="en-US" altLang="zh-CN" sz="1600" b="0" dirty="0"/>
          </a:p>
          <a:p>
            <a:pPr>
              <a:lnSpc>
                <a:spcPct val="150000"/>
              </a:lnSpc>
            </a:pPr>
            <a:r>
              <a:rPr lang="zh-CN" altLang="en-US" sz="1600" b="0" dirty="0"/>
              <a:t>地址状态从“</a:t>
            </a:r>
            <a:r>
              <a:rPr lang="en-US" altLang="zh-CN" sz="1600" b="0" dirty="0"/>
              <a:t>tentative</a:t>
            </a:r>
            <a:r>
              <a:rPr lang="zh-CN" altLang="en-US" sz="1600" b="0" dirty="0"/>
              <a:t>”到“</a:t>
            </a:r>
            <a:r>
              <a:rPr lang="en-US" altLang="zh-CN" sz="1600" b="0" dirty="0"/>
              <a:t>preferred</a:t>
            </a:r>
            <a:r>
              <a:rPr lang="zh-CN" altLang="en-US" sz="1600" b="0" dirty="0"/>
              <a:t>”（</a:t>
            </a:r>
            <a:r>
              <a:rPr lang="zh-CN" altLang="en-US" sz="1600" b="0" dirty="0">
                <a:solidFill>
                  <a:srgbClr val="FF0000"/>
                </a:solidFill>
              </a:rPr>
              <a:t>原则上，当主机进行</a:t>
            </a:r>
            <a:r>
              <a:rPr lang="en-US" altLang="zh-CN" sz="1600" b="0" dirty="0">
                <a:solidFill>
                  <a:srgbClr val="FF0000"/>
                </a:solidFill>
              </a:rPr>
              <a:t>DAD</a:t>
            </a:r>
            <a:r>
              <a:rPr lang="zh-CN" altLang="en-US" sz="1600" b="0" dirty="0">
                <a:solidFill>
                  <a:srgbClr val="FF0000"/>
                </a:solidFill>
              </a:rPr>
              <a:t>之后，再接收到主机的</a:t>
            </a:r>
            <a:r>
              <a:rPr lang="en-US" altLang="zh-CN" sz="1600" b="0" dirty="0">
                <a:solidFill>
                  <a:srgbClr val="FF0000"/>
                </a:solidFill>
              </a:rPr>
              <a:t>NS</a:t>
            </a:r>
            <a:r>
              <a:rPr lang="zh-CN" altLang="en-US" sz="1600" b="0" dirty="0">
                <a:solidFill>
                  <a:srgbClr val="FF0000"/>
                </a:solidFill>
              </a:rPr>
              <a:t>报文，会更新</a:t>
            </a:r>
            <a:r>
              <a:rPr lang="en-US" altLang="zh-CN" sz="1600" b="0" dirty="0">
                <a:solidFill>
                  <a:srgbClr val="FF0000"/>
                </a:solidFill>
              </a:rPr>
              <a:t>Tentative</a:t>
            </a:r>
            <a:r>
              <a:rPr lang="zh-CN" altLang="en-US" sz="1600" b="0" dirty="0">
                <a:solidFill>
                  <a:srgbClr val="FF0000"/>
                </a:solidFill>
              </a:rPr>
              <a:t>状态（是否需要补充调研数据？）</a:t>
            </a:r>
            <a:r>
              <a:rPr lang="zh-CN" altLang="en-US" sz="1600" b="0" dirty="0"/>
              <a:t>）</a:t>
            </a:r>
            <a:endParaRPr lang="en-US" altLang="zh-CN" sz="1600" b="0" dirty="0"/>
          </a:p>
          <a:p>
            <a:pPr lvl="1">
              <a:lnSpc>
                <a:spcPct val="150000"/>
              </a:lnSpc>
            </a:pPr>
            <a:r>
              <a:rPr lang="zh-CN" altLang="en-US" sz="1600" b="0" dirty="0"/>
              <a:t>对于非</a:t>
            </a:r>
            <a:r>
              <a:rPr lang="en-US" altLang="zh-CN" sz="1600" b="0" dirty="0"/>
              <a:t>DAD</a:t>
            </a:r>
            <a:r>
              <a:rPr lang="zh-CN" altLang="en-US" sz="1600" b="0" dirty="0"/>
              <a:t>的</a:t>
            </a:r>
            <a:r>
              <a:rPr lang="en-US" altLang="zh-CN" sz="1600" b="0" dirty="0"/>
              <a:t>NS</a:t>
            </a:r>
            <a:r>
              <a:rPr lang="zh-CN" altLang="en-US" sz="1600" b="0" dirty="0"/>
              <a:t>报文，当发现本端口下对应的</a:t>
            </a:r>
            <a:r>
              <a:rPr lang="en-US" altLang="zh-CN" sz="1600" b="0" dirty="0"/>
              <a:t>tentative</a:t>
            </a:r>
            <a:r>
              <a:rPr lang="zh-CN" altLang="en-US" sz="1600" b="0" dirty="0"/>
              <a:t>状态的地址过期时，会将其转变成</a:t>
            </a:r>
            <a:r>
              <a:rPr lang="en-US" altLang="zh-CN" sz="1600" b="0" dirty="0"/>
              <a:t>preferred</a:t>
            </a:r>
            <a:r>
              <a:rPr lang="zh-CN" altLang="en-US" sz="1600" b="0" dirty="0"/>
              <a:t>状态</a:t>
            </a:r>
            <a:endParaRPr lang="en-US" altLang="zh-CN" sz="1600" b="0" dirty="0"/>
          </a:p>
          <a:p>
            <a:pPr>
              <a:lnSpc>
                <a:spcPct val="150000"/>
              </a:lnSpc>
            </a:pPr>
            <a:r>
              <a:rPr lang="zh-CN" altLang="en-US" sz="1600" b="0" dirty="0"/>
              <a:t>地址状态从“</a:t>
            </a:r>
            <a:r>
              <a:rPr lang="en-US" altLang="zh-CN" sz="1600" b="0" dirty="0"/>
              <a:t>preferred</a:t>
            </a:r>
            <a:r>
              <a:rPr lang="zh-CN" altLang="en-US" sz="1600" b="0" dirty="0"/>
              <a:t>”到“</a:t>
            </a:r>
            <a:r>
              <a:rPr lang="en-US" altLang="zh-CN" sz="1600" b="0" dirty="0"/>
              <a:t>deprecated</a:t>
            </a:r>
            <a:r>
              <a:rPr lang="zh-CN" altLang="en-US" sz="1600" b="0" dirty="0"/>
              <a:t>”（原则上在插入新的绑定项或使用绑定项进行源地址验证时，会清除过期绑定表项）</a:t>
            </a:r>
            <a:endParaRPr lang="en-US" altLang="zh-CN" sz="1600" b="0" dirty="0"/>
          </a:p>
          <a:p>
            <a:pPr lvl="1">
              <a:lnSpc>
                <a:spcPct val="150000"/>
              </a:lnSpc>
            </a:pPr>
            <a:r>
              <a:rPr lang="zh-CN" altLang="en-US" sz="1600" b="0" dirty="0"/>
              <a:t>对于</a:t>
            </a:r>
            <a:r>
              <a:rPr lang="en-US" altLang="zh-CN" sz="1600" b="0" dirty="0"/>
              <a:t>DAD</a:t>
            </a:r>
            <a:r>
              <a:rPr lang="zh-CN" altLang="en-US" sz="1600" b="0" dirty="0"/>
              <a:t>的</a:t>
            </a:r>
            <a:r>
              <a:rPr lang="en-US" altLang="zh-CN" sz="1600" b="0" dirty="0"/>
              <a:t>NS</a:t>
            </a:r>
            <a:r>
              <a:rPr lang="zh-CN" altLang="en-US" sz="1600" b="0" dirty="0"/>
              <a:t>报文，当发现本端口下对应的</a:t>
            </a:r>
            <a:r>
              <a:rPr lang="en-US" altLang="zh-CN" sz="1600" dirty="0"/>
              <a:t>preferred</a:t>
            </a:r>
            <a:r>
              <a:rPr lang="zh-CN" altLang="en-US" sz="1600" b="0" dirty="0"/>
              <a:t>状态的地址过期时，会将其清除掉（</a:t>
            </a:r>
            <a:r>
              <a:rPr lang="en-US" altLang="zh-CN" sz="1600" b="0" dirty="0"/>
              <a:t>deprecated</a:t>
            </a:r>
            <a:r>
              <a:rPr lang="zh-CN" altLang="en-US" sz="1600" b="0" dirty="0"/>
              <a:t>）</a:t>
            </a:r>
            <a:endParaRPr lang="en-US" altLang="zh-CN" sz="1600" b="0" dirty="0"/>
          </a:p>
          <a:p>
            <a:pPr lvl="1">
              <a:lnSpc>
                <a:spcPct val="150000"/>
              </a:lnSpc>
            </a:pPr>
            <a:r>
              <a:rPr lang="zh-CN" altLang="en-US" sz="1600" b="0" dirty="0"/>
              <a:t>对于非</a:t>
            </a:r>
            <a:r>
              <a:rPr lang="en-US" altLang="zh-CN" sz="1600" b="0" dirty="0"/>
              <a:t>DAD</a:t>
            </a:r>
            <a:r>
              <a:rPr lang="zh-CN" altLang="en-US" sz="1600" b="0" dirty="0"/>
              <a:t>的</a:t>
            </a:r>
            <a:r>
              <a:rPr lang="en-US" altLang="zh-CN" sz="1600" b="0" dirty="0"/>
              <a:t>NS</a:t>
            </a:r>
            <a:r>
              <a:rPr lang="zh-CN" altLang="en-US" sz="1600" b="0" dirty="0"/>
              <a:t>报文，以及</a:t>
            </a:r>
            <a:r>
              <a:rPr lang="en-US" altLang="zh-CN" sz="1600" b="0" dirty="0"/>
              <a:t>NA</a:t>
            </a:r>
            <a:r>
              <a:rPr lang="zh-CN" altLang="en-US" sz="1600" b="0" dirty="0"/>
              <a:t>报文，当发现本端口下对应的</a:t>
            </a:r>
            <a:r>
              <a:rPr lang="en-US" altLang="zh-CN" sz="1600" b="0" dirty="0"/>
              <a:t>preferred</a:t>
            </a:r>
            <a:r>
              <a:rPr lang="zh-CN" altLang="en-US" sz="1600" b="0" dirty="0"/>
              <a:t>状态的地址过期时，会将其清除掉（</a:t>
            </a:r>
            <a:r>
              <a:rPr lang="en-US" altLang="zh-CN" sz="1600" b="0" dirty="0"/>
              <a:t>deprecated</a:t>
            </a:r>
            <a:r>
              <a:rPr lang="zh-CN" altLang="en-US" sz="1600" b="0" dirty="0"/>
              <a:t>）</a:t>
            </a:r>
            <a:r>
              <a:rPr lang="en-US" altLang="zh-CN" sz="1600" b="0" dirty="0"/>
              <a:t>	</a:t>
            </a:r>
          </a:p>
          <a:p>
            <a:pPr marL="0" indent="0">
              <a:lnSpc>
                <a:spcPct val="150000"/>
              </a:lnSpc>
              <a:buNone/>
            </a:pPr>
            <a:endParaRPr lang="en-US" altLang="zh-CN" sz="1600" b="0" dirty="0"/>
          </a:p>
        </p:txBody>
      </p:sp>
      <p:pic>
        <p:nvPicPr>
          <p:cNvPr id="4" name="图片 3">
            <a:extLst>
              <a:ext uri="{FF2B5EF4-FFF2-40B4-BE49-F238E27FC236}">
                <a16:creationId xmlns:a16="http://schemas.microsoft.com/office/drawing/2014/main" id="{7D0677DD-B224-4A73-A0E4-D2817935C5A0}"/>
              </a:ext>
            </a:extLst>
          </p:cNvPr>
          <p:cNvPicPr>
            <a:picLocks noChangeAspect="1"/>
          </p:cNvPicPr>
          <p:nvPr/>
        </p:nvPicPr>
        <p:blipFill>
          <a:blip r:embed="rId2"/>
          <a:stretch>
            <a:fillRect/>
          </a:stretch>
        </p:blipFill>
        <p:spPr>
          <a:xfrm>
            <a:off x="2270826" y="2487890"/>
            <a:ext cx="3468887" cy="376286"/>
          </a:xfrm>
          <a:prstGeom prst="rect">
            <a:avLst/>
          </a:prstGeom>
        </p:spPr>
      </p:pic>
    </p:spTree>
    <p:extLst>
      <p:ext uri="{BB962C8B-B14F-4D97-AF65-F5344CB8AC3E}">
        <p14:creationId xmlns:p14="http://schemas.microsoft.com/office/powerpoint/2010/main" val="426032930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75E788-D3FC-4A78-83A3-0ABDBF099E21}"/>
              </a:ext>
            </a:extLst>
          </p:cNvPr>
          <p:cNvSpPr>
            <a:spLocks noGrp="1"/>
          </p:cNvSpPr>
          <p:nvPr>
            <p:ph type="title"/>
          </p:nvPr>
        </p:nvSpPr>
        <p:spPr/>
        <p:txBody>
          <a:bodyPr/>
          <a:lstStyle/>
          <a:p>
            <a:r>
              <a:rPr lang="zh-CN" altLang="en-US" dirty="0"/>
              <a:t>状态转移图</a:t>
            </a:r>
          </a:p>
        </p:txBody>
      </p:sp>
      <p:sp>
        <p:nvSpPr>
          <p:cNvPr id="4" name="椭圆 3">
            <a:extLst>
              <a:ext uri="{FF2B5EF4-FFF2-40B4-BE49-F238E27FC236}">
                <a16:creationId xmlns:a16="http://schemas.microsoft.com/office/drawing/2014/main" id="{E50262DD-519F-46F1-B58D-400981C6EF63}"/>
              </a:ext>
            </a:extLst>
          </p:cNvPr>
          <p:cNvSpPr/>
          <p:nvPr/>
        </p:nvSpPr>
        <p:spPr bwMode="auto">
          <a:xfrm>
            <a:off x="1292094" y="3354182"/>
            <a:ext cx="1244338" cy="63159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400" b="0" i="0" u="none" strike="noStrike" cap="none" normalizeH="0" baseline="0" dirty="0">
                <a:ln>
                  <a:noFill/>
                </a:ln>
                <a:solidFill>
                  <a:schemeClr val="tx2"/>
                </a:solidFill>
                <a:effectLst/>
                <a:latin typeface="Times New Roman" panose="02020603050405020304" pitchFamily="18" charset="0"/>
                <a:ea typeface="楷体_GB2312" pitchFamily="49" charset="-122"/>
                <a:cs typeface="Times New Roman" panose="02020603050405020304" pitchFamily="18" charset="0"/>
              </a:rPr>
              <a:t>Tentative</a:t>
            </a:r>
            <a:endParaRPr kumimoji="0" lang="zh-CN" altLang="en-US" sz="1400" b="0" i="0" u="none" strike="noStrike" cap="none" normalizeH="0" baseline="0" dirty="0">
              <a:ln>
                <a:noFill/>
              </a:ln>
              <a:solidFill>
                <a:schemeClr val="tx2"/>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5" name="椭圆 4">
            <a:extLst>
              <a:ext uri="{FF2B5EF4-FFF2-40B4-BE49-F238E27FC236}">
                <a16:creationId xmlns:a16="http://schemas.microsoft.com/office/drawing/2014/main" id="{3DAA18D2-EF76-41CD-88E4-B96D99245B8D}"/>
              </a:ext>
            </a:extLst>
          </p:cNvPr>
          <p:cNvSpPr/>
          <p:nvPr/>
        </p:nvSpPr>
        <p:spPr bwMode="auto">
          <a:xfrm>
            <a:off x="5085528" y="3340041"/>
            <a:ext cx="1244338" cy="63159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400" b="0" i="0" u="none" strike="noStrike" cap="none" normalizeH="0" baseline="0" dirty="0">
                <a:ln>
                  <a:noFill/>
                </a:ln>
                <a:solidFill>
                  <a:schemeClr val="tx2"/>
                </a:solidFill>
                <a:effectLst/>
                <a:latin typeface="Times New Roman" panose="02020603050405020304" pitchFamily="18" charset="0"/>
                <a:ea typeface="楷体_GB2312" pitchFamily="49" charset="-122"/>
                <a:cs typeface="Times New Roman" panose="02020603050405020304" pitchFamily="18" charset="0"/>
              </a:rPr>
              <a:t>Preferred</a:t>
            </a:r>
          </a:p>
        </p:txBody>
      </p:sp>
      <p:sp>
        <p:nvSpPr>
          <p:cNvPr id="6" name="椭圆 5">
            <a:extLst>
              <a:ext uri="{FF2B5EF4-FFF2-40B4-BE49-F238E27FC236}">
                <a16:creationId xmlns:a16="http://schemas.microsoft.com/office/drawing/2014/main" id="{B3B881B0-C54A-4F21-BA52-43594CDDFB3C}"/>
              </a:ext>
            </a:extLst>
          </p:cNvPr>
          <p:cNvSpPr/>
          <p:nvPr/>
        </p:nvSpPr>
        <p:spPr bwMode="auto">
          <a:xfrm>
            <a:off x="9658743" y="3340041"/>
            <a:ext cx="1244338" cy="63159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lang="en-US" altLang="zh-CN" sz="1400" dirty="0">
                <a:solidFill>
                  <a:schemeClr val="tx2"/>
                </a:solidFill>
                <a:latin typeface="Times New Roman" panose="02020603050405020304" pitchFamily="18" charset="0"/>
                <a:ea typeface="楷体_GB2312" pitchFamily="49" charset="-122"/>
                <a:cs typeface="Times New Roman" panose="02020603050405020304" pitchFamily="18" charset="0"/>
              </a:rPr>
              <a:t>Deprecated</a:t>
            </a:r>
            <a:endParaRPr kumimoji="0" lang="en-US" altLang="zh-CN" sz="1400" b="0" i="0" u="none" strike="noStrike" cap="none" normalizeH="0" baseline="0" dirty="0">
              <a:ln>
                <a:noFill/>
              </a:ln>
              <a:solidFill>
                <a:schemeClr val="tx2"/>
              </a:solidFill>
              <a:effectLst/>
              <a:latin typeface="Times New Roman" panose="02020603050405020304" pitchFamily="18" charset="0"/>
              <a:ea typeface="楷体_GB2312" pitchFamily="49" charset="-122"/>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E90D2B9B-8787-49B0-9DBE-4CC86186C3F2}"/>
              </a:ext>
            </a:extLst>
          </p:cNvPr>
          <p:cNvCxnSpPr>
            <a:stCxn id="4" idx="6"/>
            <a:endCxn id="5" idx="2"/>
          </p:cNvCxnSpPr>
          <p:nvPr/>
        </p:nvCxnSpPr>
        <p:spPr bwMode="auto">
          <a:xfrm flipV="1">
            <a:off x="2536432" y="3655839"/>
            <a:ext cx="2549096" cy="141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CFE8CCF9-372A-4B22-BA41-8CB921D8AA28}"/>
              </a:ext>
            </a:extLst>
          </p:cNvPr>
          <p:cNvCxnSpPr>
            <a:stCxn id="5" idx="6"/>
            <a:endCxn id="6" idx="2"/>
          </p:cNvCxnSpPr>
          <p:nvPr/>
        </p:nvCxnSpPr>
        <p:spPr bwMode="auto">
          <a:xfrm>
            <a:off x="6329866" y="3655839"/>
            <a:ext cx="3328877"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3F63CECB-12A0-4AAC-BA43-B33AAF015D9E}"/>
              </a:ext>
            </a:extLst>
          </p:cNvPr>
          <p:cNvSpPr txBox="1"/>
          <p:nvPr/>
        </p:nvSpPr>
        <p:spPr>
          <a:xfrm>
            <a:off x="2691122" y="2863145"/>
            <a:ext cx="2239716" cy="523220"/>
          </a:xfrm>
          <a:prstGeom prst="rect">
            <a:avLst/>
          </a:prstGeom>
          <a:noFill/>
          <a:ln w="12700">
            <a:solidFill>
              <a:srgbClr val="FF9933"/>
            </a:solidFill>
          </a:ln>
        </p:spPr>
        <p:txBody>
          <a:bodyPr wrap="none" rtlCol="0">
            <a:spAutoFit/>
          </a:bodyPr>
          <a:lstStyle/>
          <a:p>
            <a:r>
              <a:rPr lang="zh-CN" altLang="en-US"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rPr>
              <a:t>本端口下接收到非</a:t>
            </a:r>
            <a:r>
              <a:rPr lang="en-US" altLang="zh-CN"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rPr>
              <a:t>NA</a:t>
            </a:r>
            <a:r>
              <a:rPr lang="zh-CN" altLang="en-US"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rPr>
              <a:t>报文</a:t>
            </a:r>
            <a:endParaRPr lang="en-US" altLang="zh-CN"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rPr>
              <a:t>以及绑定表项过期</a:t>
            </a:r>
          </a:p>
        </p:txBody>
      </p:sp>
      <p:sp>
        <p:nvSpPr>
          <p:cNvPr id="23" name="文本框 22">
            <a:extLst>
              <a:ext uri="{FF2B5EF4-FFF2-40B4-BE49-F238E27FC236}">
                <a16:creationId xmlns:a16="http://schemas.microsoft.com/office/drawing/2014/main" id="{73A1F01F-B9ED-435D-B62D-CE4A0C05C59D}"/>
              </a:ext>
            </a:extLst>
          </p:cNvPr>
          <p:cNvSpPr txBox="1"/>
          <p:nvPr/>
        </p:nvSpPr>
        <p:spPr>
          <a:xfrm>
            <a:off x="6329866" y="2970867"/>
            <a:ext cx="3318537" cy="307777"/>
          </a:xfrm>
          <a:prstGeom prst="rect">
            <a:avLst/>
          </a:prstGeom>
          <a:noFill/>
          <a:ln w="12700">
            <a:solidFill>
              <a:srgbClr val="FF9933"/>
            </a:solidFill>
          </a:ln>
        </p:spPr>
        <p:txBody>
          <a:bodyPr wrap="none" rtlCol="0">
            <a:spAutoFit/>
          </a:bodyPr>
          <a:lstStyle/>
          <a:p>
            <a:r>
              <a:rPr lang="zh-CN" altLang="en-US"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rPr>
              <a:t>本端口下接收到报文以及绑定表项过期</a:t>
            </a:r>
          </a:p>
        </p:txBody>
      </p:sp>
    </p:spTree>
    <p:extLst>
      <p:ext uri="{BB962C8B-B14F-4D97-AF65-F5344CB8AC3E}">
        <p14:creationId xmlns:p14="http://schemas.microsoft.com/office/powerpoint/2010/main" val="32857372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14893-A943-4F22-B201-7F0AC8FE0562}"/>
              </a:ext>
            </a:extLst>
          </p:cNvPr>
          <p:cNvSpPr>
            <a:spLocks noGrp="1"/>
          </p:cNvSpPr>
          <p:nvPr>
            <p:ph type="title"/>
          </p:nvPr>
        </p:nvSpPr>
        <p:spPr/>
        <p:txBody>
          <a:bodyPr/>
          <a:lstStyle/>
          <a:p>
            <a:r>
              <a:rPr lang="en-US" altLang="zh-CN" dirty="0"/>
              <a:t>P4SAVI</a:t>
            </a:r>
            <a:r>
              <a:rPr lang="zh-CN" altLang="en-US" dirty="0"/>
              <a:t>处理机制</a:t>
            </a:r>
          </a:p>
        </p:txBody>
      </p:sp>
      <p:pic>
        <p:nvPicPr>
          <p:cNvPr id="5" name="内容占位符 4">
            <a:extLst>
              <a:ext uri="{FF2B5EF4-FFF2-40B4-BE49-F238E27FC236}">
                <a16:creationId xmlns:a16="http://schemas.microsoft.com/office/drawing/2014/main" id="{C7247B93-5078-45DF-B224-3318EAA984A5}"/>
              </a:ext>
            </a:extLst>
          </p:cNvPr>
          <p:cNvPicPr>
            <a:picLocks noGrp="1" noChangeAspect="1"/>
          </p:cNvPicPr>
          <p:nvPr>
            <p:ph idx="1"/>
          </p:nvPr>
        </p:nvPicPr>
        <p:blipFill>
          <a:blip r:embed="rId2"/>
          <a:stretch>
            <a:fillRect/>
          </a:stretch>
        </p:blipFill>
        <p:spPr>
          <a:xfrm>
            <a:off x="2432494" y="1637110"/>
            <a:ext cx="2557030" cy="5057377"/>
          </a:xfrm>
        </p:spPr>
      </p:pic>
      <p:sp>
        <p:nvSpPr>
          <p:cNvPr id="3" name="文本框 2">
            <a:extLst>
              <a:ext uri="{FF2B5EF4-FFF2-40B4-BE49-F238E27FC236}">
                <a16:creationId xmlns:a16="http://schemas.microsoft.com/office/drawing/2014/main" id="{6AD92382-EAE1-4633-A8AA-AC6A6B613D44}"/>
              </a:ext>
            </a:extLst>
          </p:cNvPr>
          <p:cNvSpPr txBox="1"/>
          <p:nvPr/>
        </p:nvSpPr>
        <p:spPr>
          <a:xfrm>
            <a:off x="2233681" y="1140996"/>
            <a:ext cx="2954655" cy="369332"/>
          </a:xfrm>
          <a:prstGeom prst="rect">
            <a:avLst/>
          </a:prstGeom>
          <a:noFill/>
        </p:spPr>
        <p:txBody>
          <a:bodyPr wrap="none" rtlCol="0">
            <a:spAutoFit/>
          </a:bodyPr>
          <a:lstStyle/>
          <a:p>
            <a:r>
              <a:rPr lang="zh-CN" altLang="en-US" dirty="0"/>
              <a:t>源地址及目标地址验证机制</a:t>
            </a:r>
          </a:p>
        </p:txBody>
      </p:sp>
      <p:pic>
        <p:nvPicPr>
          <p:cNvPr id="6" name="内容占位符 4">
            <a:extLst>
              <a:ext uri="{FF2B5EF4-FFF2-40B4-BE49-F238E27FC236}">
                <a16:creationId xmlns:a16="http://schemas.microsoft.com/office/drawing/2014/main" id="{B46BB108-6C78-414B-A0F6-15D84C3F5D4B}"/>
              </a:ext>
            </a:extLst>
          </p:cNvPr>
          <p:cNvPicPr>
            <a:picLocks noChangeAspect="1"/>
          </p:cNvPicPr>
          <p:nvPr/>
        </p:nvPicPr>
        <p:blipFill>
          <a:blip r:embed="rId3"/>
          <a:stretch>
            <a:fillRect/>
          </a:stretch>
        </p:blipFill>
        <p:spPr bwMode="auto">
          <a:xfrm>
            <a:off x="6675521" y="1637110"/>
            <a:ext cx="1946130" cy="5057378"/>
          </a:xfrm>
          <a:prstGeom prst="rect">
            <a:avLst/>
          </a:prstGeom>
          <a:noFill/>
          <a:ln w="9525" algn="ctr">
            <a:noFill/>
            <a:miter lim="800000"/>
            <a:headEnd/>
            <a:tailEnd/>
          </a:ln>
        </p:spPr>
      </p:pic>
      <p:sp>
        <p:nvSpPr>
          <p:cNvPr id="7" name="文本框 6">
            <a:extLst>
              <a:ext uri="{FF2B5EF4-FFF2-40B4-BE49-F238E27FC236}">
                <a16:creationId xmlns:a16="http://schemas.microsoft.com/office/drawing/2014/main" id="{6B281A62-FEEE-47E4-9B01-3B80AC034D5F}"/>
              </a:ext>
            </a:extLst>
          </p:cNvPr>
          <p:cNvSpPr txBox="1"/>
          <p:nvPr/>
        </p:nvSpPr>
        <p:spPr>
          <a:xfrm>
            <a:off x="6632923" y="1140996"/>
            <a:ext cx="2031325" cy="369332"/>
          </a:xfrm>
          <a:prstGeom prst="rect">
            <a:avLst/>
          </a:prstGeom>
          <a:noFill/>
        </p:spPr>
        <p:txBody>
          <a:bodyPr wrap="none" rtlCol="0">
            <a:spAutoFit/>
          </a:bodyPr>
          <a:lstStyle/>
          <a:p>
            <a:r>
              <a:rPr lang="zh-CN" altLang="en-US" dirty="0"/>
              <a:t>绑定表项更新机制</a:t>
            </a:r>
          </a:p>
        </p:txBody>
      </p:sp>
    </p:spTree>
    <p:extLst>
      <p:ext uri="{BB962C8B-B14F-4D97-AF65-F5344CB8AC3E}">
        <p14:creationId xmlns:p14="http://schemas.microsoft.com/office/powerpoint/2010/main" val="219956011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1DBF8-D4B9-4A54-9630-4F32D41A0B31}"/>
              </a:ext>
            </a:extLst>
          </p:cNvPr>
          <p:cNvSpPr>
            <a:spLocks noGrp="1"/>
          </p:cNvSpPr>
          <p:nvPr>
            <p:ph type="title"/>
          </p:nvPr>
        </p:nvSpPr>
        <p:spPr/>
        <p:txBody>
          <a:bodyPr/>
          <a:lstStyle/>
          <a:p>
            <a:r>
              <a:rPr lang="en-US" altLang="zh-CN" dirty="0"/>
              <a:t>P4SAVI</a:t>
            </a:r>
            <a:r>
              <a:rPr lang="zh-CN" altLang="en-US" dirty="0"/>
              <a:t>工作流程</a:t>
            </a:r>
          </a:p>
        </p:txBody>
      </p:sp>
      <p:pic>
        <p:nvPicPr>
          <p:cNvPr id="46" name="图片 45">
            <a:extLst>
              <a:ext uri="{FF2B5EF4-FFF2-40B4-BE49-F238E27FC236}">
                <a16:creationId xmlns:a16="http://schemas.microsoft.com/office/drawing/2014/main" id="{E134004C-BD4F-4CC5-B81D-6065996FBA53}"/>
              </a:ext>
            </a:extLst>
          </p:cNvPr>
          <p:cNvPicPr>
            <a:picLocks noChangeAspect="1"/>
          </p:cNvPicPr>
          <p:nvPr/>
        </p:nvPicPr>
        <p:blipFill>
          <a:blip r:embed="rId2"/>
          <a:stretch>
            <a:fillRect/>
          </a:stretch>
        </p:blipFill>
        <p:spPr>
          <a:xfrm>
            <a:off x="1725612" y="1415788"/>
            <a:ext cx="8743950" cy="4686300"/>
          </a:xfrm>
          <a:prstGeom prst="rect">
            <a:avLst/>
          </a:prstGeom>
        </p:spPr>
      </p:pic>
    </p:spTree>
    <p:extLst>
      <p:ext uri="{BB962C8B-B14F-4D97-AF65-F5344CB8AC3E}">
        <p14:creationId xmlns:p14="http://schemas.microsoft.com/office/powerpoint/2010/main" val="131176986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5753B-1104-42AA-A2B3-04361D8B6C78}"/>
              </a:ext>
            </a:extLst>
          </p:cNvPr>
          <p:cNvSpPr>
            <a:spLocks noGrp="1"/>
          </p:cNvSpPr>
          <p:nvPr>
            <p:ph type="title"/>
          </p:nvPr>
        </p:nvSpPr>
        <p:spPr/>
        <p:txBody>
          <a:bodyPr/>
          <a:lstStyle/>
          <a:p>
            <a:r>
              <a:rPr lang="en-US" altLang="zh-CN" dirty="0"/>
              <a:t>P4SAVI</a:t>
            </a:r>
            <a:r>
              <a:rPr lang="zh-CN" altLang="en-US" dirty="0"/>
              <a:t>实现与评估</a:t>
            </a:r>
          </a:p>
        </p:txBody>
      </p:sp>
      <p:sp>
        <p:nvSpPr>
          <p:cNvPr id="3" name="内容占位符 2">
            <a:extLst>
              <a:ext uri="{FF2B5EF4-FFF2-40B4-BE49-F238E27FC236}">
                <a16:creationId xmlns:a16="http://schemas.microsoft.com/office/drawing/2014/main" id="{8DF8D250-4D34-4488-A7AC-2A4EBD11F117}"/>
              </a:ext>
            </a:extLst>
          </p:cNvPr>
          <p:cNvSpPr>
            <a:spLocks noGrp="1"/>
          </p:cNvSpPr>
          <p:nvPr>
            <p:ph idx="1"/>
          </p:nvPr>
        </p:nvSpPr>
        <p:spPr>
          <a:xfrm>
            <a:off x="563180" y="1204881"/>
            <a:ext cx="11068815" cy="4589462"/>
          </a:xfrm>
        </p:spPr>
        <p:txBody>
          <a:bodyPr/>
          <a:lstStyle/>
          <a:p>
            <a:pPr>
              <a:lnSpc>
                <a:spcPct val="150000"/>
              </a:lnSpc>
            </a:pPr>
            <a:r>
              <a:rPr lang="zh-CN" altLang="en-US" sz="1600" dirty="0"/>
              <a:t>实现</a:t>
            </a:r>
            <a:endParaRPr lang="en-US" altLang="zh-CN" sz="1600" dirty="0"/>
          </a:p>
          <a:p>
            <a:pPr lvl="1">
              <a:lnSpc>
                <a:spcPct val="150000"/>
              </a:lnSpc>
            </a:pPr>
            <a:r>
              <a:rPr lang="zh-CN" altLang="en-US" sz="1600" dirty="0"/>
              <a:t>数据平面程序由</a:t>
            </a:r>
            <a:r>
              <a:rPr lang="en-US" altLang="zh-CN" sz="1600" dirty="0"/>
              <a:t>P4</a:t>
            </a:r>
            <a:r>
              <a:rPr lang="en-US" altLang="zh-CN" sz="1600" baseline="-25000" dirty="0"/>
              <a:t>16 </a:t>
            </a:r>
            <a:r>
              <a:rPr lang="zh-CN" altLang="en-US" sz="1600" dirty="0"/>
              <a:t>编写，可直接编译运行在</a:t>
            </a:r>
            <a:r>
              <a:rPr lang="en-US" altLang="zh-CN" sz="1600" dirty="0"/>
              <a:t>bmv2</a:t>
            </a:r>
            <a:r>
              <a:rPr lang="zh-CN" altLang="en-US" sz="1600" dirty="0"/>
              <a:t>上</a:t>
            </a:r>
            <a:endParaRPr lang="en-US" altLang="zh-CN" sz="1600" dirty="0"/>
          </a:p>
          <a:p>
            <a:pPr lvl="1">
              <a:lnSpc>
                <a:spcPct val="150000"/>
              </a:lnSpc>
            </a:pPr>
            <a:r>
              <a:rPr lang="zh-CN" altLang="en-US" sz="1600" dirty="0"/>
              <a:t>控制平面程序由</a:t>
            </a:r>
            <a:r>
              <a:rPr lang="en-US" altLang="zh-CN" sz="1600" dirty="0"/>
              <a:t>Python</a:t>
            </a:r>
            <a:r>
              <a:rPr lang="zh-CN" altLang="en-US" sz="1600" dirty="0"/>
              <a:t>编写</a:t>
            </a:r>
            <a:endParaRPr lang="en-US" altLang="zh-CN" sz="1600" dirty="0"/>
          </a:p>
          <a:p>
            <a:pPr>
              <a:lnSpc>
                <a:spcPct val="150000"/>
              </a:lnSpc>
            </a:pPr>
            <a:r>
              <a:rPr lang="zh-CN" altLang="en-US" sz="1600" dirty="0">
                <a:solidFill>
                  <a:srgbClr val="C00000"/>
                </a:solidFill>
              </a:rPr>
              <a:t>对比对象</a:t>
            </a:r>
            <a:endParaRPr lang="en-US" altLang="zh-CN" sz="1600" dirty="0">
              <a:solidFill>
                <a:srgbClr val="C00000"/>
              </a:solidFill>
            </a:endParaRPr>
          </a:p>
          <a:p>
            <a:pPr lvl="1">
              <a:lnSpc>
                <a:spcPct val="150000"/>
              </a:lnSpc>
            </a:pPr>
            <a:r>
              <a:rPr lang="en-US" altLang="zh-CN" sz="1600" dirty="0">
                <a:solidFill>
                  <a:srgbClr val="C00000"/>
                </a:solidFill>
              </a:rPr>
              <a:t>SAVI</a:t>
            </a:r>
            <a:r>
              <a:rPr lang="zh-CN" altLang="en-US" sz="1600" dirty="0">
                <a:solidFill>
                  <a:srgbClr val="C00000"/>
                </a:solidFill>
              </a:rPr>
              <a:t>、</a:t>
            </a:r>
            <a:r>
              <a:rPr lang="en-US" altLang="zh-CN" sz="1600" dirty="0">
                <a:solidFill>
                  <a:srgbClr val="C00000"/>
                </a:solidFill>
              </a:rPr>
              <a:t>SDN-SAVI</a:t>
            </a:r>
          </a:p>
          <a:p>
            <a:pPr>
              <a:lnSpc>
                <a:spcPct val="150000"/>
              </a:lnSpc>
            </a:pPr>
            <a:r>
              <a:rPr lang="zh-CN" altLang="en-US" sz="1600" dirty="0"/>
              <a:t>评估目标</a:t>
            </a:r>
            <a:endParaRPr lang="en-US" altLang="zh-CN" sz="1600" dirty="0"/>
          </a:p>
          <a:p>
            <a:pPr lvl="1">
              <a:lnSpc>
                <a:spcPct val="150000"/>
              </a:lnSpc>
            </a:pPr>
            <a:r>
              <a:rPr lang="en-US" altLang="zh-CN" sz="1600" dirty="0">
                <a:solidFill>
                  <a:srgbClr val="C00000"/>
                </a:solidFill>
              </a:rPr>
              <a:t>SAVI</a:t>
            </a:r>
            <a:r>
              <a:rPr lang="zh-CN" altLang="en-US" sz="1600" dirty="0">
                <a:solidFill>
                  <a:srgbClr val="C00000"/>
                </a:solidFill>
              </a:rPr>
              <a:t>、</a:t>
            </a:r>
            <a:r>
              <a:rPr lang="en-US" altLang="zh-CN" sz="1600" dirty="0">
                <a:solidFill>
                  <a:srgbClr val="C00000"/>
                </a:solidFill>
              </a:rPr>
              <a:t>SDN-SAVI</a:t>
            </a:r>
            <a:r>
              <a:rPr lang="zh-CN" altLang="en-US" sz="1600" dirty="0">
                <a:solidFill>
                  <a:srgbClr val="C00000"/>
                </a:solidFill>
              </a:rPr>
              <a:t>、</a:t>
            </a:r>
            <a:r>
              <a:rPr lang="en-US" altLang="zh-CN" sz="1600" dirty="0">
                <a:solidFill>
                  <a:srgbClr val="C00000"/>
                </a:solidFill>
              </a:rPr>
              <a:t>P4SAVI</a:t>
            </a:r>
            <a:r>
              <a:rPr lang="zh-CN" altLang="en-US" sz="1600" dirty="0">
                <a:solidFill>
                  <a:srgbClr val="C00000"/>
                </a:solidFill>
              </a:rPr>
              <a:t>可否有效地过滤源地址伪造报文</a:t>
            </a:r>
            <a:endParaRPr lang="en-US" altLang="zh-CN" sz="1600" dirty="0">
              <a:solidFill>
                <a:srgbClr val="C00000"/>
              </a:solidFill>
            </a:endParaRPr>
          </a:p>
          <a:p>
            <a:pPr lvl="1">
              <a:lnSpc>
                <a:spcPct val="150000"/>
              </a:lnSpc>
            </a:pPr>
            <a:r>
              <a:rPr lang="en-US" altLang="zh-CN" sz="1600" dirty="0">
                <a:solidFill>
                  <a:srgbClr val="C00000"/>
                </a:solidFill>
              </a:rPr>
              <a:t>SAVI</a:t>
            </a:r>
            <a:r>
              <a:rPr lang="zh-CN" altLang="en-US" sz="1600" dirty="0">
                <a:solidFill>
                  <a:srgbClr val="C00000"/>
                </a:solidFill>
              </a:rPr>
              <a:t>、</a:t>
            </a:r>
            <a:r>
              <a:rPr lang="en-US" altLang="zh-CN" sz="1600" dirty="0">
                <a:solidFill>
                  <a:srgbClr val="C00000"/>
                </a:solidFill>
              </a:rPr>
              <a:t>SDN-SAVI</a:t>
            </a:r>
            <a:r>
              <a:rPr lang="zh-CN" altLang="en-US" sz="1600" dirty="0">
                <a:solidFill>
                  <a:srgbClr val="C00000"/>
                </a:solidFill>
              </a:rPr>
              <a:t>、</a:t>
            </a:r>
            <a:r>
              <a:rPr lang="en-US" altLang="zh-CN" sz="1600" dirty="0"/>
              <a:t>P4SAVI</a:t>
            </a:r>
            <a:r>
              <a:rPr lang="zh-CN" altLang="en-US" sz="1600" dirty="0"/>
              <a:t>可否有效地防御</a:t>
            </a:r>
            <a:r>
              <a:rPr lang="en-US" altLang="zh-CN" sz="1600" dirty="0"/>
              <a:t>DAD</a:t>
            </a:r>
            <a:r>
              <a:rPr lang="zh-CN" altLang="en-US" sz="1600" dirty="0"/>
              <a:t>的拒绝服务攻击</a:t>
            </a:r>
            <a:endParaRPr lang="en-US" altLang="zh-CN" sz="1600" dirty="0"/>
          </a:p>
          <a:p>
            <a:pPr lvl="1">
              <a:lnSpc>
                <a:spcPct val="150000"/>
              </a:lnSpc>
            </a:pPr>
            <a:r>
              <a:rPr lang="en-US" altLang="zh-CN" sz="1600" dirty="0">
                <a:solidFill>
                  <a:srgbClr val="C00000"/>
                </a:solidFill>
              </a:rPr>
              <a:t>SAVI</a:t>
            </a:r>
            <a:r>
              <a:rPr lang="zh-CN" altLang="en-US" sz="1600" dirty="0">
                <a:solidFill>
                  <a:srgbClr val="C00000"/>
                </a:solidFill>
              </a:rPr>
              <a:t>、</a:t>
            </a:r>
            <a:r>
              <a:rPr lang="en-US" altLang="zh-CN" sz="1600" dirty="0">
                <a:solidFill>
                  <a:srgbClr val="C00000"/>
                </a:solidFill>
              </a:rPr>
              <a:t>SDN-SAVI</a:t>
            </a:r>
            <a:r>
              <a:rPr lang="zh-CN" altLang="en-US" sz="1600" dirty="0">
                <a:solidFill>
                  <a:srgbClr val="C00000"/>
                </a:solidFill>
              </a:rPr>
              <a:t>、</a:t>
            </a:r>
            <a:r>
              <a:rPr lang="en-US" altLang="zh-CN" sz="1600" dirty="0"/>
              <a:t>P4SAVI</a:t>
            </a:r>
            <a:r>
              <a:rPr lang="zh-CN" altLang="en-US" sz="1600" dirty="0"/>
              <a:t>处理报文的表现性（</a:t>
            </a:r>
            <a:r>
              <a:rPr lang="en-US" altLang="zh-CN" sz="1600" dirty="0"/>
              <a:t>NS</a:t>
            </a:r>
            <a:r>
              <a:rPr lang="zh-CN" altLang="en-US" sz="1600" dirty="0"/>
              <a:t>、</a:t>
            </a:r>
            <a:r>
              <a:rPr lang="en-US" altLang="zh-CN" sz="1600" dirty="0"/>
              <a:t>NA</a:t>
            </a:r>
            <a:r>
              <a:rPr lang="zh-CN" altLang="en-US" sz="1600" dirty="0"/>
              <a:t>、普通报文）（测量延迟及吞吐量）</a:t>
            </a:r>
            <a:endParaRPr lang="en-US" altLang="zh-CN" sz="1600" dirty="0"/>
          </a:p>
          <a:p>
            <a:pPr lvl="1">
              <a:lnSpc>
                <a:spcPct val="150000"/>
              </a:lnSpc>
            </a:pPr>
            <a:r>
              <a:rPr lang="zh-CN" altLang="en-US" sz="1600" dirty="0"/>
              <a:t>当增加主机数目时，</a:t>
            </a:r>
            <a:r>
              <a:rPr lang="en-US" altLang="zh-CN" sz="1600" dirty="0"/>
              <a:t>P4SAVI</a:t>
            </a:r>
            <a:r>
              <a:rPr lang="zh-CN" altLang="en-US" sz="1600" dirty="0"/>
              <a:t>的可扩展性</a:t>
            </a:r>
            <a:endParaRPr lang="en-US" altLang="zh-CN" sz="1600" dirty="0"/>
          </a:p>
          <a:p>
            <a:pPr>
              <a:lnSpc>
                <a:spcPct val="150000"/>
              </a:lnSpc>
            </a:pPr>
            <a:r>
              <a:rPr lang="zh-CN" altLang="en-US" sz="1600" dirty="0"/>
              <a:t>实验环境</a:t>
            </a:r>
            <a:endParaRPr lang="en-US" altLang="zh-CN" sz="1600" dirty="0"/>
          </a:p>
          <a:p>
            <a:pPr lvl="1">
              <a:lnSpc>
                <a:spcPct val="150000"/>
              </a:lnSpc>
            </a:pPr>
            <a:r>
              <a:rPr lang="en-US" altLang="zh-CN" sz="1600" dirty="0"/>
              <a:t>Dell OptiPlex 7050 </a:t>
            </a:r>
            <a:r>
              <a:rPr lang="zh-CN" altLang="en-US" sz="1600" dirty="0"/>
              <a:t>服务器</a:t>
            </a:r>
            <a:endParaRPr lang="en-US" altLang="zh-CN" sz="1600" dirty="0"/>
          </a:p>
          <a:p>
            <a:pPr lvl="2">
              <a:lnSpc>
                <a:spcPct val="150000"/>
              </a:lnSpc>
            </a:pPr>
            <a:r>
              <a:rPr lang="zh-CN" altLang="en-US" sz="1600" dirty="0"/>
              <a:t>具备一个</a:t>
            </a:r>
            <a:r>
              <a:rPr lang="pt-BR" altLang="zh-CN" sz="1600" dirty="0"/>
              <a:t>Intel(R) Core(TM) i7-7700 </a:t>
            </a:r>
            <a:r>
              <a:rPr lang="en-US" altLang="zh-CN" sz="1600" dirty="0"/>
              <a:t>CPU</a:t>
            </a:r>
            <a:r>
              <a:rPr lang="zh-CN" altLang="en-US" sz="1600" dirty="0"/>
              <a:t>以及</a:t>
            </a:r>
            <a:r>
              <a:rPr lang="en-US" altLang="zh-CN" sz="1600" dirty="0"/>
              <a:t>7840 MB</a:t>
            </a:r>
            <a:r>
              <a:rPr lang="zh-CN" altLang="en-US" sz="1600" dirty="0"/>
              <a:t>内存</a:t>
            </a:r>
          </a:p>
        </p:txBody>
      </p:sp>
    </p:spTree>
    <p:extLst>
      <p:ext uri="{BB962C8B-B14F-4D97-AF65-F5344CB8AC3E}">
        <p14:creationId xmlns:p14="http://schemas.microsoft.com/office/powerpoint/2010/main" val="353309893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86C3E-D066-4573-B819-759D369E07F6}"/>
              </a:ext>
            </a:extLst>
          </p:cNvPr>
          <p:cNvSpPr>
            <a:spLocks noGrp="1"/>
          </p:cNvSpPr>
          <p:nvPr>
            <p:ph type="title"/>
          </p:nvPr>
        </p:nvSpPr>
        <p:spPr/>
        <p:txBody>
          <a:bodyPr/>
          <a:lstStyle/>
          <a:p>
            <a:r>
              <a:rPr lang="zh-CN" altLang="en-US" sz="3200" dirty="0"/>
              <a:t>过滤源地址伪造报文</a:t>
            </a:r>
            <a:endParaRPr lang="zh-CN" altLang="en-US" dirty="0"/>
          </a:p>
        </p:txBody>
      </p:sp>
      <p:graphicFrame>
        <p:nvGraphicFramePr>
          <p:cNvPr id="4" name="表格 4">
            <a:extLst>
              <a:ext uri="{FF2B5EF4-FFF2-40B4-BE49-F238E27FC236}">
                <a16:creationId xmlns:a16="http://schemas.microsoft.com/office/drawing/2014/main" id="{2B9242EF-C65F-4F66-AFF0-2B29F73EAB37}"/>
              </a:ext>
            </a:extLst>
          </p:cNvPr>
          <p:cNvGraphicFramePr>
            <a:graphicFrameLocks noGrp="1"/>
          </p:cNvGraphicFramePr>
          <p:nvPr>
            <p:ph idx="1"/>
            <p:extLst>
              <p:ext uri="{D42A27DB-BD31-4B8C-83A1-F6EECF244321}">
                <p14:modId xmlns:p14="http://schemas.microsoft.com/office/powerpoint/2010/main" val="3958245358"/>
              </p:ext>
            </p:extLst>
          </p:nvPr>
        </p:nvGraphicFramePr>
        <p:xfrm>
          <a:off x="1486857" y="2687320"/>
          <a:ext cx="9221460" cy="1483360"/>
        </p:xfrm>
        <a:graphic>
          <a:graphicData uri="http://schemas.openxmlformats.org/drawingml/2006/table">
            <a:tbl>
              <a:tblPr firstRow="1" bandRow="1">
                <a:tableStyleId>{5C22544A-7EE6-4342-B048-85BDC9FD1C3A}</a:tableStyleId>
              </a:tblPr>
              <a:tblGrid>
                <a:gridCol w="3339134">
                  <a:extLst>
                    <a:ext uri="{9D8B030D-6E8A-4147-A177-3AD203B41FA5}">
                      <a16:colId xmlns:a16="http://schemas.microsoft.com/office/drawing/2014/main" val="2636007759"/>
                    </a:ext>
                  </a:extLst>
                </a:gridCol>
                <a:gridCol w="1998482">
                  <a:extLst>
                    <a:ext uri="{9D8B030D-6E8A-4147-A177-3AD203B41FA5}">
                      <a16:colId xmlns:a16="http://schemas.microsoft.com/office/drawing/2014/main" val="2569139849"/>
                    </a:ext>
                  </a:extLst>
                </a:gridCol>
                <a:gridCol w="2403835">
                  <a:extLst>
                    <a:ext uri="{9D8B030D-6E8A-4147-A177-3AD203B41FA5}">
                      <a16:colId xmlns:a16="http://schemas.microsoft.com/office/drawing/2014/main" val="1311978755"/>
                    </a:ext>
                  </a:extLst>
                </a:gridCol>
                <a:gridCol w="1480009">
                  <a:extLst>
                    <a:ext uri="{9D8B030D-6E8A-4147-A177-3AD203B41FA5}">
                      <a16:colId xmlns:a16="http://schemas.microsoft.com/office/drawing/2014/main" val="1530984622"/>
                    </a:ext>
                  </a:extLst>
                </a:gridCol>
              </a:tblGrid>
              <a:tr h="370840">
                <a:tc>
                  <a:txBody>
                    <a:bodyPr/>
                    <a:lstStyle/>
                    <a:p>
                      <a:pPr algn="ctr"/>
                      <a:r>
                        <a:rPr lang="en-US" altLang="zh-CN" b="0" baseline="0" dirty="0">
                          <a:solidFill>
                            <a:schemeClr val="tx1"/>
                          </a:solidFill>
                        </a:rPr>
                        <a:t>Filtering Accuracy Percentage</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baseline="0" dirty="0">
                          <a:solidFill>
                            <a:schemeClr val="tx1"/>
                          </a:solidFill>
                        </a:rPr>
                        <a:t>SAVI</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baseline="0" dirty="0">
                          <a:solidFill>
                            <a:schemeClr val="tx1"/>
                          </a:solidFill>
                        </a:rPr>
                        <a:t>SDN-SAVI</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baseline="0" dirty="0">
                          <a:solidFill>
                            <a:schemeClr val="tx1"/>
                          </a:solidFill>
                        </a:rPr>
                        <a:t>P4SAVI</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0902798"/>
                  </a:ext>
                </a:extLst>
              </a:tr>
              <a:tr h="370840">
                <a:tc>
                  <a:txBody>
                    <a:bodyPr/>
                    <a:lstStyle/>
                    <a:p>
                      <a:pPr algn="ctr"/>
                      <a:r>
                        <a:rPr lang="en-US" altLang="zh-CN" dirty="0"/>
                        <a:t>TCP</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8636314"/>
                  </a:ext>
                </a:extLst>
              </a:tr>
              <a:tr h="370840">
                <a:tc>
                  <a:txBody>
                    <a:bodyPr/>
                    <a:lstStyle/>
                    <a:p>
                      <a:pPr algn="ctr"/>
                      <a:r>
                        <a:rPr lang="en-US" altLang="zh-CN" dirty="0"/>
                        <a:t>UDP</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7358299"/>
                  </a:ext>
                </a:extLst>
              </a:tr>
              <a:tr h="370840">
                <a:tc>
                  <a:txBody>
                    <a:bodyPr/>
                    <a:lstStyle/>
                    <a:p>
                      <a:pPr algn="ctr"/>
                      <a:r>
                        <a:rPr lang="en-US" altLang="zh-CN" dirty="0"/>
                        <a:t>ICMP</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7399462"/>
                  </a:ext>
                </a:extLst>
              </a:tr>
            </a:tbl>
          </a:graphicData>
        </a:graphic>
      </p:graphicFrame>
    </p:spTree>
    <p:extLst>
      <p:ext uri="{BB962C8B-B14F-4D97-AF65-F5344CB8AC3E}">
        <p14:creationId xmlns:p14="http://schemas.microsoft.com/office/powerpoint/2010/main" val="22671888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86C3E-D066-4573-B819-759D369E07F6}"/>
              </a:ext>
            </a:extLst>
          </p:cNvPr>
          <p:cNvSpPr>
            <a:spLocks noGrp="1"/>
          </p:cNvSpPr>
          <p:nvPr>
            <p:ph type="title"/>
          </p:nvPr>
        </p:nvSpPr>
        <p:spPr/>
        <p:txBody>
          <a:bodyPr/>
          <a:lstStyle/>
          <a:p>
            <a:r>
              <a:rPr lang="zh-CN" altLang="en-US" sz="3200" dirty="0"/>
              <a:t>防御</a:t>
            </a:r>
            <a:r>
              <a:rPr lang="en-US" altLang="zh-CN" sz="3200" dirty="0"/>
              <a:t>DAD</a:t>
            </a:r>
            <a:r>
              <a:rPr lang="zh-CN" altLang="en-US" sz="3200" dirty="0"/>
              <a:t>拒绝服务攻击</a:t>
            </a:r>
            <a:endParaRPr lang="zh-CN" altLang="en-US" dirty="0"/>
          </a:p>
        </p:txBody>
      </p:sp>
      <p:graphicFrame>
        <p:nvGraphicFramePr>
          <p:cNvPr id="4" name="表格 4">
            <a:extLst>
              <a:ext uri="{FF2B5EF4-FFF2-40B4-BE49-F238E27FC236}">
                <a16:creationId xmlns:a16="http://schemas.microsoft.com/office/drawing/2014/main" id="{2B9242EF-C65F-4F66-AFF0-2B29F73EAB37}"/>
              </a:ext>
            </a:extLst>
          </p:cNvPr>
          <p:cNvGraphicFramePr>
            <a:graphicFrameLocks noGrp="1"/>
          </p:cNvGraphicFramePr>
          <p:nvPr>
            <p:ph idx="1"/>
            <p:extLst>
              <p:ext uri="{D42A27DB-BD31-4B8C-83A1-F6EECF244321}">
                <p14:modId xmlns:p14="http://schemas.microsoft.com/office/powerpoint/2010/main" val="2700373662"/>
              </p:ext>
            </p:extLst>
          </p:nvPr>
        </p:nvGraphicFramePr>
        <p:xfrm>
          <a:off x="1486857" y="2501900"/>
          <a:ext cx="9221460" cy="1854200"/>
        </p:xfrm>
        <a:graphic>
          <a:graphicData uri="http://schemas.openxmlformats.org/drawingml/2006/table">
            <a:tbl>
              <a:tblPr firstRow="1" bandRow="1">
                <a:tableStyleId>{5C22544A-7EE6-4342-B048-85BDC9FD1C3A}</a:tableStyleId>
              </a:tblPr>
              <a:tblGrid>
                <a:gridCol w="4049647">
                  <a:extLst>
                    <a:ext uri="{9D8B030D-6E8A-4147-A177-3AD203B41FA5}">
                      <a16:colId xmlns:a16="http://schemas.microsoft.com/office/drawing/2014/main" val="2636007759"/>
                    </a:ext>
                  </a:extLst>
                </a:gridCol>
                <a:gridCol w="1816274">
                  <a:extLst>
                    <a:ext uri="{9D8B030D-6E8A-4147-A177-3AD203B41FA5}">
                      <a16:colId xmlns:a16="http://schemas.microsoft.com/office/drawing/2014/main" val="2569139849"/>
                    </a:ext>
                  </a:extLst>
                </a:gridCol>
                <a:gridCol w="1875530">
                  <a:extLst>
                    <a:ext uri="{9D8B030D-6E8A-4147-A177-3AD203B41FA5}">
                      <a16:colId xmlns:a16="http://schemas.microsoft.com/office/drawing/2014/main" val="1311978755"/>
                    </a:ext>
                  </a:extLst>
                </a:gridCol>
                <a:gridCol w="1480009">
                  <a:extLst>
                    <a:ext uri="{9D8B030D-6E8A-4147-A177-3AD203B41FA5}">
                      <a16:colId xmlns:a16="http://schemas.microsoft.com/office/drawing/2014/main" val="1530984622"/>
                    </a:ext>
                  </a:extLst>
                </a:gridCol>
              </a:tblGrid>
              <a:tr h="370840">
                <a:tc>
                  <a:txBody>
                    <a:bodyPr/>
                    <a:lstStyle/>
                    <a:p>
                      <a:pPr algn="ctr"/>
                      <a:r>
                        <a:rPr lang="en-US" altLang="zh-CN" b="0" baseline="0" dirty="0">
                          <a:solidFill>
                            <a:schemeClr val="tx1"/>
                          </a:solidFill>
                        </a:rPr>
                        <a:t>Filtering Accuracy Percentage</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baseline="0" dirty="0">
                          <a:solidFill>
                            <a:schemeClr val="tx1"/>
                          </a:solidFill>
                        </a:rPr>
                        <a:t>SAVI</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baseline="0" dirty="0">
                          <a:solidFill>
                            <a:schemeClr val="tx1"/>
                          </a:solidFill>
                        </a:rPr>
                        <a:t>SDN-SAVI</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baseline="0" dirty="0">
                          <a:solidFill>
                            <a:schemeClr val="tx1"/>
                          </a:solidFill>
                        </a:rPr>
                        <a:t>P4SAVI</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0902798"/>
                  </a:ext>
                </a:extLst>
              </a:tr>
              <a:tr h="370840">
                <a:tc>
                  <a:txBody>
                    <a:bodyPr/>
                    <a:lstStyle/>
                    <a:p>
                      <a:pPr algn="ctr"/>
                      <a:r>
                        <a:rPr lang="en-US" altLang="zh-CN" dirty="0"/>
                        <a:t>NS with forged source and target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8636314"/>
                  </a:ext>
                </a:extLst>
              </a:tr>
              <a:tr h="370840">
                <a:tc>
                  <a:txBody>
                    <a:bodyPr/>
                    <a:lstStyle/>
                    <a:p>
                      <a:pPr algn="ctr"/>
                      <a:r>
                        <a:rPr lang="en-US" altLang="zh-CN" dirty="0"/>
                        <a:t>NS with true source and forged target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7358299"/>
                  </a:ext>
                </a:extLst>
              </a:tr>
              <a:tr h="370840">
                <a:tc>
                  <a:txBody>
                    <a:bodyPr/>
                    <a:lstStyle/>
                    <a:p>
                      <a:pPr algn="ctr"/>
                      <a:r>
                        <a:rPr lang="en-US" altLang="zh-CN" dirty="0"/>
                        <a:t>NA with forged source and target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7399462"/>
                  </a:ext>
                </a:extLst>
              </a:tr>
              <a:tr h="370840">
                <a:tc>
                  <a:txBody>
                    <a:bodyPr/>
                    <a:lstStyle/>
                    <a:p>
                      <a:pPr algn="ctr"/>
                      <a:r>
                        <a:rPr lang="en-US" altLang="zh-CN" dirty="0"/>
                        <a:t>NA with true source and forged target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5017797"/>
                  </a:ext>
                </a:extLst>
              </a:tr>
            </a:tbl>
          </a:graphicData>
        </a:graphic>
      </p:graphicFrame>
    </p:spTree>
    <p:extLst>
      <p:ext uri="{BB962C8B-B14F-4D97-AF65-F5344CB8AC3E}">
        <p14:creationId xmlns:p14="http://schemas.microsoft.com/office/powerpoint/2010/main" val="16625856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195C6-4AF9-4E61-AA4C-69D135434941}"/>
              </a:ext>
            </a:extLst>
          </p:cNvPr>
          <p:cNvSpPr>
            <a:spLocks noGrp="1"/>
          </p:cNvSpPr>
          <p:nvPr>
            <p:ph type="title"/>
          </p:nvPr>
        </p:nvSpPr>
        <p:spPr/>
        <p:txBody>
          <a:bodyPr/>
          <a:lstStyle/>
          <a:p>
            <a:r>
              <a:rPr lang="zh-CN" altLang="en-US" dirty="0"/>
              <a:t>处理报文表现性</a:t>
            </a:r>
          </a:p>
        </p:txBody>
      </p:sp>
      <p:sp>
        <p:nvSpPr>
          <p:cNvPr id="3" name="内容占位符 2">
            <a:extLst>
              <a:ext uri="{FF2B5EF4-FFF2-40B4-BE49-F238E27FC236}">
                <a16:creationId xmlns:a16="http://schemas.microsoft.com/office/drawing/2014/main" id="{E7082876-524B-4941-BA47-40E304BC51F8}"/>
              </a:ext>
            </a:extLst>
          </p:cNvPr>
          <p:cNvSpPr>
            <a:spLocks noGrp="1"/>
          </p:cNvSpPr>
          <p:nvPr>
            <p:ph idx="1"/>
          </p:nvPr>
        </p:nvSpPr>
        <p:spPr/>
        <p:txBody>
          <a:bodyPr/>
          <a:lstStyle/>
          <a:p>
            <a:r>
              <a:rPr lang="zh-CN" altLang="en-US" sz="1600" dirty="0"/>
              <a:t>处理报文时间及吞吐量</a:t>
            </a:r>
          </a:p>
        </p:txBody>
      </p:sp>
    </p:spTree>
    <p:extLst>
      <p:ext uri="{BB962C8B-B14F-4D97-AF65-F5344CB8AC3E}">
        <p14:creationId xmlns:p14="http://schemas.microsoft.com/office/powerpoint/2010/main" val="69970705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52FDA-AB86-40B3-A0E3-B240AC40BE70}"/>
              </a:ext>
            </a:extLst>
          </p:cNvPr>
          <p:cNvSpPr>
            <a:spLocks noGrp="1"/>
          </p:cNvSpPr>
          <p:nvPr>
            <p:ph type="title"/>
          </p:nvPr>
        </p:nvSpPr>
        <p:spPr/>
        <p:txBody>
          <a:bodyPr/>
          <a:lstStyle/>
          <a:p>
            <a:r>
              <a:rPr lang="zh-CN" altLang="en-US" dirty="0"/>
              <a:t>背景与意义</a:t>
            </a:r>
          </a:p>
        </p:txBody>
      </p:sp>
      <p:sp>
        <p:nvSpPr>
          <p:cNvPr id="3" name="内容占位符 2">
            <a:extLst>
              <a:ext uri="{FF2B5EF4-FFF2-40B4-BE49-F238E27FC236}">
                <a16:creationId xmlns:a16="http://schemas.microsoft.com/office/drawing/2014/main" id="{8DBC822B-571F-4EA5-8EE8-73B481EEDDEC}"/>
              </a:ext>
            </a:extLst>
          </p:cNvPr>
          <p:cNvSpPr>
            <a:spLocks noGrp="1"/>
          </p:cNvSpPr>
          <p:nvPr>
            <p:ph idx="1"/>
          </p:nvPr>
        </p:nvSpPr>
        <p:spPr>
          <a:xfrm>
            <a:off x="487765" y="1134269"/>
            <a:ext cx="11068815" cy="4589462"/>
          </a:xfrm>
        </p:spPr>
        <p:txBody>
          <a:bodyPr/>
          <a:lstStyle/>
          <a:p>
            <a:pPr>
              <a:lnSpc>
                <a:spcPct val="150000"/>
              </a:lnSpc>
            </a:pPr>
            <a:r>
              <a:rPr lang="en-US" altLang="zh-CN" sz="1600" dirty="0"/>
              <a:t>SAVA</a:t>
            </a:r>
            <a:r>
              <a:rPr lang="zh-CN" altLang="en-US" sz="1600" dirty="0"/>
              <a:t>从接入网、自治域内、自治域间三个层次提出</a:t>
            </a:r>
            <a:r>
              <a:rPr lang="en-US" altLang="zh-CN" sz="1600" dirty="0"/>
              <a:t>IP</a:t>
            </a:r>
            <a:r>
              <a:rPr lang="zh-CN" altLang="en-US" sz="1600" dirty="0"/>
              <a:t>源地址验证体系结构</a:t>
            </a:r>
            <a:endParaRPr lang="en-US" altLang="zh-CN" sz="1600" dirty="0"/>
          </a:p>
          <a:p>
            <a:pPr lvl="1">
              <a:lnSpc>
                <a:spcPct val="150000"/>
              </a:lnSpc>
            </a:pPr>
            <a:r>
              <a:rPr lang="zh-CN" altLang="en-US" sz="1600" dirty="0"/>
              <a:t>接入子网源地址验证</a:t>
            </a:r>
            <a:endParaRPr lang="en-US" altLang="zh-CN" sz="1600" dirty="0"/>
          </a:p>
          <a:p>
            <a:pPr lvl="2">
              <a:lnSpc>
                <a:spcPct val="150000"/>
              </a:lnSpc>
            </a:pPr>
            <a:r>
              <a:rPr lang="zh-CN" altLang="en-US" sz="1600" dirty="0"/>
              <a:t>通过报文监听建立绑定规则</a:t>
            </a:r>
            <a:r>
              <a:rPr lang="en-US" altLang="zh-CN" sz="1600" dirty="0"/>
              <a:t>,</a:t>
            </a:r>
            <a:r>
              <a:rPr lang="zh-CN" altLang="en-US" sz="1600" dirty="0"/>
              <a:t>将伪造报文在其转发过程中的第</a:t>
            </a:r>
            <a:r>
              <a:rPr lang="en-US" altLang="zh-CN" sz="1600" dirty="0"/>
              <a:t>1 </a:t>
            </a:r>
            <a:r>
              <a:rPr lang="zh-CN" altLang="en-US" sz="1600" dirty="0"/>
              <a:t>跳交换机予以丢弃</a:t>
            </a:r>
            <a:r>
              <a:rPr lang="en-US" altLang="zh-CN" sz="1600" dirty="0"/>
              <a:t>,</a:t>
            </a:r>
            <a:r>
              <a:rPr lang="zh-CN" altLang="en-US" sz="1600" dirty="0"/>
              <a:t>能够实现主机粒度的源地址验证</a:t>
            </a:r>
            <a:endParaRPr lang="en-US" altLang="zh-CN" sz="1600" dirty="0"/>
          </a:p>
          <a:p>
            <a:pPr lvl="1">
              <a:lnSpc>
                <a:spcPct val="150000"/>
              </a:lnSpc>
            </a:pPr>
            <a:r>
              <a:rPr lang="zh-CN" altLang="en-US" sz="1600" dirty="0"/>
              <a:t>自治域内源地址验证</a:t>
            </a:r>
            <a:endParaRPr lang="en-US" altLang="zh-CN" sz="1600" dirty="0"/>
          </a:p>
          <a:p>
            <a:pPr lvl="2">
              <a:lnSpc>
                <a:spcPct val="150000"/>
              </a:lnSpc>
            </a:pPr>
            <a:r>
              <a:rPr lang="zh-CN" altLang="en-US" sz="1600" dirty="0"/>
              <a:t>进行</a:t>
            </a:r>
            <a:r>
              <a:rPr lang="en-US" altLang="zh-CN" sz="1600" dirty="0"/>
              <a:t>IP</a:t>
            </a:r>
            <a:r>
              <a:rPr lang="zh-CN" altLang="en-US" sz="1600" dirty="0"/>
              <a:t>前缀粒度的源地址验证，用于过滤域内用户发起的伪造报文</a:t>
            </a:r>
            <a:endParaRPr lang="en-US" altLang="zh-CN" sz="1600" dirty="0"/>
          </a:p>
          <a:p>
            <a:pPr lvl="1">
              <a:lnSpc>
                <a:spcPct val="150000"/>
              </a:lnSpc>
            </a:pPr>
            <a:r>
              <a:rPr lang="zh-CN" altLang="en-US" sz="1600" dirty="0"/>
              <a:t>自治域间源地址验证</a:t>
            </a:r>
          </a:p>
          <a:p>
            <a:pPr lvl="2">
              <a:lnSpc>
                <a:spcPct val="150000"/>
              </a:lnSpc>
            </a:pPr>
            <a:r>
              <a:rPr lang="zh-CN" altLang="en-US" sz="1600" dirty="0"/>
              <a:t>进行</a:t>
            </a:r>
            <a:r>
              <a:rPr lang="en-US" altLang="zh-CN" sz="1600" dirty="0"/>
              <a:t>AS</a:t>
            </a:r>
            <a:r>
              <a:rPr lang="zh-CN" altLang="en-US" sz="1600" dirty="0"/>
              <a:t>粒度的源地址验证，可通过不同自治域的相互协作传递过滤规则</a:t>
            </a:r>
            <a:r>
              <a:rPr lang="en-US" altLang="zh-CN" sz="1600" dirty="0"/>
              <a:t>,</a:t>
            </a:r>
          </a:p>
          <a:p>
            <a:pPr marL="685800" lvl="2" indent="0">
              <a:lnSpc>
                <a:spcPct val="150000"/>
              </a:lnSpc>
              <a:buNone/>
            </a:pPr>
            <a:r>
              <a:rPr lang="zh-CN" altLang="en-US" sz="1600" dirty="0"/>
              <a:t>达到过滤域外源地址伪造报文的效果</a:t>
            </a:r>
            <a:endParaRPr lang="en-US" altLang="zh-CN" sz="1600" dirty="0"/>
          </a:p>
          <a:p>
            <a:pPr>
              <a:lnSpc>
                <a:spcPct val="150000"/>
              </a:lnSpc>
            </a:pPr>
            <a:r>
              <a:rPr lang="zh-CN" altLang="en-US" sz="1600" dirty="0"/>
              <a:t>基于</a:t>
            </a:r>
            <a:r>
              <a:rPr lang="en-US" altLang="zh-CN" sz="1600" dirty="0"/>
              <a:t>IPv6</a:t>
            </a:r>
            <a:r>
              <a:rPr lang="zh-CN" altLang="en-US" sz="1600" dirty="0"/>
              <a:t>网络进行源地址验证易于部署实施，并且有着更为广泛的应用</a:t>
            </a:r>
            <a:endParaRPr lang="en-US" altLang="zh-CN" sz="1600" dirty="0"/>
          </a:p>
          <a:p>
            <a:pPr lvl="1">
              <a:lnSpc>
                <a:spcPct val="150000"/>
              </a:lnSpc>
            </a:pPr>
            <a:r>
              <a:rPr lang="zh-CN" altLang="en-US" sz="1600" dirty="0"/>
              <a:t>现有的基于</a:t>
            </a:r>
            <a:r>
              <a:rPr lang="en-US" altLang="zh-CN" sz="1600" dirty="0"/>
              <a:t>IPv4</a:t>
            </a:r>
            <a:r>
              <a:rPr lang="zh-CN" altLang="en-US" sz="1600" dirty="0"/>
              <a:t>的互联网已经部署和运行多年，直接在其上部署新的源地址验证机制比较困难，并且代价高昂</a:t>
            </a:r>
            <a:endParaRPr lang="en-US" altLang="zh-CN" sz="1600" dirty="0"/>
          </a:p>
          <a:p>
            <a:pPr lvl="1">
              <a:lnSpc>
                <a:spcPct val="150000"/>
              </a:lnSpc>
            </a:pPr>
            <a:r>
              <a:rPr lang="en-US" altLang="zh-CN" sz="1600" dirty="0"/>
              <a:t>IPv4</a:t>
            </a:r>
            <a:r>
              <a:rPr lang="zh-CN" altLang="en-US" sz="1600" dirty="0"/>
              <a:t>地址空间有限，网络地址转换（</a:t>
            </a:r>
            <a:r>
              <a:rPr lang="en-US" altLang="zh-CN" sz="1600" dirty="0"/>
              <a:t>NAT</a:t>
            </a:r>
            <a:r>
              <a:rPr lang="zh-CN" altLang="en-US" sz="1600" dirty="0"/>
              <a:t>）被广泛使用在现有网络上，而</a:t>
            </a:r>
            <a:r>
              <a:rPr lang="en-US" altLang="zh-CN" sz="1600" dirty="0"/>
              <a:t>IPv6</a:t>
            </a:r>
            <a:r>
              <a:rPr lang="zh-CN" altLang="en-US" sz="1600" dirty="0"/>
              <a:t>协议巨大的地址空间使得每一个接入网络的端系统都获得一个全局唯一的真实</a:t>
            </a:r>
            <a:r>
              <a:rPr lang="en-US" altLang="zh-CN" sz="1600" dirty="0"/>
              <a:t>IP</a:t>
            </a:r>
            <a:r>
              <a:rPr lang="zh-CN" altLang="en-US" sz="1600" dirty="0"/>
              <a:t>源地址成为可能</a:t>
            </a:r>
            <a:endParaRPr lang="en-US" altLang="zh-CN" sz="1600" dirty="0"/>
          </a:p>
          <a:p>
            <a:pPr lvl="1">
              <a:lnSpc>
                <a:spcPct val="150000"/>
              </a:lnSpc>
            </a:pPr>
            <a:r>
              <a:rPr lang="en-US" altLang="zh-CN" sz="1600" dirty="0"/>
              <a:t>IPv6</a:t>
            </a:r>
            <a:r>
              <a:rPr lang="zh-CN" altLang="en-US" sz="1600" dirty="0"/>
              <a:t>巨大的地址空间，为基于真实</a:t>
            </a:r>
            <a:r>
              <a:rPr lang="en-US" altLang="zh-CN" sz="1600" dirty="0"/>
              <a:t>IPv6</a:t>
            </a:r>
            <a:r>
              <a:rPr lang="zh-CN" altLang="en-US" sz="1600" dirty="0"/>
              <a:t>地址的应用提供了机遇，</a:t>
            </a:r>
            <a:r>
              <a:rPr lang="zh-CN" altLang="en-US" sz="1600" dirty="0">
                <a:solidFill>
                  <a:srgbClr val="C00000"/>
                </a:solidFill>
              </a:rPr>
              <a:t>补充真实</a:t>
            </a:r>
            <a:r>
              <a:rPr lang="en-US" altLang="zh-CN" sz="1600" dirty="0">
                <a:solidFill>
                  <a:srgbClr val="C00000"/>
                </a:solidFill>
              </a:rPr>
              <a:t>IPv6</a:t>
            </a:r>
            <a:r>
              <a:rPr lang="zh-CN" altLang="en-US" sz="1600" dirty="0">
                <a:solidFill>
                  <a:srgbClr val="C00000"/>
                </a:solidFill>
              </a:rPr>
              <a:t>地址应用</a:t>
            </a:r>
            <a:endParaRPr lang="en-US" altLang="zh-CN" sz="1600" dirty="0">
              <a:solidFill>
                <a:srgbClr val="C00000"/>
              </a:solidFill>
            </a:endParaRPr>
          </a:p>
          <a:p>
            <a:pPr lvl="2">
              <a:lnSpc>
                <a:spcPct val="150000"/>
              </a:lnSpc>
            </a:pPr>
            <a:r>
              <a:rPr lang="zh-CN" altLang="en-US" sz="1600" dirty="0"/>
              <a:t>追溯审计的</a:t>
            </a:r>
            <a:r>
              <a:rPr lang="en-US" altLang="zh-CN" sz="1600" dirty="0"/>
              <a:t>NIDTGA</a:t>
            </a:r>
            <a:r>
              <a:rPr lang="zh-CN" altLang="en-US" sz="1600" dirty="0"/>
              <a:t>应用 </a:t>
            </a:r>
            <a:r>
              <a:rPr lang="en-US" altLang="zh-CN" sz="1600" dirty="0">
                <a:solidFill>
                  <a:srgbClr val="C00000"/>
                </a:solidFill>
              </a:rPr>
              <a:t>or APN6</a:t>
            </a:r>
          </a:p>
          <a:p>
            <a:pPr lvl="1">
              <a:lnSpc>
                <a:spcPct val="150000"/>
              </a:lnSpc>
            </a:pPr>
            <a:endParaRPr lang="en-US" altLang="zh-CN" sz="1600" dirty="0"/>
          </a:p>
          <a:p>
            <a:pPr lvl="2">
              <a:lnSpc>
                <a:spcPct val="150000"/>
              </a:lnSpc>
            </a:pPr>
            <a:endParaRPr lang="en-US" altLang="zh-CN" sz="1600" dirty="0"/>
          </a:p>
          <a:p>
            <a:pPr lvl="1">
              <a:lnSpc>
                <a:spcPct val="150000"/>
              </a:lnSpc>
            </a:pPr>
            <a:endParaRPr lang="en-US" altLang="zh-CN" sz="1600" dirty="0"/>
          </a:p>
          <a:p>
            <a:pPr marL="685800" lvl="2" indent="0">
              <a:lnSpc>
                <a:spcPct val="150000"/>
              </a:lnSpc>
              <a:buNone/>
            </a:pPr>
            <a:endParaRPr lang="zh-CN" altLang="en-US" sz="1600" dirty="0"/>
          </a:p>
        </p:txBody>
      </p:sp>
      <p:pic>
        <p:nvPicPr>
          <p:cNvPr id="4" name="图片 3">
            <a:extLst>
              <a:ext uri="{FF2B5EF4-FFF2-40B4-BE49-F238E27FC236}">
                <a16:creationId xmlns:a16="http://schemas.microsoft.com/office/drawing/2014/main" id="{AB263ADB-8CCE-438D-BB5F-2702AD2EE515}"/>
              </a:ext>
            </a:extLst>
          </p:cNvPr>
          <p:cNvPicPr>
            <a:picLocks noChangeAspect="1"/>
          </p:cNvPicPr>
          <p:nvPr/>
        </p:nvPicPr>
        <p:blipFill>
          <a:blip r:embed="rId3"/>
          <a:stretch>
            <a:fillRect/>
          </a:stretch>
        </p:blipFill>
        <p:spPr>
          <a:xfrm>
            <a:off x="7951949" y="2419219"/>
            <a:ext cx="3755461" cy="2225233"/>
          </a:xfrm>
          <a:prstGeom prst="rect">
            <a:avLst/>
          </a:prstGeom>
        </p:spPr>
      </p:pic>
    </p:spTree>
    <p:extLst>
      <p:ext uri="{BB962C8B-B14F-4D97-AF65-F5344CB8AC3E}">
        <p14:creationId xmlns:p14="http://schemas.microsoft.com/office/powerpoint/2010/main" val="272072267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30137-8A45-4B04-AC96-228D13C6BBB3}"/>
              </a:ext>
            </a:extLst>
          </p:cNvPr>
          <p:cNvSpPr>
            <a:spLocks noGrp="1"/>
          </p:cNvSpPr>
          <p:nvPr>
            <p:ph type="title"/>
          </p:nvPr>
        </p:nvSpPr>
        <p:spPr/>
        <p:txBody>
          <a:bodyPr/>
          <a:lstStyle/>
          <a:p>
            <a:r>
              <a:rPr lang="zh-CN" altLang="en-US" dirty="0"/>
              <a:t>可扩展性</a:t>
            </a:r>
          </a:p>
        </p:txBody>
      </p:sp>
      <p:pic>
        <p:nvPicPr>
          <p:cNvPr id="4" name="内容占位符 4">
            <a:extLst>
              <a:ext uri="{FF2B5EF4-FFF2-40B4-BE49-F238E27FC236}">
                <a16:creationId xmlns:a16="http://schemas.microsoft.com/office/drawing/2014/main" id="{4F1BED69-F3E3-4FDE-B07B-6AF88CDA6F9B}"/>
              </a:ext>
            </a:extLst>
          </p:cNvPr>
          <p:cNvPicPr>
            <a:picLocks noGrp="1" noChangeAspect="1"/>
          </p:cNvPicPr>
          <p:nvPr>
            <p:ph idx="1"/>
          </p:nvPr>
        </p:nvPicPr>
        <p:blipFill rotWithShape="1">
          <a:blip r:embed="rId2"/>
          <a:srcRect l="65786"/>
          <a:stretch/>
        </p:blipFill>
        <p:spPr>
          <a:xfrm>
            <a:off x="3211632" y="1075193"/>
            <a:ext cx="5771910" cy="4707614"/>
          </a:xfrm>
        </p:spPr>
      </p:pic>
    </p:spTree>
    <p:extLst>
      <p:ext uri="{BB962C8B-B14F-4D97-AF65-F5344CB8AC3E}">
        <p14:creationId xmlns:p14="http://schemas.microsoft.com/office/powerpoint/2010/main" val="211987762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FC749-7C7C-4090-8DCE-AD5E6F604D59}"/>
              </a:ext>
            </a:extLst>
          </p:cNvPr>
          <p:cNvSpPr>
            <a:spLocks noGrp="1"/>
          </p:cNvSpPr>
          <p:nvPr>
            <p:ph type="title"/>
          </p:nvPr>
        </p:nvSpPr>
        <p:spPr/>
        <p:txBody>
          <a:bodyPr/>
          <a:lstStyle/>
          <a:p>
            <a:r>
              <a:rPr lang="en-US" altLang="zh-CN" dirty="0"/>
              <a:t>P4SAVI</a:t>
            </a:r>
            <a:r>
              <a:rPr lang="zh-CN" altLang="en-US" dirty="0"/>
              <a:t>实现与评估（</a:t>
            </a:r>
            <a:r>
              <a:rPr lang="en-US" altLang="zh-CN" dirty="0">
                <a:solidFill>
                  <a:srgbClr val="FF0000"/>
                </a:solidFill>
              </a:rPr>
              <a:t>P4SAVI</a:t>
            </a:r>
            <a:r>
              <a:rPr lang="zh-CN" altLang="en-US" dirty="0">
                <a:solidFill>
                  <a:srgbClr val="FF0000"/>
                </a:solidFill>
              </a:rPr>
              <a:t>图标更新</a:t>
            </a:r>
            <a:r>
              <a:rPr lang="zh-CN" altLang="en-US" dirty="0"/>
              <a:t>）</a:t>
            </a:r>
          </a:p>
        </p:txBody>
      </p:sp>
      <p:pic>
        <p:nvPicPr>
          <p:cNvPr id="5" name="内容占位符 4">
            <a:extLst>
              <a:ext uri="{FF2B5EF4-FFF2-40B4-BE49-F238E27FC236}">
                <a16:creationId xmlns:a16="http://schemas.microsoft.com/office/drawing/2014/main" id="{B9BA3A2F-3F37-4E92-BFBD-6441A8980FB4}"/>
              </a:ext>
            </a:extLst>
          </p:cNvPr>
          <p:cNvPicPr>
            <a:picLocks noGrp="1" noChangeAspect="1"/>
          </p:cNvPicPr>
          <p:nvPr>
            <p:ph idx="1"/>
          </p:nvPr>
        </p:nvPicPr>
        <p:blipFill>
          <a:blip r:embed="rId3"/>
          <a:stretch>
            <a:fillRect/>
          </a:stretch>
        </p:blipFill>
        <p:spPr>
          <a:xfrm>
            <a:off x="563180" y="1707057"/>
            <a:ext cx="11260505" cy="3142227"/>
          </a:xfrm>
        </p:spPr>
      </p:pic>
      <p:sp>
        <p:nvSpPr>
          <p:cNvPr id="6" name="文本框 5">
            <a:extLst>
              <a:ext uri="{FF2B5EF4-FFF2-40B4-BE49-F238E27FC236}">
                <a16:creationId xmlns:a16="http://schemas.microsoft.com/office/drawing/2014/main" id="{5DBBAA84-540E-4639-9292-606F2CF2FD43}"/>
              </a:ext>
            </a:extLst>
          </p:cNvPr>
          <p:cNvSpPr txBox="1"/>
          <p:nvPr/>
        </p:nvSpPr>
        <p:spPr>
          <a:xfrm>
            <a:off x="1659118" y="4858711"/>
            <a:ext cx="2180597"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P4SAVI</a:t>
            </a:r>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NS/NA</a:t>
            </a:r>
            <a:r>
              <a:rPr lang="zh-CN" altLang="en-US" sz="1600" dirty="0">
                <a:latin typeface="微软雅黑" panose="020B0503020204020204" pitchFamily="34" charset="-122"/>
                <a:ea typeface="微软雅黑" panose="020B0503020204020204" pitchFamily="34" charset="-122"/>
              </a:rPr>
              <a:t>过滤</a:t>
            </a:r>
          </a:p>
        </p:txBody>
      </p:sp>
      <p:sp>
        <p:nvSpPr>
          <p:cNvPr id="7" name="文本框 6">
            <a:extLst>
              <a:ext uri="{FF2B5EF4-FFF2-40B4-BE49-F238E27FC236}">
                <a16:creationId xmlns:a16="http://schemas.microsoft.com/office/drawing/2014/main" id="{7719E57B-2938-4F6C-A2D4-B33DE286DA22}"/>
              </a:ext>
            </a:extLst>
          </p:cNvPr>
          <p:cNvSpPr txBox="1"/>
          <p:nvPr/>
        </p:nvSpPr>
        <p:spPr>
          <a:xfrm>
            <a:off x="5082619" y="4858711"/>
            <a:ext cx="2796150"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P4SAVI</a:t>
            </a:r>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NS/NA</a:t>
            </a:r>
            <a:r>
              <a:rPr lang="zh-CN" altLang="en-US" sz="1600" dirty="0">
                <a:latin typeface="微软雅黑" panose="020B0503020204020204" pitchFamily="34" charset="-122"/>
                <a:ea typeface="微软雅黑" panose="020B0503020204020204" pitchFamily="34" charset="-122"/>
              </a:rPr>
              <a:t>的处理时间</a:t>
            </a:r>
          </a:p>
        </p:txBody>
      </p:sp>
      <p:sp>
        <p:nvSpPr>
          <p:cNvPr id="8" name="文本框 7">
            <a:extLst>
              <a:ext uri="{FF2B5EF4-FFF2-40B4-BE49-F238E27FC236}">
                <a16:creationId xmlns:a16="http://schemas.microsoft.com/office/drawing/2014/main" id="{6CCA0EC9-BBAB-4DDB-8866-BC5A0B099819}"/>
              </a:ext>
            </a:extLst>
          </p:cNvPr>
          <p:cNvSpPr txBox="1"/>
          <p:nvPr/>
        </p:nvSpPr>
        <p:spPr>
          <a:xfrm>
            <a:off x="9121673" y="4843765"/>
            <a:ext cx="2071401"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P4</a:t>
            </a:r>
            <a:r>
              <a:rPr lang="zh-CN" altLang="en-US" sz="1600" dirty="0">
                <a:latin typeface="微软雅黑" panose="020B0503020204020204" pitchFamily="34" charset="-122"/>
                <a:ea typeface="微软雅黑" panose="020B0503020204020204" pitchFamily="34" charset="-122"/>
              </a:rPr>
              <a:t>交换机的内存消耗</a:t>
            </a:r>
          </a:p>
        </p:txBody>
      </p:sp>
    </p:spTree>
    <p:extLst>
      <p:ext uri="{BB962C8B-B14F-4D97-AF65-F5344CB8AC3E}">
        <p14:creationId xmlns:p14="http://schemas.microsoft.com/office/powerpoint/2010/main" val="406214295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6A7EC-830F-4D0D-976D-79D37896D844}"/>
              </a:ext>
            </a:extLst>
          </p:cNvPr>
          <p:cNvSpPr>
            <a:spLocks noGrp="1"/>
          </p:cNvSpPr>
          <p:nvPr>
            <p:ph type="title"/>
          </p:nvPr>
        </p:nvSpPr>
        <p:spPr/>
        <p:txBody>
          <a:bodyPr/>
          <a:lstStyle/>
          <a:p>
            <a:r>
              <a:rPr lang="en-US" altLang="zh-CN" dirty="0"/>
              <a:t>P4SAVI</a:t>
            </a:r>
            <a:r>
              <a:rPr lang="zh-CN" altLang="en-US" dirty="0"/>
              <a:t>安全性分析</a:t>
            </a:r>
          </a:p>
        </p:txBody>
      </p:sp>
      <p:sp>
        <p:nvSpPr>
          <p:cNvPr id="3" name="内容占位符 2">
            <a:extLst>
              <a:ext uri="{FF2B5EF4-FFF2-40B4-BE49-F238E27FC236}">
                <a16:creationId xmlns:a16="http://schemas.microsoft.com/office/drawing/2014/main" id="{099C9186-64BB-4CB7-8CAA-55AB1954D1CB}"/>
              </a:ext>
            </a:extLst>
          </p:cNvPr>
          <p:cNvSpPr>
            <a:spLocks noGrp="1"/>
          </p:cNvSpPr>
          <p:nvPr>
            <p:ph idx="1"/>
          </p:nvPr>
        </p:nvSpPr>
        <p:spPr/>
        <p:txBody>
          <a:bodyPr/>
          <a:lstStyle/>
          <a:p>
            <a:r>
              <a:rPr lang="zh-CN" altLang="en-US" sz="1600" b="0" dirty="0"/>
              <a:t>攻击</a:t>
            </a:r>
            <a:r>
              <a:rPr lang="en-US" altLang="zh-CN" sz="1600" b="0" dirty="0"/>
              <a:t>P4SAVI</a:t>
            </a:r>
            <a:r>
              <a:rPr lang="zh-CN" altLang="en-US" sz="1600" b="0" dirty="0"/>
              <a:t>设备</a:t>
            </a:r>
            <a:endParaRPr lang="en-US" altLang="zh-CN" sz="1600" b="0" dirty="0"/>
          </a:p>
          <a:p>
            <a:pPr lvl="1"/>
            <a:r>
              <a:rPr lang="zh-CN" altLang="en-US" sz="1600" b="0" dirty="0"/>
              <a:t>一个攻击者发动攻击来消耗</a:t>
            </a:r>
            <a:r>
              <a:rPr lang="en-US" altLang="zh-CN" sz="1600" b="0" dirty="0"/>
              <a:t>P4SAVI</a:t>
            </a:r>
            <a:r>
              <a:rPr lang="zh-CN" altLang="en-US" sz="1600" b="0" dirty="0"/>
              <a:t>设备的资源。例如，攻击者可能会尝试去发送带有不同源地址的</a:t>
            </a:r>
            <a:r>
              <a:rPr lang="en-US" altLang="zh-CN" sz="1600" b="0" dirty="0"/>
              <a:t>NS</a:t>
            </a:r>
            <a:r>
              <a:rPr lang="zh-CN" altLang="en-US" sz="1600" b="0" dirty="0"/>
              <a:t>报文来进行重复检测，使得</a:t>
            </a:r>
            <a:r>
              <a:rPr lang="en-US" altLang="zh-CN" sz="1600" b="0" dirty="0"/>
              <a:t>P4SAVI</a:t>
            </a:r>
            <a:r>
              <a:rPr lang="zh-CN" altLang="en-US" sz="1600" b="0" dirty="0"/>
              <a:t>设备创建绑定表项并且耗费内存。然而，</a:t>
            </a:r>
            <a:r>
              <a:rPr lang="en-US" altLang="zh-CN" sz="1600" b="0" dirty="0"/>
              <a:t>P4SAVI</a:t>
            </a:r>
            <a:r>
              <a:rPr lang="zh-CN" altLang="en-US" sz="1600" b="0" dirty="0"/>
              <a:t>在寄存器中只给每个端口保留了</a:t>
            </a:r>
            <a:r>
              <a:rPr lang="en-US" altLang="zh-CN" sz="1600" b="0" dirty="0"/>
              <a:t>n</a:t>
            </a:r>
            <a:r>
              <a:rPr lang="zh-CN" altLang="en-US" sz="1600" b="0" dirty="0"/>
              <a:t>个</a:t>
            </a:r>
            <a:r>
              <a:rPr lang="en-US" altLang="zh-CN" sz="1600" b="0" dirty="0"/>
              <a:t>IPv6</a:t>
            </a:r>
            <a:r>
              <a:rPr lang="zh-CN" altLang="en-US" sz="1600" b="0" dirty="0"/>
              <a:t>地址，在网络中，</a:t>
            </a:r>
            <a:r>
              <a:rPr lang="en-US" altLang="zh-CN" sz="1600" b="0" dirty="0"/>
              <a:t>n</a:t>
            </a:r>
            <a:r>
              <a:rPr lang="zh-CN" altLang="en-US" sz="1600" b="0" dirty="0"/>
              <a:t>通常设置成</a:t>
            </a:r>
            <a:r>
              <a:rPr lang="en-US" altLang="zh-CN" sz="1600" b="0" dirty="0"/>
              <a:t>2</a:t>
            </a:r>
            <a:r>
              <a:rPr lang="zh-CN" altLang="en-US" sz="1600" b="0" dirty="0"/>
              <a:t>或</a:t>
            </a:r>
            <a:r>
              <a:rPr lang="en-US" altLang="zh-CN" sz="1600" b="0" dirty="0"/>
              <a:t>4</a:t>
            </a:r>
            <a:r>
              <a:rPr lang="zh-CN" altLang="en-US" sz="1600" b="0" dirty="0"/>
              <a:t>。根据上一章节的分析</a:t>
            </a:r>
            <a:r>
              <a:rPr lang="zh-CN" altLang="en-US" sz="1600" dirty="0"/>
              <a:t>，</a:t>
            </a:r>
            <a:r>
              <a:rPr lang="zh-CN" altLang="en-US" sz="1600" b="0" dirty="0"/>
              <a:t>攻击者不可能通过发动这种攻击来耗尽</a:t>
            </a:r>
            <a:r>
              <a:rPr lang="en-US" altLang="zh-CN" sz="1600" b="0" dirty="0"/>
              <a:t>P4SAVI</a:t>
            </a:r>
            <a:r>
              <a:rPr lang="zh-CN" altLang="en-US" sz="1600" b="0" dirty="0"/>
              <a:t>设备的内存资源。</a:t>
            </a:r>
            <a:endParaRPr lang="en-US" altLang="zh-CN" sz="1600" b="0" dirty="0"/>
          </a:p>
          <a:p>
            <a:r>
              <a:rPr lang="zh-CN" altLang="en-US" sz="1600" b="0" dirty="0"/>
              <a:t>共享相同端口</a:t>
            </a:r>
            <a:endParaRPr lang="en-US" altLang="zh-CN" sz="1600" b="0" dirty="0"/>
          </a:p>
          <a:p>
            <a:pPr lvl="1"/>
            <a:r>
              <a:rPr lang="zh-CN" altLang="en-US" sz="1600" b="0" dirty="0"/>
              <a:t>如果一个攻击者和一个合法用户通过传统交换机连接到</a:t>
            </a:r>
            <a:r>
              <a:rPr lang="en-US" altLang="zh-CN" sz="1600" b="0" dirty="0"/>
              <a:t>P4SAVI</a:t>
            </a:r>
            <a:r>
              <a:rPr lang="zh-CN" altLang="en-US" sz="1600" b="0" dirty="0"/>
              <a:t>设备的相同端口，</a:t>
            </a:r>
            <a:r>
              <a:rPr lang="en-US" altLang="zh-CN" sz="1600" b="0" dirty="0"/>
              <a:t>P4SAVI</a:t>
            </a:r>
            <a:r>
              <a:rPr lang="zh-CN" altLang="en-US" sz="1600" b="0" dirty="0"/>
              <a:t>将给连接到相同端口的攻击者和合法用户建立绑定表项。在这样的场景下，攻击者仍然不能给连接到</a:t>
            </a:r>
            <a:r>
              <a:rPr lang="en-US" altLang="zh-CN" sz="1600" b="0" dirty="0"/>
              <a:t>P4SAVI</a:t>
            </a:r>
            <a:r>
              <a:rPr lang="zh-CN" altLang="en-US" sz="1600" b="0" dirty="0"/>
              <a:t>设备的其它端口的主机发动重复地址检测的拒绝服务攻击，因为伪造的</a:t>
            </a:r>
            <a:r>
              <a:rPr lang="en-US" altLang="zh-CN" sz="1600" b="0" dirty="0"/>
              <a:t>NDP</a:t>
            </a:r>
            <a:r>
              <a:rPr lang="zh-CN" altLang="en-US" sz="1600" b="0" dirty="0"/>
              <a:t>报文仍然会被</a:t>
            </a:r>
            <a:r>
              <a:rPr lang="en-US" altLang="zh-CN" sz="1600" b="0" dirty="0"/>
              <a:t>P4SAVI</a:t>
            </a:r>
            <a:r>
              <a:rPr lang="zh-CN" altLang="en-US" sz="1600" b="0" dirty="0"/>
              <a:t>过滤，然而攻击者可以针对连接到相同传统交换机的进行重复地址检测的主机发动拒绝服务攻击。在</a:t>
            </a:r>
            <a:r>
              <a:rPr lang="en-US" altLang="zh-CN" sz="1600" b="0" dirty="0"/>
              <a:t>P4SAVI</a:t>
            </a:r>
            <a:r>
              <a:rPr lang="zh-CN" altLang="en-US" sz="1600" b="0" dirty="0"/>
              <a:t>设备上共享相同端口是不被允许的，这点同样在上一章节中宣称过。</a:t>
            </a:r>
            <a:endParaRPr lang="en-US" altLang="zh-CN" sz="1600" b="0" dirty="0"/>
          </a:p>
          <a:p>
            <a:r>
              <a:rPr lang="zh-CN" altLang="en-US" sz="1600" b="0" dirty="0"/>
              <a:t>隐私性考虑</a:t>
            </a:r>
            <a:endParaRPr lang="en-US" altLang="zh-CN" sz="1600" b="0" dirty="0"/>
          </a:p>
          <a:p>
            <a:pPr lvl="1"/>
            <a:r>
              <a:rPr lang="zh-CN" altLang="en-US" sz="1600" b="0" dirty="0"/>
              <a:t>一个</a:t>
            </a:r>
            <a:r>
              <a:rPr lang="en-US" altLang="zh-CN" sz="1600" b="0" dirty="0"/>
              <a:t>P4SAVI</a:t>
            </a:r>
            <a:r>
              <a:rPr lang="zh-CN" altLang="en-US" sz="1600" b="0" dirty="0"/>
              <a:t>设备不应该打印未发生伪造的主机信息。此外，一个</a:t>
            </a:r>
            <a:r>
              <a:rPr lang="en-US" altLang="zh-CN" sz="1600" b="0" dirty="0"/>
              <a:t>P4SAVI</a:t>
            </a:r>
            <a:r>
              <a:rPr lang="zh-CN" altLang="en-US" sz="1600" b="0" dirty="0"/>
              <a:t>设备应该尽快删除绑定表项当地址被释放时。如果绑定项可能涉及检测、预防或跟踪实际目标地址伪造，那么这些信息可能会被存储一段时间，具体细节取决于网络的特定策略。</a:t>
            </a:r>
          </a:p>
        </p:txBody>
      </p:sp>
    </p:spTree>
    <p:extLst>
      <p:ext uri="{BB962C8B-B14F-4D97-AF65-F5344CB8AC3E}">
        <p14:creationId xmlns:p14="http://schemas.microsoft.com/office/powerpoint/2010/main" val="355309754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86E18-5079-4CF3-B1BE-652DC139B1D6}"/>
              </a:ext>
            </a:extLst>
          </p:cNvPr>
          <p:cNvSpPr>
            <a:spLocks noGrp="1"/>
          </p:cNvSpPr>
          <p:nvPr>
            <p:ph type="title"/>
          </p:nvPr>
        </p:nvSpPr>
        <p:spPr/>
        <p:txBody>
          <a:bodyPr/>
          <a:lstStyle/>
          <a:p>
            <a:r>
              <a:rPr lang="en-US" altLang="zh-CN" dirty="0"/>
              <a:t>P4SAVI</a:t>
            </a:r>
            <a:r>
              <a:rPr lang="zh-CN" altLang="en-US" dirty="0"/>
              <a:t>讨论</a:t>
            </a:r>
          </a:p>
        </p:txBody>
      </p:sp>
      <p:sp>
        <p:nvSpPr>
          <p:cNvPr id="3" name="内容占位符 2">
            <a:extLst>
              <a:ext uri="{FF2B5EF4-FFF2-40B4-BE49-F238E27FC236}">
                <a16:creationId xmlns:a16="http://schemas.microsoft.com/office/drawing/2014/main" id="{4C235F04-D939-4919-8BD1-08C126CB0924}"/>
              </a:ext>
            </a:extLst>
          </p:cNvPr>
          <p:cNvSpPr>
            <a:spLocks noGrp="1"/>
          </p:cNvSpPr>
          <p:nvPr>
            <p:ph idx="1"/>
          </p:nvPr>
        </p:nvSpPr>
        <p:spPr/>
        <p:txBody>
          <a:bodyPr/>
          <a:lstStyle/>
          <a:p>
            <a:r>
              <a:rPr lang="zh-CN" altLang="en-US" sz="1600" b="0" dirty="0"/>
              <a:t>寄存器利用率</a:t>
            </a:r>
            <a:endParaRPr lang="en-US" altLang="zh-CN" sz="1600" b="0" dirty="0"/>
          </a:p>
          <a:p>
            <a:pPr lvl="1"/>
            <a:endParaRPr lang="en-US" altLang="zh-CN" sz="1600" b="0" dirty="0"/>
          </a:p>
          <a:p>
            <a:endParaRPr lang="en-US" altLang="zh-CN" sz="1600" b="0" dirty="0"/>
          </a:p>
          <a:p>
            <a:endParaRPr lang="en-US" altLang="zh-CN" sz="1600" b="0" dirty="0"/>
          </a:p>
          <a:p>
            <a:endParaRPr lang="en-US" altLang="zh-CN" sz="1600" b="0" dirty="0"/>
          </a:p>
          <a:p>
            <a:endParaRPr lang="en-US" altLang="zh-CN" sz="1600" b="0" dirty="0"/>
          </a:p>
          <a:p>
            <a:r>
              <a:rPr lang="zh-CN" altLang="en-US" sz="1600" b="0" dirty="0"/>
              <a:t>部署问题</a:t>
            </a:r>
            <a:endParaRPr lang="en-US" altLang="zh-CN" sz="1600" b="0" dirty="0"/>
          </a:p>
          <a:p>
            <a:pPr lvl="1"/>
            <a:r>
              <a:rPr lang="en-US" altLang="zh-CN" sz="1600" b="0" dirty="0"/>
              <a:t>P4</a:t>
            </a:r>
            <a:r>
              <a:rPr lang="zh-CN" altLang="en-US" sz="1600" dirty="0"/>
              <a:t>交换机</a:t>
            </a:r>
            <a:r>
              <a:rPr lang="zh-CN" altLang="en-US" sz="1600" b="0" dirty="0"/>
              <a:t>比较昂贵，针对不同场景，采用不同部署策略</a:t>
            </a:r>
            <a:endParaRPr lang="en-US" altLang="zh-CN" sz="1600" b="0" dirty="0"/>
          </a:p>
          <a:p>
            <a:pPr lvl="2"/>
            <a:r>
              <a:rPr lang="zh-CN" altLang="en-US" sz="1600" dirty="0"/>
              <a:t>第一跳层次</a:t>
            </a:r>
            <a:endParaRPr lang="en-US" altLang="zh-CN" sz="1600" dirty="0"/>
          </a:p>
          <a:p>
            <a:pPr lvl="2"/>
            <a:r>
              <a:rPr lang="zh-CN" altLang="en-US" sz="1600" b="0" dirty="0"/>
              <a:t>汇聚层级</a:t>
            </a:r>
            <a:endParaRPr lang="en-US" altLang="zh-CN" sz="1600" b="0" dirty="0"/>
          </a:p>
          <a:p>
            <a:r>
              <a:rPr lang="zh-CN" altLang="en-US" sz="1600" b="0" dirty="0">
                <a:solidFill>
                  <a:srgbClr val="FFC000"/>
                </a:solidFill>
              </a:rPr>
              <a:t>有线、无线场景下绑定表项的存储问题</a:t>
            </a:r>
            <a:endParaRPr lang="en-US" altLang="zh-CN" sz="1600" b="0" dirty="0">
              <a:solidFill>
                <a:srgbClr val="FFC000"/>
              </a:solidFill>
            </a:endParaRPr>
          </a:p>
          <a:p>
            <a:pPr lvl="1"/>
            <a:r>
              <a:rPr lang="zh-CN" altLang="en-US" sz="1600" dirty="0">
                <a:solidFill>
                  <a:srgbClr val="FFC000"/>
                </a:solidFill>
              </a:rPr>
              <a:t>无线场景</a:t>
            </a:r>
            <a:r>
              <a:rPr lang="en-US" altLang="zh-CN" sz="1600" dirty="0">
                <a:solidFill>
                  <a:srgbClr val="FFC000"/>
                </a:solidFill>
              </a:rPr>
              <a:t>MAC</a:t>
            </a:r>
            <a:r>
              <a:rPr lang="zh-CN" altLang="en-US" sz="1600" dirty="0">
                <a:solidFill>
                  <a:srgbClr val="FFC000"/>
                </a:solidFill>
              </a:rPr>
              <a:t>、</a:t>
            </a:r>
            <a:r>
              <a:rPr lang="en-US" altLang="zh-CN" sz="1600" dirty="0">
                <a:solidFill>
                  <a:srgbClr val="FFC000"/>
                </a:solidFill>
              </a:rPr>
              <a:t>IP</a:t>
            </a:r>
            <a:r>
              <a:rPr lang="zh-CN" altLang="en-US" sz="1600" dirty="0">
                <a:solidFill>
                  <a:srgbClr val="FFC000"/>
                </a:solidFill>
              </a:rPr>
              <a:t>，</a:t>
            </a:r>
            <a:r>
              <a:rPr lang="en-US" altLang="zh-CN" sz="1600" dirty="0">
                <a:solidFill>
                  <a:srgbClr val="FFC000"/>
                </a:solidFill>
              </a:rPr>
              <a:t>MAC</a:t>
            </a:r>
            <a:r>
              <a:rPr lang="zh-CN" altLang="en-US" sz="1600" dirty="0">
                <a:solidFill>
                  <a:srgbClr val="FFC000"/>
                </a:solidFill>
              </a:rPr>
              <a:t>如何索引到寄存器中</a:t>
            </a:r>
            <a:endParaRPr lang="en-US" altLang="zh-CN" sz="1600" dirty="0">
              <a:solidFill>
                <a:srgbClr val="FFC000"/>
              </a:solidFill>
            </a:endParaRPr>
          </a:p>
          <a:p>
            <a:pPr lvl="1"/>
            <a:r>
              <a:rPr lang="en-US" altLang="zh-CN" sz="1600" b="0" dirty="0">
                <a:solidFill>
                  <a:srgbClr val="FFC000"/>
                </a:solidFill>
              </a:rPr>
              <a:t>VLAN</a:t>
            </a:r>
            <a:r>
              <a:rPr lang="zh-CN" altLang="en-US" sz="1600" b="0" dirty="0">
                <a:solidFill>
                  <a:srgbClr val="FFC000"/>
                </a:solidFill>
              </a:rPr>
              <a:t>引入时如何存储</a:t>
            </a:r>
          </a:p>
        </p:txBody>
      </p:sp>
      <p:pic>
        <p:nvPicPr>
          <p:cNvPr id="5" name="图片 4">
            <a:extLst>
              <a:ext uri="{FF2B5EF4-FFF2-40B4-BE49-F238E27FC236}">
                <a16:creationId xmlns:a16="http://schemas.microsoft.com/office/drawing/2014/main" id="{A7E3AB65-4F6E-4E03-8C37-823B9BF019B3}"/>
              </a:ext>
            </a:extLst>
          </p:cNvPr>
          <p:cNvPicPr>
            <a:picLocks noChangeAspect="1"/>
          </p:cNvPicPr>
          <p:nvPr/>
        </p:nvPicPr>
        <p:blipFill>
          <a:blip r:embed="rId2"/>
          <a:stretch>
            <a:fillRect/>
          </a:stretch>
        </p:blipFill>
        <p:spPr>
          <a:xfrm>
            <a:off x="3954748" y="1837103"/>
            <a:ext cx="4285677" cy="934377"/>
          </a:xfrm>
          <a:prstGeom prst="rect">
            <a:avLst/>
          </a:prstGeom>
        </p:spPr>
      </p:pic>
      <p:sp>
        <p:nvSpPr>
          <p:cNvPr id="6" name="文本框 5">
            <a:extLst>
              <a:ext uri="{FF2B5EF4-FFF2-40B4-BE49-F238E27FC236}">
                <a16:creationId xmlns:a16="http://schemas.microsoft.com/office/drawing/2014/main" id="{AB07F8FE-0626-411F-838D-43B3DDDB9AA5}"/>
              </a:ext>
            </a:extLst>
          </p:cNvPr>
          <p:cNvSpPr txBox="1"/>
          <p:nvPr/>
        </p:nvSpPr>
        <p:spPr>
          <a:xfrm>
            <a:off x="4916012" y="2800387"/>
            <a:ext cx="2363147"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对寄存器利用率的影响</a:t>
            </a:r>
          </a:p>
        </p:txBody>
      </p:sp>
    </p:spTree>
    <p:extLst>
      <p:ext uri="{BB962C8B-B14F-4D97-AF65-F5344CB8AC3E}">
        <p14:creationId xmlns:p14="http://schemas.microsoft.com/office/powerpoint/2010/main" val="390398155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A6CB6-D1EF-463B-9FB1-C39A5A6B1293}"/>
              </a:ext>
            </a:extLst>
          </p:cNvPr>
          <p:cNvSpPr>
            <a:spLocks noGrp="1"/>
          </p:cNvSpPr>
          <p:nvPr>
            <p:ph type="title"/>
          </p:nvPr>
        </p:nvSpPr>
        <p:spPr/>
        <p:txBody>
          <a:bodyPr/>
          <a:lstStyle/>
          <a:p>
            <a:r>
              <a:rPr lang="en-US" altLang="zh-CN" dirty="0"/>
              <a:t>P4SAVI</a:t>
            </a:r>
            <a:r>
              <a:rPr lang="zh-CN" altLang="en-US" dirty="0"/>
              <a:t>部署场景</a:t>
            </a:r>
            <a:r>
              <a:rPr lang="zh-CN" altLang="en-US" dirty="0">
                <a:solidFill>
                  <a:srgbClr val="C00000"/>
                </a:solidFill>
              </a:rPr>
              <a:t>（</a:t>
            </a:r>
            <a:r>
              <a:rPr lang="en-US" altLang="zh-CN" dirty="0">
                <a:solidFill>
                  <a:srgbClr val="C00000"/>
                </a:solidFill>
              </a:rPr>
              <a:t>P4SAVI</a:t>
            </a:r>
            <a:r>
              <a:rPr lang="zh-CN" altLang="en-US" dirty="0">
                <a:solidFill>
                  <a:srgbClr val="C00000"/>
                </a:solidFill>
              </a:rPr>
              <a:t>图标更改）</a:t>
            </a:r>
          </a:p>
        </p:txBody>
      </p:sp>
      <p:pic>
        <p:nvPicPr>
          <p:cNvPr id="5" name="内容占位符 4">
            <a:extLst>
              <a:ext uri="{FF2B5EF4-FFF2-40B4-BE49-F238E27FC236}">
                <a16:creationId xmlns:a16="http://schemas.microsoft.com/office/drawing/2014/main" id="{28FB1ED3-02CA-449D-8646-99BF27FFDF0E}"/>
              </a:ext>
            </a:extLst>
          </p:cNvPr>
          <p:cNvPicPr>
            <a:picLocks noGrp="1" noChangeAspect="1"/>
          </p:cNvPicPr>
          <p:nvPr>
            <p:ph idx="1"/>
          </p:nvPr>
        </p:nvPicPr>
        <p:blipFill>
          <a:blip r:embed="rId3"/>
          <a:stretch>
            <a:fillRect/>
          </a:stretch>
        </p:blipFill>
        <p:spPr>
          <a:xfrm>
            <a:off x="946439" y="1506538"/>
            <a:ext cx="10302297" cy="4589462"/>
          </a:xfrm>
        </p:spPr>
      </p:pic>
    </p:spTree>
    <p:extLst>
      <p:ext uri="{BB962C8B-B14F-4D97-AF65-F5344CB8AC3E}">
        <p14:creationId xmlns:p14="http://schemas.microsoft.com/office/powerpoint/2010/main" val="216521311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752A0-B117-4BB9-B775-2CC89FDBC732}"/>
              </a:ext>
            </a:extLst>
          </p:cNvPr>
          <p:cNvSpPr>
            <a:spLocks noGrp="1"/>
          </p:cNvSpPr>
          <p:nvPr>
            <p:ph type="title"/>
          </p:nvPr>
        </p:nvSpPr>
        <p:spPr/>
        <p:txBody>
          <a:bodyPr/>
          <a:lstStyle/>
          <a:p>
            <a:r>
              <a:rPr lang="zh-CN" altLang="en-US" dirty="0"/>
              <a:t>基于</a:t>
            </a:r>
            <a:r>
              <a:rPr lang="en-US" altLang="zh-CN" dirty="0"/>
              <a:t>SRv6</a:t>
            </a:r>
            <a:r>
              <a:rPr lang="zh-CN" altLang="en-US" dirty="0"/>
              <a:t>的自治域间源地址验证</a:t>
            </a:r>
            <a:r>
              <a:rPr lang="en-US" altLang="zh-CN" dirty="0"/>
              <a:t>SRP</a:t>
            </a:r>
            <a:endParaRPr lang="zh-CN" altLang="en-US" dirty="0"/>
          </a:p>
        </p:txBody>
      </p:sp>
      <p:sp>
        <p:nvSpPr>
          <p:cNvPr id="3" name="内容占位符 2">
            <a:extLst>
              <a:ext uri="{FF2B5EF4-FFF2-40B4-BE49-F238E27FC236}">
                <a16:creationId xmlns:a16="http://schemas.microsoft.com/office/drawing/2014/main" id="{FB786AE4-3272-415C-8EE2-D7D0E290AEA4}"/>
              </a:ext>
            </a:extLst>
          </p:cNvPr>
          <p:cNvSpPr>
            <a:spLocks noGrp="1"/>
          </p:cNvSpPr>
          <p:nvPr>
            <p:ph idx="1"/>
          </p:nvPr>
        </p:nvSpPr>
        <p:spPr>
          <a:xfrm>
            <a:off x="355790" y="1045550"/>
            <a:ext cx="11068815" cy="4589462"/>
          </a:xfrm>
        </p:spPr>
        <p:txBody>
          <a:bodyPr/>
          <a:lstStyle/>
          <a:p>
            <a:pPr>
              <a:lnSpc>
                <a:spcPct val="120000"/>
              </a:lnSpc>
            </a:pPr>
            <a:r>
              <a:rPr lang="zh-CN" altLang="en-US" sz="1400" dirty="0"/>
              <a:t>背景</a:t>
            </a:r>
            <a:endParaRPr lang="en-US" altLang="zh-CN" sz="1400" dirty="0"/>
          </a:p>
          <a:p>
            <a:pPr lvl="1">
              <a:lnSpc>
                <a:spcPct val="120000"/>
              </a:lnSpc>
            </a:pPr>
            <a:r>
              <a:rPr lang="zh-CN" altLang="en-US" sz="1400" dirty="0"/>
              <a:t>接入网、自治域内源地址验证均只能约束域内用户行为，无法抵御外域伪造源地址攻击，进行自治域间源地址验证显得尤为重要。目前存在的域间源地址验证方法可以划分成两类：基于路径类方法与基于标记类方法。基于路径类方法根据网络拓扑及路由策略在边界路由器上建立过滤规则，通过验证报文源</a:t>
            </a:r>
            <a:r>
              <a:rPr lang="en-US" altLang="zh-CN" sz="1400" dirty="0"/>
              <a:t>IP</a:t>
            </a:r>
            <a:r>
              <a:rPr lang="zh-CN" altLang="en-US" sz="1400" dirty="0"/>
              <a:t>入向端口合法性而判断源地址的真伪。基于路径类方法验证规则受网络拓扑以及路由动态性的影响，存在假阳性问题；并且，往往需要全局部署才可发挥作用；此外，基于路径类方法还依赖于路由决策信息的公开，而这对倾向于维持路由决策机密性的部分“保守”自治域而言，使其公开路由决策信息，存在挑战。上述因素均制约着路径类方法在实际互联网中的部署使用。</a:t>
            </a:r>
            <a:endParaRPr lang="en-US" altLang="zh-CN" sz="1400" dirty="0"/>
          </a:p>
          <a:p>
            <a:pPr lvl="1">
              <a:lnSpc>
                <a:spcPct val="120000"/>
              </a:lnSpc>
            </a:pPr>
            <a:r>
              <a:rPr lang="zh-CN" altLang="en-US" sz="1400" dirty="0"/>
              <a:t>基于标记类方法通过在报文的源与目的自治域间建立一套仅供双方已知的标记系统，通过验证标记的合法性判断源地址的真伪。尽管标记类方法通过密码学计算实现了源地址的准确验证，但其不可避免地在源、目的自治域间进行密钥协商，增加了实现的复杂性；并且，其依赖于密码学计算，不可避免地需要对现有设备进行升级改造或购置专用硬件。上述因素均制约着现有标记类方法的实际部署使用。</a:t>
            </a:r>
            <a:endParaRPr lang="en-US" altLang="zh-CN" sz="1400" dirty="0"/>
          </a:p>
          <a:p>
            <a:pPr lvl="1">
              <a:lnSpc>
                <a:spcPct val="120000"/>
              </a:lnSpc>
            </a:pPr>
            <a:r>
              <a:rPr lang="zh-CN" altLang="en-US" sz="1400" dirty="0"/>
              <a:t>基于</a:t>
            </a:r>
            <a:r>
              <a:rPr lang="en-US" altLang="zh-CN" sz="1400" dirty="0"/>
              <a:t>IPv6</a:t>
            </a:r>
            <a:r>
              <a:rPr lang="zh-CN" altLang="en-US" sz="1400" dirty="0"/>
              <a:t>路由转发，允许用户定义网络转发路径、定义转发节点功能，可通过</a:t>
            </a:r>
            <a:r>
              <a:rPr lang="en-US" altLang="zh-CN" sz="1400" dirty="0"/>
              <a:t>TLV</a:t>
            </a:r>
            <a:r>
              <a:rPr lang="zh-CN" altLang="en-US" sz="1400" dirty="0"/>
              <a:t>携带额外数据，</a:t>
            </a:r>
            <a:r>
              <a:rPr lang="en-US" altLang="zh-CN" sz="1400" dirty="0"/>
              <a:t>SRv6</a:t>
            </a:r>
            <a:r>
              <a:rPr lang="zh-CN" altLang="en-US" sz="1400" dirty="0"/>
              <a:t>在网络领域迅速得到发展，在网络切片、</a:t>
            </a:r>
            <a:r>
              <a:rPr lang="en-US" altLang="zh-CN" sz="1400" dirty="0"/>
              <a:t>VPN</a:t>
            </a:r>
            <a:r>
              <a:rPr lang="zh-CN" altLang="en-US" sz="1400" dirty="0"/>
              <a:t>、流量工程、</a:t>
            </a:r>
            <a:r>
              <a:rPr lang="en-US" altLang="zh-CN" sz="1400" dirty="0"/>
              <a:t>SFC</a:t>
            </a:r>
            <a:r>
              <a:rPr lang="zh-CN" altLang="en-US" sz="1400" dirty="0"/>
              <a:t>等方面发挥着巨大作用，并且主流设备厂商（例如，华为、思科、华三等）均对其提供了支持。受到</a:t>
            </a:r>
            <a:r>
              <a:rPr lang="en-US" altLang="zh-CN" sz="1400" dirty="0"/>
              <a:t>SRv6</a:t>
            </a:r>
            <a:r>
              <a:rPr lang="zh-CN" altLang="en-US" sz="1400" dirty="0"/>
              <a:t>平滑演进的影响，并结合域间源地址验证难以实际部署的问题，本文探究可否使用</a:t>
            </a:r>
            <a:r>
              <a:rPr lang="en-US" altLang="zh-CN" sz="1400" dirty="0"/>
              <a:t>SRv6</a:t>
            </a:r>
            <a:r>
              <a:rPr lang="zh-CN" altLang="en-US" sz="1400" dirty="0"/>
              <a:t>进行域间源地址验证。</a:t>
            </a:r>
            <a:endParaRPr lang="en-US" altLang="zh-CN" sz="1400" dirty="0"/>
          </a:p>
          <a:p>
            <a:pPr>
              <a:lnSpc>
                <a:spcPct val="120000"/>
              </a:lnSpc>
            </a:pPr>
            <a:r>
              <a:rPr lang="zh-CN" altLang="en-US" sz="1400" dirty="0"/>
              <a:t>核心想法</a:t>
            </a:r>
            <a:endParaRPr lang="en-US" altLang="zh-CN" sz="1400" dirty="0"/>
          </a:p>
          <a:p>
            <a:pPr lvl="1">
              <a:lnSpc>
                <a:spcPct val="120000"/>
              </a:lnSpc>
            </a:pPr>
            <a:r>
              <a:rPr lang="zh-CN" altLang="en-US" sz="1400" dirty="0"/>
              <a:t>基于</a:t>
            </a:r>
            <a:r>
              <a:rPr lang="en-US" altLang="zh-CN" sz="1400" dirty="0"/>
              <a:t>SRv6</a:t>
            </a:r>
            <a:r>
              <a:rPr lang="zh-CN" altLang="en-US" sz="1400" dirty="0"/>
              <a:t>提供的三层可编程性，设计了一种标记类验证机制，借助数据报文同步源自治域密钥信息，可在传输自治域及目的端自治域实现源地址验证。</a:t>
            </a:r>
            <a:endParaRPr lang="en-US" altLang="zh-CN" sz="1400" dirty="0"/>
          </a:p>
          <a:p>
            <a:pPr lvl="2">
              <a:lnSpc>
                <a:spcPct val="120000"/>
              </a:lnSpc>
            </a:pPr>
            <a:r>
              <a:rPr lang="zh-CN" altLang="en-US" sz="1400" dirty="0"/>
              <a:t>通过</a:t>
            </a:r>
            <a:r>
              <a:rPr lang="en-US" altLang="zh-CN" sz="1400" dirty="0"/>
              <a:t>SRv6</a:t>
            </a:r>
            <a:r>
              <a:rPr lang="zh-CN" altLang="en-US" sz="1400" dirty="0"/>
              <a:t>提供的</a:t>
            </a:r>
            <a:r>
              <a:rPr lang="en-US" altLang="zh-CN" sz="1400" dirty="0"/>
              <a:t>SID</a:t>
            </a:r>
            <a:r>
              <a:rPr lang="zh-CN" altLang="en-US" sz="1400" dirty="0"/>
              <a:t>可编程性，对</a:t>
            </a:r>
            <a:r>
              <a:rPr lang="en-US" altLang="zh-CN" sz="1400" dirty="0"/>
              <a:t>SID</a:t>
            </a:r>
            <a:r>
              <a:rPr lang="zh-CN" altLang="en-US" sz="1400" dirty="0"/>
              <a:t>中</a:t>
            </a:r>
            <a:r>
              <a:rPr lang="en-US" altLang="zh-CN" sz="1400" dirty="0" err="1"/>
              <a:t>Func</a:t>
            </a:r>
            <a:r>
              <a:rPr lang="zh-CN" altLang="en-US" sz="1400" dirty="0"/>
              <a:t>字段进行扩展，使其支持非对称加密计算。</a:t>
            </a:r>
            <a:endParaRPr lang="en-US" altLang="zh-CN" sz="1400" dirty="0"/>
          </a:p>
          <a:p>
            <a:pPr lvl="2">
              <a:lnSpc>
                <a:spcPct val="120000"/>
              </a:lnSpc>
            </a:pPr>
            <a:r>
              <a:rPr lang="zh-CN" altLang="en-US" sz="1400" dirty="0"/>
              <a:t>通过</a:t>
            </a:r>
            <a:r>
              <a:rPr lang="en-US" altLang="zh-CN" sz="1400" dirty="0"/>
              <a:t>SRv6</a:t>
            </a:r>
            <a:r>
              <a:rPr lang="zh-CN" altLang="en-US" sz="1400" dirty="0"/>
              <a:t>提供的</a:t>
            </a:r>
            <a:r>
              <a:rPr lang="en-US" altLang="zh-CN" sz="1400" dirty="0"/>
              <a:t>TLV</a:t>
            </a:r>
            <a:r>
              <a:rPr lang="zh-CN" altLang="en-US" sz="1400" dirty="0"/>
              <a:t>可编程性，对</a:t>
            </a:r>
            <a:r>
              <a:rPr lang="en-US" altLang="zh-CN" sz="1400" dirty="0"/>
              <a:t>HMAC TLV</a:t>
            </a:r>
            <a:r>
              <a:rPr lang="zh-CN" altLang="en-US" sz="1400" dirty="0"/>
              <a:t>进行扩展，并设计新型</a:t>
            </a:r>
            <a:r>
              <a:rPr lang="en-US" altLang="zh-CN" sz="1400" dirty="0"/>
              <a:t>TLV</a:t>
            </a:r>
            <a:r>
              <a:rPr lang="zh-CN" altLang="en-US" sz="1400" dirty="0"/>
              <a:t>，以支持携带标签、密钥等信息。</a:t>
            </a:r>
            <a:endParaRPr lang="en-US" altLang="zh-CN" sz="1400" dirty="0"/>
          </a:p>
          <a:p>
            <a:pPr lvl="2">
              <a:lnSpc>
                <a:spcPct val="120000"/>
              </a:lnSpc>
            </a:pPr>
            <a:r>
              <a:rPr lang="zh-CN" altLang="en-US" sz="1400" dirty="0"/>
              <a:t>通过数据平面同步源自治域密钥信息，可在传输自治域及目的端自治域实现源地址验证</a:t>
            </a:r>
            <a:endParaRPr lang="en-US" altLang="zh-CN" sz="1400" dirty="0"/>
          </a:p>
          <a:p>
            <a:pPr lvl="3">
              <a:lnSpc>
                <a:spcPct val="120000"/>
              </a:lnSpc>
            </a:pPr>
            <a:r>
              <a:rPr lang="zh-CN" altLang="en-US" sz="1400" dirty="0"/>
              <a:t>降低密钥协商复杂度（</a:t>
            </a:r>
            <a:r>
              <a:rPr lang="en-US" altLang="zh-CN" sz="1400" dirty="0"/>
              <a:t>O(n^2)-&gt;O(n)</a:t>
            </a:r>
            <a:r>
              <a:rPr lang="zh-CN" altLang="en-US" sz="1400" dirty="0"/>
              <a:t>），从每通信对端一个密钥降低到每源端一个密钥</a:t>
            </a:r>
            <a:endParaRPr lang="en-US" altLang="zh-CN" sz="1400" dirty="0"/>
          </a:p>
          <a:p>
            <a:pPr lvl="3">
              <a:lnSpc>
                <a:spcPct val="120000"/>
              </a:lnSpc>
            </a:pPr>
            <a:r>
              <a:rPr lang="zh-CN" altLang="en-US" sz="1400" dirty="0"/>
              <a:t>可在路径上进行源地址验证，减少带宽负担以及攻击汇聚的可能性</a:t>
            </a:r>
            <a:endParaRPr lang="en-US" altLang="zh-CN" sz="1400" dirty="0"/>
          </a:p>
          <a:p>
            <a:pPr lvl="3">
              <a:lnSpc>
                <a:spcPct val="120000"/>
              </a:lnSpc>
            </a:pPr>
            <a:r>
              <a:rPr lang="zh-CN" altLang="en-US" sz="1400" dirty="0"/>
              <a:t>可缓解针对部署者的</a:t>
            </a:r>
            <a:r>
              <a:rPr lang="en-US" altLang="zh-CN" sz="1400" dirty="0"/>
              <a:t>s-DDoS</a:t>
            </a:r>
            <a:r>
              <a:rPr lang="zh-CN" altLang="en-US" sz="1400" dirty="0"/>
              <a:t>反射攻击</a:t>
            </a:r>
          </a:p>
          <a:p>
            <a:pPr lvl="3">
              <a:lnSpc>
                <a:spcPct val="120000"/>
              </a:lnSpc>
            </a:pPr>
            <a:endParaRPr lang="en-US" altLang="zh-CN" sz="1400" dirty="0"/>
          </a:p>
        </p:txBody>
      </p:sp>
    </p:spTree>
    <p:extLst>
      <p:ext uri="{BB962C8B-B14F-4D97-AF65-F5344CB8AC3E}">
        <p14:creationId xmlns:p14="http://schemas.microsoft.com/office/powerpoint/2010/main" val="359185269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B55AC-F3FE-4F8C-809D-4EC2F9F663C0}"/>
              </a:ext>
            </a:extLst>
          </p:cNvPr>
          <p:cNvSpPr>
            <a:spLocks noGrp="1"/>
          </p:cNvSpPr>
          <p:nvPr>
            <p:ph type="title"/>
          </p:nvPr>
        </p:nvSpPr>
        <p:spPr/>
        <p:txBody>
          <a:bodyPr/>
          <a:lstStyle/>
          <a:p>
            <a:r>
              <a:rPr lang="zh-CN" altLang="en-US" dirty="0"/>
              <a:t>问题描述</a:t>
            </a:r>
          </a:p>
        </p:txBody>
      </p:sp>
      <p:sp>
        <p:nvSpPr>
          <p:cNvPr id="3" name="内容占位符 2">
            <a:extLst>
              <a:ext uri="{FF2B5EF4-FFF2-40B4-BE49-F238E27FC236}">
                <a16:creationId xmlns:a16="http://schemas.microsoft.com/office/drawing/2014/main" id="{21C0D9D1-77E0-4A5F-8541-2072C9F0F02F}"/>
              </a:ext>
            </a:extLst>
          </p:cNvPr>
          <p:cNvSpPr>
            <a:spLocks noGrp="1"/>
          </p:cNvSpPr>
          <p:nvPr>
            <p:ph idx="1"/>
          </p:nvPr>
        </p:nvSpPr>
        <p:spPr/>
        <p:txBody>
          <a:bodyPr/>
          <a:lstStyle/>
          <a:p>
            <a:pPr>
              <a:lnSpc>
                <a:spcPct val="150000"/>
              </a:lnSpc>
            </a:pPr>
            <a:r>
              <a:rPr lang="zh-CN" altLang="en-US" sz="1600" dirty="0"/>
              <a:t>威胁模型</a:t>
            </a:r>
            <a:endParaRPr lang="en-US" altLang="zh-CN" sz="1600" dirty="0"/>
          </a:p>
          <a:p>
            <a:pPr lvl="1">
              <a:lnSpc>
                <a:spcPct val="150000"/>
              </a:lnSpc>
            </a:pPr>
            <a:r>
              <a:rPr lang="zh-CN" altLang="en-US" sz="1600" dirty="0"/>
              <a:t>自治域</a:t>
            </a:r>
            <a:r>
              <a:rPr lang="en-US" altLang="zh-CN" sz="1600" dirty="0"/>
              <a:t>AS</a:t>
            </a:r>
            <a:r>
              <a:rPr lang="zh-CN" altLang="en-US" sz="1600" dirty="0"/>
              <a:t>不可靠，</a:t>
            </a:r>
            <a:r>
              <a:rPr lang="en-US" altLang="zh-CN" sz="1600" dirty="0"/>
              <a:t>AS</a:t>
            </a:r>
            <a:r>
              <a:rPr lang="zh-CN" altLang="en-US" sz="1600" dirty="0"/>
              <a:t>内部的主机可伪造本</a:t>
            </a:r>
            <a:r>
              <a:rPr lang="en-US" altLang="zh-CN" sz="1600" dirty="0"/>
              <a:t>AS</a:t>
            </a:r>
            <a:r>
              <a:rPr lang="zh-CN" altLang="en-US" sz="1600" dirty="0"/>
              <a:t>内部及其余</a:t>
            </a:r>
            <a:r>
              <a:rPr lang="en-US" altLang="zh-CN" sz="1600" dirty="0"/>
              <a:t>AS</a:t>
            </a:r>
            <a:r>
              <a:rPr lang="zh-CN" altLang="en-US" sz="1600" dirty="0"/>
              <a:t>的</a:t>
            </a:r>
            <a:r>
              <a:rPr lang="en-US" altLang="zh-CN" sz="1600" dirty="0"/>
              <a:t>IP</a:t>
            </a:r>
            <a:r>
              <a:rPr lang="zh-CN" altLang="en-US" sz="1600" dirty="0"/>
              <a:t>地址</a:t>
            </a:r>
            <a:endParaRPr lang="en-US" altLang="zh-CN" sz="1600" dirty="0"/>
          </a:p>
          <a:p>
            <a:pPr>
              <a:lnSpc>
                <a:spcPct val="150000"/>
              </a:lnSpc>
            </a:pPr>
            <a:r>
              <a:rPr lang="zh-CN" altLang="en-US" sz="1600" dirty="0"/>
              <a:t>攻击模型</a:t>
            </a:r>
            <a:endParaRPr lang="en-US" altLang="zh-CN" sz="1600" dirty="0"/>
          </a:p>
          <a:p>
            <a:pPr lvl="1">
              <a:lnSpc>
                <a:spcPct val="150000"/>
              </a:lnSpc>
            </a:pPr>
            <a:r>
              <a:rPr lang="en-US" altLang="zh-CN" sz="1600" dirty="0"/>
              <a:t>d-DDoS</a:t>
            </a:r>
            <a:r>
              <a:rPr lang="zh-CN" altLang="en-US" sz="1600" dirty="0"/>
              <a:t>攻击</a:t>
            </a:r>
            <a:endParaRPr lang="en-US" altLang="zh-CN" sz="1600" dirty="0"/>
          </a:p>
          <a:p>
            <a:pPr lvl="1">
              <a:lnSpc>
                <a:spcPct val="150000"/>
              </a:lnSpc>
            </a:pPr>
            <a:r>
              <a:rPr lang="en-US" altLang="zh-CN" sz="1600" dirty="0"/>
              <a:t>s-DDoS</a:t>
            </a:r>
            <a:r>
              <a:rPr lang="zh-CN" altLang="en-US" sz="1600" dirty="0"/>
              <a:t>攻击</a:t>
            </a:r>
          </a:p>
          <a:p>
            <a:pPr lvl="1"/>
            <a:endParaRPr lang="en-US" altLang="zh-CN" sz="1600" dirty="0"/>
          </a:p>
          <a:p>
            <a:pPr lvl="1"/>
            <a:endParaRPr lang="zh-CN" altLang="en-US" dirty="0"/>
          </a:p>
        </p:txBody>
      </p:sp>
      <p:sp>
        <p:nvSpPr>
          <p:cNvPr id="4" name="云形 3">
            <a:extLst>
              <a:ext uri="{FF2B5EF4-FFF2-40B4-BE49-F238E27FC236}">
                <a16:creationId xmlns:a16="http://schemas.microsoft.com/office/drawing/2014/main" id="{23E632B1-B74D-49EF-B41A-2FF230EF1809}"/>
              </a:ext>
            </a:extLst>
          </p:cNvPr>
          <p:cNvSpPr/>
          <p:nvPr/>
        </p:nvSpPr>
        <p:spPr bwMode="auto">
          <a:xfrm>
            <a:off x="3771951" y="3159952"/>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AS1</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5" name="云形 4">
            <a:extLst>
              <a:ext uri="{FF2B5EF4-FFF2-40B4-BE49-F238E27FC236}">
                <a16:creationId xmlns:a16="http://schemas.microsoft.com/office/drawing/2014/main" id="{060ED601-82E7-43C2-A280-C875A9ACC014}"/>
              </a:ext>
            </a:extLst>
          </p:cNvPr>
          <p:cNvSpPr/>
          <p:nvPr/>
        </p:nvSpPr>
        <p:spPr bwMode="auto">
          <a:xfrm>
            <a:off x="6691547" y="2697898"/>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AS2</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云形 5">
            <a:extLst>
              <a:ext uri="{FF2B5EF4-FFF2-40B4-BE49-F238E27FC236}">
                <a16:creationId xmlns:a16="http://schemas.microsoft.com/office/drawing/2014/main" id="{231D9D77-37E0-4205-89BF-550D8EC22A3A}"/>
              </a:ext>
            </a:extLst>
          </p:cNvPr>
          <p:cNvSpPr/>
          <p:nvPr/>
        </p:nvSpPr>
        <p:spPr bwMode="auto">
          <a:xfrm>
            <a:off x="5078012" y="4280988"/>
            <a:ext cx="847731" cy="424345"/>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AS4</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云形 6">
            <a:extLst>
              <a:ext uri="{FF2B5EF4-FFF2-40B4-BE49-F238E27FC236}">
                <a16:creationId xmlns:a16="http://schemas.microsoft.com/office/drawing/2014/main" id="{30867401-94A2-4AAF-A88D-4BEB8610DB1D}"/>
              </a:ext>
            </a:extLst>
          </p:cNvPr>
          <p:cNvSpPr/>
          <p:nvPr/>
        </p:nvSpPr>
        <p:spPr bwMode="auto">
          <a:xfrm>
            <a:off x="5274029" y="3446832"/>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AS3</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8" name="云形 7">
            <a:extLst>
              <a:ext uri="{FF2B5EF4-FFF2-40B4-BE49-F238E27FC236}">
                <a16:creationId xmlns:a16="http://schemas.microsoft.com/office/drawing/2014/main" id="{AA8F5F5A-A298-423F-9EBD-1B8DE53CE8C2}"/>
              </a:ext>
            </a:extLst>
          </p:cNvPr>
          <p:cNvSpPr/>
          <p:nvPr/>
        </p:nvSpPr>
        <p:spPr bwMode="auto">
          <a:xfrm>
            <a:off x="7078726" y="4216889"/>
            <a:ext cx="84773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AS5</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云形 8">
            <a:extLst>
              <a:ext uri="{FF2B5EF4-FFF2-40B4-BE49-F238E27FC236}">
                <a16:creationId xmlns:a16="http://schemas.microsoft.com/office/drawing/2014/main" id="{A58A4E9E-FB5D-47DE-A067-1E5C4FC5D4D5}"/>
              </a:ext>
            </a:extLst>
          </p:cNvPr>
          <p:cNvSpPr/>
          <p:nvPr/>
        </p:nvSpPr>
        <p:spPr bwMode="auto">
          <a:xfrm>
            <a:off x="3673397" y="5197410"/>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AS6</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云形 9">
            <a:extLst>
              <a:ext uri="{FF2B5EF4-FFF2-40B4-BE49-F238E27FC236}">
                <a16:creationId xmlns:a16="http://schemas.microsoft.com/office/drawing/2014/main" id="{09F75616-F316-4645-8BFE-3E143B0769F8}"/>
              </a:ext>
            </a:extLst>
          </p:cNvPr>
          <p:cNvSpPr/>
          <p:nvPr/>
        </p:nvSpPr>
        <p:spPr bwMode="auto">
          <a:xfrm>
            <a:off x="4663949" y="5214408"/>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AS7</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云形 10">
            <a:extLst>
              <a:ext uri="{FF2B5EF4-FFF2-40B4-BE49-F238E27FC236}">
                <a16:creationId xmlns:a16="http://schemas.microsoft.com/office/drawing/2014/main" id="{71E40F4C-7EF9-4483-BC0C-DBF825A534A1}"/>
              </a:ext>
            </a:extLst>
          </p:cNvPr>
          <p:cNvSpPr/>
          <p:nvPr/>
        </p:nvSpPr>
        <p:spPr bwMode="auto">
          <a:xfrm>
            <a:off x="6185312" y="5197410"/>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AS8</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云形 11">
            <a:extLst>
              <a:ext uri="{FF2B5EF4-FFF2-40B4-BE49-F238E27FC236}">
                <a16:creationId xmlns:a16="http://schemas.microsoft.com/office/drawing/2014/main" id="{54A5BF0D-1B15-4F94-A85F-6A947D73CE11}"/>
              </a:ext>
            </a:extLst>
          </p:cNvPr>
          <p:cNvSpPr/>
          <p:nvPr/>
        </p:nvSpPr>
        <p:spPr bwMode="auto">
          <a:xfrm>
            <a:off x="8099598" y="4827673"/>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AS9</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1EA52813-0474-4278-A4FE-7E4EA6934A81}"/>
              </a:ext>
            </a:extLst>
          </p:cNvPr>
          <p:cNvCxnSpPr>
            <a:stCxn id="4" idx="1"/>
            <a:endCxn id="9" idx="3"/>
          </p:cNvCxnSpPr>
          <p:nvPr/>
        </p:nvCxnSpPr>
        <p:spPr bwMode="auto">
          <a:xfrm flipH="1">
            <a:off x="4055628" y="3642561"/>
            <a:ext cx="333779" cy="158247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3AE47EE4-F6DF-4031-B041-B7A7F172E07C}"/>
              </a:ext>
            </a:extLst>
          </p:cNvPr>
          <p:cNvCxnSpPr>
            <a:stCxn id="4" idx="0"/>
            <a:endCxn id="5" idx="2"/>
          </p:cNvCxnSpPr>
          <p:nvPr/>
        </p:nvCxnSpPr>
        <p:spPr bwMode="auto">
          <a:xfrm flipV="1">
            <a:off x="5005833" y="2939460"/>
            <a:ext cx="1689545" cy="46205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728C8AF-A779-4434-A000-72319D471D8F}"/>
              </a:ext>
            </a:extLst>
          </p:cNvPr>
          <p:cNvCxnSpPr>
            <a:stCxn id="6" idx="1"/>
            <a:endCxn id="10" idx="3"/>
          </p:cNvCxnSpPr>
          <p:nvPr/>
        </p:nvCxnSpPr>
        <p:spPr bwMode="auto">
          <a:xfrm flipH="1">
            <a:off x="5046180" y="4704881"/>
            <a:ext cx="455698" cy="53715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C6D4E3F9-3885-4892-9EB7-96D8B20EC7B4}"/>
              </a:ext>
            </a:extLst>
          </p:cNvPr>
          <p:cNvCxnSpPr>
            <a:cxnSpLocks/>
            <a:endCxn id="11" idx="2"/>
          </p:cNvCxnSpPr>
          <p:nvPr/>
        </p:nvCxnSpPr>
        <p:spPr bwMode="auto">
          <a:xfrm>
            <a:off x="5673925" y="4637600"/>
            <a:ext cx="513758" cy="80137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BF416FDE-E720-4FC4-89FB-ED257890F867}"/>
              </a:ext>
            </a:extLst>
          </p:cNvPr>
          <p:cNvCxnSpPr>
            <a:cxnSpLocks/>
            <a:stCxn id="7" idx="1"/>
            <a:endCxn id="6" idx="3"/>
          </p:cNvCxnSpPr>
          <p:nvPr/>
        </p:nvCxnSpPr>
        <p:spPr bwMode="auto">
          <a:xfrm flipH="1">
            <a:off x="5501878" y="3929441"/>
            <a:ext cx="389607" cy="375809"/>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0F166B8C-EE95-4198-A239-D09D4D33F85F}"/>
              </a:ext>
            </a:extLst>
          </p:cNvPr>
          <p:cNvCxnSpPr>
            <a:stCxn id="8" idx="2"/>
            <a:endCxn id="6" idx="0"/>
          </p:cNvCxnSpPr>
          <p:nvPr/>
        </p:nvCxnSpPr>
        <p:spPr bwMode="auto">
          <a:xfrm flipH="1">
            <a:off x="5925037" y="4458451"/>
            <a:ext cx="1156319" cy="3471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9503546C-B72B-4555-9D25-2E46D9E3C381}"/>
              </a:ext>
            </a:extLst>
          </p:cNvPr>
          <p:cNvCxnSpPr>
            <a:stCxn id="5" idx="1"/>
            <a:endCxn id="8" idx="3"/>
          </p:cNvCxnSpPr>
          <p:nvPr/>
        </p:nvCxnSpPr>
        <p:spPr bwMode="auto">
          <a:xfrm>
            <a:off x="7309003" y="3180507"/>
            <a:ext cx="193589" cy="1064005"/>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D2AB12B1-9FA0-4B50-9A35-A2C8D83F6B8D}"/>
              </a:ext>
            </a:extLst>
          </p:cNvPr>
          <p:cNvCxnSpPr>
            <a:cxnSpLocks/>
            <a:stCxn id="11" idx="0"/>
            <a:endCxn id="8" idx="1"/>
          </p:cNvCxnSpPr>
          <p:nvPr/>
        </p:nvCxnSpPr>
        <p:spPr bwMode="auto">
          <a:xfrm flipV="1">
            <a:off x="6949136" y="4699498"/>
            <a:ext cx="553456" cy="73947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21669AC2-1FC1-4B7F-A203-12FAFFEC75CC}"/>
              </a:ext>
            </a:extLst>
          </p:cNvPr>
          <p:cNvCxnSpPr>
            <a:stCxn id="12" idx="3"/>
            <a:endCxn id="8" idx="0"/>
          </p:cNvCxnSpPr>
          <p:nvPr/>
        </p:nvCxnSpPr>
        <p:spPr bwMode="auto">
          <a:xfrm flipH="1" flipV="1">
            <a:off x="7925751" y="4458451"/>
            <a:ext cx="556078" cy="396845"/>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653323B9-1745-4DF9-8A5F-98988A715B09}"/>
              </a:ext>
            </a:extLst>
          </p:cNvPr>
          <p:cNvCxnSpPr>
            <a:cxnSpLocks/>
          </p:cNvCxnSpPr>
          <p:nvPr/>
        </p:nvCxnSpPr>
        <p:spPr bwMode="auto">
          <a:xfrm flipV="1">
            <a:off x="6380768" y="3092319"/>
            <a:ext cx="481334" cy="39194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337501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C2BAE-515F-4E9C-AE5F-63B928AC0001}"/>
              </a:ext>
            </a:extLst>
          </p:cNvPr>
          <p:cNvSpPr>
            <a:spLocks noGrp="1"/>
          </p:cNvSpPr>
          <p:nvPr>
            <p:ph type="title"/>
          </p:nvPr>
        </p:nvSpPr>
        <p:spPr/>
        <p:txBody>
          <a:bodyPr/>
          <a:lstStyle/>
          <a:p>
            <a:r>
              <a:rPr lang="en-US" altLang="zh-CN" dirty="0"/>
              <a:t>d-DDoS</a:t>
            </a:r>
            <a:r>
              <a:rPr lang="zh-CN" altLang="en-US" dirty="0"/>
              <a:t>攻击模型</a:t>
            </a:r>
          </a:p>
        </p:txBody>
      </p:sp>
      <p:sp>
        <p:nvSpPr>
          <p:cNvPr id="43" name="云形 42">
            <a:extLst>
              <a:ext uri="{FF2B5EF4-FFF2-40B4-BE49-F238E27FC236}">
                <a16:creationId xmlns:a16="http://schemas.microsoft.com/office/drawing/2014/main" id="{2B0C578E-B493-4562-B591-EAE4805B550D}"/>
              </a:ext>
            </a:extLst>
          </p:cNvPr>
          <p:cNvSpPr/>
          <p:nvPr/>
        </p:nvSpPr>
        <p:spPr bwMode="auto">
          <a:xfrm>
            <a:off x="4443291" y="2756762"/>
            <a:ext cx="1234911" cy="483123"/>
          </a:xfrm>
          <a:prstGeom prst="cloud">
            <a:avLst/>
          </a:prstGeom>
          <a:solidFill>
            <a:srgbClr val="CC660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effectLst/>
                <a:latin typeface="微软雅黑" panose="020B0503020204020204" pitchFamily="34" charset="-122"/>
                <a:ea typeface="微软雅黑" panose="020B0503020204020204" pitchFamily="34" charset="-122"/>
              </a:rPr>
              <a:t>AS1</a:t>
            </a:r>
            <a:endParaRPr kumimoji="0" lang="zh-CN" altLang="en-US" sz="1600" b="0" i="0" u="none" strike="noStrike" cap="none" normalizeH="0" baseline="0" dirty="0">
              <a:ln>
                <a:noFill/>
              </a:ln>
              <a:effectLst/>
              <a:latin typeface="微软雅黑" panose="020B0503020204020204" pitchFamily="34" charset="-122"/>
              <a:ea typeface="微软雅黑" panose="020B0503020204020204" pitchFamily="34" charset="-122"/>
            </a:endParaRPr>
          </a:p>
        </p:txBody>
      </p:sp>
      <p:sp>
        <p:nvSpPr>
          <p:cNvPr id="44" name="云形 43">
            <a:extLst>
              <a:ext uri="{FF2B5EF4-FFF2-40B4-BE49-F238E27FC236}">
                <a16:creationId xmlns:a16="http://schemas.microsoft.com/office/drawing/2014/main" id="{19026545-FC79-4B00-9CF0-4FFCC1B6E313}"/>
              </a:ext>
            </a:extLst>
          </p:cNvPr>
          <p:cNvSpPr/>
          <p:nvPr/>
        </p:nvSpPr>
        <p:spPr bwMode="auto">
          <a:xfrm>
            <a:off x="7362887" y="2294708"/>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AS2</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5" name="云形 44">
            <a:extLst>
              <a:ext uri="{FF2B5EF4-FFF2-40B4-BE49-F238E27FC236}">
                <a16:creationId xmlns:a16="http://schemas.microsoft.com/office/drawing/2014/main" id="{8322A8B1-D12F-4D6D-9FE6-6575921F6F20}"/>
              </a:ext>
            </a:extLst>
          </p:cNvPr>
          <p:cNvSpPr/>
          <p:nvPr/>
        </p:nvSpPr>
        <p:spPr bwMode="auto">
          <a:xfrm>
            <a:off x="5749352" y="3877798"/>
            <a:ext cx="847731" cy="424345"/>
          </a:xfrm>
          <a:prstGeom prst="cloud">
            <a:avLst/>
          </a:prstGeom>
          <a:solidFill>
            <a:srgbClr val="CC660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AS4</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6" name="云形 45">
            <a:extLst>
              <a:ext uri="{FF2B5EF4-FFF2-40B4-BE49-F238E27FC236}">
                <a16:creationId xmlns:a16="http://schemas.microsoft.com/office/drawing/2014/main" id="{9C354307-8D24-4BE3-BE3F-D18B25540DBE}"/>
              </a:ext>
            </a:extLst>
          </p:cNvPr>
          <p:cNvSpPr/>
          <p:nvPr/>
        </p:nvSpPr>
        <p:spPr bwMode="auto">
          <a:xfrm>
            <a:off x="5945369" y="3043642"/>
            <a:ext cx="1234911" cy="483123"/>
          </a:xfrm>
          <a:prstGeom prst="cloud">
            <a:avLst/>
          </a:prstGeom>
          <a:solidFill>
            <a:srgbClr val="CC660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AS3</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7" name="云形 46">
            <a:extLst>
              <a:ext uri="{FF2B5EF4-FFF2-40B4-BE49-F238E27FC236}">
                <a16:creationId xmlns:a16="http://schemas.microsoft.com/office/drawing/2014/main" id="{E2193FBC-175A-422F-8636-FF4B6851062B}"/>
              </a:ext>
            </a:extLst>
          </p:cNvPr>
          <p:cNvSpPr/>
          <p:nvPr/>
        </p:nvSpPr>
        <p:spPr bwMode="auto">
          <a:xfrm>
            <a:off x="7750066" y="3813699"/>
            <a:ext cx="84773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微软雅黑" panose="020B0503020204020204" pitchFamily="34" charset="-122"/>
                <a:ea typeface="微软雅黑" panose="020B0503020204020204" pitchFamily="34" charset="-122"/>
              </a:rPr>
              <a:t>AS5</a:t>
            </a:r>
            <a:endParaRPr lang="zh-CN" altLang="en-US" sz="1600" dirty="0">
              <a:latin typeface="微软雅黑" panose="020B0503020204020204" pitchFamily="34" charset="-122"/>
              <a:ea typeface="微软雅黑" panose="020B0503020204020204" pitchFamily="34" charset="-122"/>
            </a:endParaRPr>
          </a:p>
        </p:txBody>
      </p:sp>
      <p:sp>
        <p:nvSpPr>
          <p:cNvPr id="48" name="云形 47">
            <a:extLst>
              <a:ext uri="{FF2B5EF4-FFF2-40B4-BE49-F238E27FC236}">
                <a16:creationId xmlns:a16="http://schemas.microsoft.com/office/drawing/2014/main" id="{69DE9695-448A-4838-B9A7-52C4E2861126}"/>
              </a:ext>
            </a:extLst>
          </p:cNvPr>
          <p:cNvSpPr/>
          <p:nvPr/>
        </p:nvSpPr>
        <p:spPr bwMode="auto">
          <a:xfrm>
            <a:off x="4344737" y="4794220"/>
            <a:ext cx="76446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AS6</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9" name="云形 48">
            <a:extLst>
              <a:ext uri="{FF2B5EF4-FFF2-40B4-BE49-F238E27FC236}">
                <a16:creationId xmlns:a16="http://schemas.microsoft.com/office/drawing/2014/main" id="{C2E83C82-089A-4E19-A227-1DE82835E633}"/>
              </a:ext>
            </a:extLst>
          </p:cNvPr>
          <p:cNvSpPr/>
          <p:nvPr/>
        </p:nvSpPr>
        <p:spPr bwMode="auto">
          <a:xfrm>
            <a:off x="5335289" y="4811218"/>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AS7</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50" name="云形 49">
            <a:extLst>
              <a:ext uri="{FF2B5EF4-FFF2-40B4-BE49-F238E27FC236}">
                <a16:creationId xmlns:a16="http://schemas.microsoft.com/office/drawing/2014/main" id="{A755CC9A-FF7C-4DA5-AAC5-AD17F8AB562B}"/>
              </a:ext>
            </a:extLst>
          </p:cNvPr>
          <p:cNvSpPr/>
          <p:nvPr/>
        </p:nvSpPr>
        <p:spPr bwMode="auto">
          <a:xfrm>
            <a:off x="6856652" y="4794220"/>
            <a:ext cx="764461" cy="483123"/>
          </a:xfrm>
          <a:prstGeom prst="cloud">
            <a:avLst/>
          </a:prstGeom>
          <a:solidFill>
            <a:srgbClr val="CC660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AS8</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51" name="云形 50">
            <a:extLst>
              <a:ext uri="{FF2B5EF4-FFF2-40B4-BE49-F238E27FC236}">
                <a16:creationId xmlns:a16="http://schemas.microsoft.com/office/drawing/2014/main" id="{9BE3FC03-1690-4653-82E8-44BBBC56249C}"/>
              </a:ext>
            </a:extLst>
          </p:cNvPr>
          <p:cNvSpPr/>
          <p:nvPr/>
        </p:nvSpPr>
        <p:spPr bwMode="auto">
          <a:xfrm>
            <a:off x="8770938" y="4424483"/>
            <a:ext cx="764461" cy="483123"/>
          </a:xfrm>
          <a:prstGeom prst="cloud">
            <a:avLst/>
          </a:prstGeom>
          <a:solidFill>
            <a:srgbClr val="00B0F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微软雅黑" panose="020B0503020204020204" pitchFamily="34" charset="-122"/>
                <a:ea typeface="微软雅黑" panose="020B0503020204020204" pitchFamily="34" charset="-122"/>
              </a:rPr>
              <a:t>AS9</a:t>
            </a:r>
            <a:endParaRPr lang="zh-CN" altLang="en-US" sz="1600" dirty="0">
              <a:latin typeface="微软雅黑" panose="020B0503020204020204" pitchFamily="34" charset="-122"/>
              <a:ea typeface="微软雅黑" panose="020B0503020204020204" pitchFamily="34" charset="-122"/>
            </a:endParaRPr>
          </a:p>
        </p:txBody>
      </p:sp>
      <p:cxnSp>
        <p:nvCxnSpPr>
          <p:cNvPr id="52" name="直接连接符 51">
            <a:extLst>
              <a:ext uri="{FF2B5EF4-FFF2-40B4-BE49-F238E27FC236}">
                <a16:creationId xmlns:a16="http://schemas.microsoft.com/office/drawing/2014/main" id="{0E97BD80-FFA4-4A84-BAB8-63D5E283740F}"/>
              </a:ext>
            </a:extLst>
          </p:cNvPr>
          <p:cNvCxnSpPr>
            <a:stCxn id="43" idx="1"/>
            <a:endCxn id="48" idx="3"/>
          </p:cNvCxnSpPr>
          <p:nvPr/>
        </p:nvCxnSpPr>
        <p:spPr bwMode="auto">
          <a:xfrm flipH="1">
            <a:off x="4726968" y="3239371"/>
            <a:ext cx="333779" cy="158247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CA86EF2B-C38E-42FF-AFB2-5217E82B1FC7}"/>
              </a:ext>
            </a:extLst>
          </p:cNvPr>
          <p:cNvCxnSpPr>
            <a:stCxn id="43" idx="0"/>
            <a:endCxn id="44" idx="2"/>
          </p:cNvCxnSpPr>
          <p:nvPr/>
        </p:nvCxnSpPr>
        <p:spPr bwMode="auto">
          <a:xfrm flipV="1">
            <a:off x="5677173" y="2536270"/>
            <a:ext cx="1689545" cy="46205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C8E552A9-B90C-4913-829C-D02042DD203A}"/>
              </a:ext>
            </a:extLst>
          </p:cNvPr>
          <p:cNvCxnSpPr>
            <a:stCxn id="45" idx="1"/>
            <a:endCxn id="49" idx="3"/>
          </p:cNvCxnSpPr>
          <p:nvPr/>
        </p:nvCxnSpPr>
        <p:spPr bwMode="auto">
          <a:xfrm flipH="1">
            <a:off x="5717520" y="4301691"/>
            <a:ext cx="455698" cy="53715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851B223B-0EA8-4B37-922E-19D34CE90EA4}"/>
              </a:ext>
            </a:extLst>
          </p:cNvPr>
          <p:cNvCxnSpPr>
            <a:cxnSpLocks/>
            <a:endCxn id="50" idx="2"/>
          </p:cNvCxnSpPr>
          <p:nvPr/>
        </p:nvCxnSpPr>
        <p:spPr bwMode="auto">
          <a:xfrm>
            <a:off x="6345265" y="4234410"/>
            <a:ext cx="513758" cy="80137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039F020E-60C5-4A0F-AADE-9DAF0007B19C}"/>
              </a:ext>
            </a:extLst>
          </p:cNvPr>
          <p:cNvCxnSpPr>
            <a:cxnSpLocks/>
            <a:stCxn id="46" idx="1"/>
            <a:endCxn id="45" idx="3"/>
          </p:cNvCxnSpPr>
          <p:nvPr/>
        </p:nvCxnSpPr>
        <p:spPr bwMode="auto">
          <a:xfrm flipH="1">
            <a:off x="6173218" y="3526251"/>
            <a:ext cx="389607" cy="375809"/>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3EF79037-4CE4-4CE6-A583-B192CFC67314}"/>
              </a:ext>
            </a:extLst>
          </p:cNvPr>
          <p:cNvCxnSpPr>
            <a:stCxn id="47" idx="2"/>
            <a:endCxn id="45" idx="0"/>
          </p:cNvCxnSpPr>
          <p:nvPr/>
        </p:nvCxnSpPr>
        <p:spPr bwMode="auto">
          <a:xfrm flipH="1">
            <a:off x="6596377" y="4055261"/>
            <a:ext cx="1156319" cy="3471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0284FE5C-4375-4D81-B3F9-5FADED93C48B}"/>
              </a:ext>
            </a:extLst>
          </p:cNvPr>
          <p:cNvCxnSpPr>
            <a:stCxn id="44" idx="1"/>
            <a:endCxn id="47" idx="3"/>
          </p:cNvCxnSpPr>
          <p:nvPr/>
        </p:nvCxnSpPr>
        <p:spPr bwMode="auto">
          <a:xfrm>
            <a:off x="7980343" y="2777317"/>
            <a:ext cx="193589" cy="1064005"/>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9ECD9892-E580-4482-98B1-F5AAA1AEF1F1}"/>
              </a:ext>
            </a:extLst>
          </p:cNvPr>
          <p:cNvCxnSpPr>
            <a:cxnSpLocks/>
            <a:stCxn id="50" idx="0"/>
            <a:endCxn id="47" idx="1"/>
          </p:cNvCxnSpPr>
          <p:nvPr/>
        </p:nvCxnSpPr>
        <p:spPr bwMode="auto">
          <a:xfrm flipV="1">
            <a:off x="7620476" y="4296308"/>
            <a:ext cx="553456" cy="73947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29651196-5FAF-4B08-9567-F1557ADD54B2}"/>
              </a:ext>
            </a:extLst>
          </p:cNvPr>
          <p:cNvCxnSpPr>
            <a:stCxn id="51" idx="3"/>
            <a:endCxn id="47" idx="0"/>
          </p:cNvCxnSpPr>
          <p:nvPr/>
        </p:nvCxnSpPr>
        <p:spPr bwMode="auto">
          <a:xfrm flipH="1" flipV="1">
            <a:off x="8597091" y="4055261"/>
            <a:ext cx="556078" cy="396845"/>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C7E68EA6-050C-490D-9537-CA427D434D13}"/>
              </a:ext>
            </a:extLst>
          </p:cNvPr>
          <p:cNvCxnSpPr>
            <a:cxnSpLocks/>
          </p:cNvCxnSpPr>
          <p:nvPr/>
        </p:nvCxnSpPr>
        <p:spPr bwMode="auto">
          <a:xfrm flipV="1">
            <a:off x="7052108" y="2689129"/>
            <a:ext cx="481334" cy="39194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2" name="文本框 61">
            <a:extLst>
              <a:ext uri="{FF2B5EF4-FFF2-40B4-BE49-F238E27FC236}">
                <a16:creationId xmlns:a16="http://schemas.microsoft.com/office/drawing/2014/main" id="{BED0996B-7265-41A5-9F0B-60F255586C8F}"/>
              </a:ext>
            </a:extLst>
          </p:cNvPr>
          <p:cNvSpPr txBox="1"/>
          <p:nvPr/>
        </p:nvSpPr>
        <p:spPr>
          <a:xfrm>
            <a:off x="6341936" y="5974743"/>
            <a:ext cx="1377300"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d-DDoS</a:t>
            </a:r>
            <a:r>
              <a:rPr lang="zh-CN" altLang="en-US" sz="1600" dirty="0">
                <a:latin typeface="微软雅黑" panose="020B0503020204020204" pitchFamily="34" charset="-122"/>
                <a:ea typeface="微软雅黑" panose="020B0503020204020204" pitchFamily="34" charset="-122"/>
              </a:rPr>
              <a:t>攻击</a:t>
            </a:r>
          </a:p>
        </p:txBody>
      </p:sp>
      <p:cxnSp>
        <p:nvCxnSpPr>
          <p:cNvPr id="63" name="直接箭头连接符 62">
            <a:extLst>
              <a:ext uri="{FF2B5EF4-FFF2-40B4-BE49-F238E27FC236}">
                <a16:creationId xmlns:a16="http://schemas.microsoft.com/office/drawing/2014/main" id="{51D3CE0D-0816-4EE0-BCAE-CBF8598C6FED}"/>
              </a:ext>
            </a:extLst>
          </p:cNvPr>
          <p:cNvCxnSpPr>
            <a:cxnSpLocks/>
          </p:cNvCxnSpPr>
          <p:nvPr/>
        </p:nvCxnSpPr>
        <p:spPr bwMode="auto">
          <a:xfrm>
            <a:off x="7873282" y="2827027"/>
            <a:ext cx="174112" cy="937476"/>
          </a:xfrm>
          <a:prstGeom prst="straightConnector1">
            <a:avLst/>
          </a:prstGeom>
          <a:solidFill>
            <a:srgbClr val="AFE2E3"/>
          </a:solidFill>
          <a:ln w="31750" cap="flat" cmpd="sng" algn="ctr">
            <a:solidFill>
              <a:srgbClr val="CC3300"/>
            </a:solidFill>
            <a:prstDash val="dash"/>
            <a:round/>
            <a:headEnd type="none" w="med" len="med"/>
            <a:tailEnd type="triangle"/>
          </a:ln>
          <a:effectLst/>
        </p:spPr>
      </p:cxnSp>
      <p:cxnSp>
        <p:nvCxnSpPr>
          <p:cNvPr id="67" name="直接箭头连接符 66">
            <a:extLst>
              <a:ext uri="{FF2B5EF4-FFF2-40B4-BE49-F238E27FC236}">
                <a16:creationId xmlns:a16="http://schemas.microsoft.com/office/drawing/2014/main" id="{761796FC-08B8-47CA-AB34-CAE604DAC95A}"/>
              </a:ext>
            </a:extLst>
          </p:cNvPr>
          <p:cNvCxnSpPr>
            <a:cxnSpLocks/>
          </p:cNvCxnSpPr>
          <p:nvPr/>
        </p:nvCxnSpPr>
        <p:spPr bwMode="auto">
          <a:xfrm flipV="1">
            <a:off x="6641324" y="3944348"/>
            <a:ext cx="1077912" cy="37279"/>
          </a:xfrm>
          <a:prstGeom prst="straightConnector1">
            <a:avLst/>
          </a:prstGeom>
          <a:solidFill>
            <a:srgbClr val="AFE2E3"/>
          </a:solidFill>
          <a:ln w="31750" cap="flat" cmpd="sng" algn="ctr">
            <a:solidFill>
              <a:srgbClr val="CC3300"/>
            </a:solidFill>
            <a:prstDash val="dash"/>
            <a:round/>
            <a:headEnd type="none" w="med" len="med"/>
            <a:tailEnd type="triangle"/>
          </a:ln>
          <a:effectLst/>
        </p:spPr>
      </p:cxnSp>
      <p:cxnSp>
        <p:nvCxnSpPr>
          <p:cNvPr id="71" name="直接箭头连接符 70">
            <a:extLst>
              <a:ext uri="{FF2B5EF4-FFF2-40B4-BE49-F238E27FC236}">
                <a16:creationId xmlns:a16="http://schemas.microsoft.com/office/drawing/2014/main" id="{133A8062-9978-4925-97AE-42391CB83B1B}"/>
              </a:ext>
            </a:extLst>
          </p:cNvPr>
          <p:cNvCxnSpPr>
            <a:cxnSpLocks/>
          </p:cNvCxnSpPr>
          <p:nvPr/>
        </p:nvCxnSpPr>
        <p:spPr bwMode="auto">
          <a:xfrm flipV="1">
            <a:off x="7621113" y="4289328"/>
            <a:ext cx="426281" cy="549513"/>
          </a:xfrm>
          <a:prstGeom prst="straightConnector1">
            <a:avLst/>
          </a:prstGeom>
          <a:solidFill>
            <a:srgbClr val="AFE2E3"/>
          </a:solidFill>
          <a:ln w="31750" cap="flat" cmpd="sng" algn="ctr">
            <a:solidFill>
              <a:srgbClr val="CC3300"/>
            </a:solidFill>
            <a:prstDash val="dash"/>
            <a:round/>
            <a:headEnd type="none" w="med" len="med"/>
            <a:tailEnd type="triangle"/>
          </a:ln>
          <a:effectLst/>
        </p:spPr>
      </p:cxnSp>
      <p:graphicFrame>
        <p:nvGraphicFramePr>
          <p:cNvPr id="74" name="表格 41">
            <a:extLst>
              <a:ext uri="{FF2B5EF4-FFF2-40B4-BE49-F238E27FC236}">
                <a16:creationId xmlns:a16="http://schemas.microsoft.com/office/drawing/2014/main" id="{16986A16-E581-4F2C-86BD-282A7AE11CCC}"/>
              </a:ext>
            </a:extLst>
          </p:cNvPr>
          <p:cNvGraphicFramePr>
            <a:graphicFrameLocks noGrp="1"/>
          </p:cNvGraphicFramePr>
          <p:nvPr>
            <p:extLst>
              <p:ext uri="{D42A27DB-BD31-4B8C-83A1-F6EECF244321}">
                <p14:modId xmlns:p14="http://schemas.microsoft.com/office/powerpoint/2010/main" val="3500667363"/>
              </p:ext>
            </p:extLst>
          </p:nvPr>
        </p:nvGraphicFramePr>
        <p:xfrm>
          <a:off x="8077137" y="5118752"/>
          <a:ext cx="2307910" cy="670560"/>
        </p:xfrm>
        <a:graphic>
          <a:graphicData uri="http://schemas.openxmlformats.org/drawingml/2006/table">
            <a:tbl>
              <a:tblPr firstRow="1" bandRow="1">
                <a:tableStyleId>{5C22544A-7EE6-4342-B048-85BDC9FD1C3A}</a:tableStyleId>
              </a:tblPr>
              <a:tblGrid>
                <a:gridCol w="1153955">
                  <a:extLst>
                    <a:ext uri="{9D8B030D-6E8A-4147-A177-3AD203B41FA5}">
                      <a16:colId xmlns:a16="http://schemas.microsoft.com/office/drawing/2014/main" val="2847487217"/>
                    </a:ext>
                  </a:extLst>
                </a:gridCol>
                <a:gridCol w="1153955">
                  <a:extLst>
                    <a:ext uri="{9D8B030D-6E8A-4147-A177-3AD203B41FA5}">
                      <a16:colId xmlns:a16="http://schemas.microsoft.com/office/drawing/2014/main" val="2667134979"/>
                    </a:ext>
                  </a:extLst>
                </a:gridCol>
              </a:tblGrid>
              <a:tr h="257453">
                <a:tc gridSpan="2">
                  <a:txBody>
                    <a:bodyPr/>
                    <a:lstStyle/>
                    <a:p>
                      <a:pPr algn="ctr"/>
                      <a:r>
                        <a:rPr lang="en-US" altLang="zh-CN" sz="1600" b="0" dirty="0">
                          <a:solidFill>
                            <a:schemeClr val="tx1"/>
                          </a:solidFill>
                          <a:latin typeface="微软雅黑" panose="020B0503020204020204" pitchFamily="34" charset="-122"/>
                          <a:ea typeface="微软雅黑" panose="020B0503020204020204" pitchFamily="34" charset="-122"/>
                        </a:rPr>
                        <a:t>IP Header</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2149914"/>
                  </a:ext>
                </a:extLst>
              </a:tr>
              <a:tr h="257453">
                <a:tc>
                  <a:txBody>
                    <a:bodyPr/>
                    <a:lstStyle/>
                    <a:p>
                      <a:pPr algn="ctr"/>
                      <a:r>
                        <a:rPr lang="en-US" altLang="zh-CN" sz="1600" dirty="0">
                          <a:latin typeface="微软雅黑" panose="020B0503020204020204" pitchFamily="34" charset="-122"/>
                          <a:ea typeface="微软雅黑" panose="020B0503020204020204" pitchFamily="34" charset="-122"/>
                        </a:rPr>
                        <a:t>S: 6</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latin typeface="微软雅黑" panose="020B0503020204020204" pitchFamily="34" charset="-122"/>
                          <a:ea typeface="微软雅黑" panose="020B0503020204020204" pitchFamily="34" charset="-122"/>
                        </a:rPr>
                        <a:t>D: 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814895"/>
                  </a:ext>
                </a:extLst>
              </a:tr>
            </a:tbl>
          </a:graphicData>
        </a:graphic>
      </p:graphicFrame>
      <p:cxnSp>
        <p:nvCxnSpPr>
          <p:cNvPr id="64" name="直接箭头连接符 63">
            <a:extLst>
              <a:ext uri="{FF2B5EF4-FFF2-40B4-BE49-F238E27FC236}">
                <a16:creationId xmlns:a16="http://schemas.microsoft.com/office/drawing/2014/main" id="{F3071F05-9596-43DF-878A-DDD64A3F7980}"/>
              </a:ext>
            </a:extLst>
          </p:cNvPr>
          <p:cNvCxnSpPr>
            <a:cxnSpLocks/>
          </p:cNvCxnSpPr>
          <p:nvPr/>
        </p:nvCxnSpPr>
        <p:spPr bwMode="auto">
          <a:xfrm>
            <a:off x="8668533" y="3962987"/>
            <a:ext cx="562559" cy="420011"/>
          </a:xfrm>
          <a:prstGeom prst="straightConnector1">
            <a:avLst/>
          </a:prstGeom>
          <a:solidFill>
            <a:srgbClr val="AFE2E3"/>
          </a:solidFill>
          <a:ln w="31750" cap="flat" cmpd="sng" algn="ctr">
            <a:solidFill>
              <a:srgbClr val="CC3300"/>
            </a:solidFill>
            <a:prstDash val="dash"/>
            <a:round/>
            <a:headEnd type="none" w="med" len="med"/>
            <a:tailEnd type="triangle"/>
          </a:ln>
          <a:effectLst/>
        </p:spPr>
      </p:cxnSp>
      <p:sp>
        <p:nvSpPr>
          <p:cNvPr id="65" name="云形 64">
            <a:extLst>
              <a:ext uri="{FF2B5EF4-FFF2-40B4-BE49-F238E27FC236}">
                <a16:creationId xmlns:a16="http://schemas.microsoft.com/office/drawing/2014/main" id="{E20EAE66-4982-401F-8CFB-A5747F853039}"/>
              </a:ext>
            </a:extLst>
          </p:cNvPr>
          <p:cNvSpPr/>
          <p:nvPr/>
        </p:nvSpPr>
        <p:spPr bwMode="auto">
          <a:xfrm>
            <a:off x="4650608" y="1252733"/>
            <a:ext cx="828704" cy="338554"/>
          </a:xfrm>
          <a:prstGeom prst="cloud">
            <a:avLst/>
          </a:prstGeom>
          <a:solidFill>
            <a:srgbClr val="CC660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1600" b="0" i="0" u="none" strike="noStrike" cap="none" normalizeH="0" baseline="0" dirty="0">
              <a:ln>
                <a:noFill/>
              </a:ln>
              <a:effectLst/>
              <a:latin typeface="微软雅黑" panose="020B0503020204020204" pitchFamily="34" charset="-122"/>
              <a:ea typeface="微软雅黑" panose="020B0503020204020204" pitchFamily="34" charset="-122"/>
            </a:endParaRPr>
          </a:p>
        </p:txBody>
      </p:sp>
      <p:sp>
        <p:nvSpPr>
          <p:cNvPr id="66" name="云形 65">
            <a:extLst>
              <a:ext uri="{FF2B5EF4-FFF2-40B4-BE49-F238E27FC236}">
                <a16:creationId xmlns:a16="http://schemas.microsoft.com/office/drawing/2014/main" id="{F4F2B832-0274-4534-923D-0D7ADF72BA08}"/>
              </a:ext>
            </a:extLst>
          </p:cNvPr>
          <p:cNvSpPr/>
          <p:nvPr/>
        </p:nvSpPr>
        <p:spPr bwMode="auto">
          <a:xfrm>
            <a:off x="5758870" y="1249606"/>
            <a:ext cx="828704" cy="338554"/>
          </a:xfrm>
          <a:prstGeom prst="cloud">
            <a:avLst/>
          </a:prstGeom>
          <a:solidFill>
            <a:srgbClr val="00B0F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1600" b="0" i="0" u="none" strike="noStrike" cap="none" normalizeH="0" baseline="0" dirty="0">
              <a:ln>
                <a:noFill/>
              </a:ln>
              <a:effectLst/>
              <a:latin typeface="微软雅黑" panose="020B0503020204020204" pitchFamily="34" charset="-122"/>
              <a:ea typeface="微软雅黑" panose="020B0503020204020204" pitchFamily="34" charset="-122"/>
            </a:endParaRPr>
          </a:p>
        </p:txBody>
      </p:sp>
      <p:sp>
        <p:nvSpPr>
          <p:cNvPr id="68" name="云形 67">
            <a:extLst>
              <a:ext uri="{FF2B5EF4-FFF2-40B4-BE49-F238E27FC236}">
                <a16:creationId xmlns:a16="http://schemas.microsoft.com/office/drawing/2014/main" id="{CCD1C7C9-53E4-40C4-B095-AFFA6BAEEBAF}"/>
              </a:ext>
            </a:extLst>
          </p:cNvPr>
          <p:cNvSpPr/>
          <p:nvPr/>
        </p:nvSpPr>
        <p:spPr bwMode="auto">
          <a:xfrm>
            <a:off x="6867132" y="1248011"/>
            <a:ext cx="828704" cy="338554"/>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1600" b="0" i="0" u="none" strike="noStrike" cap="none" normalizeH="0" baseline="0" dirty="0">
              <a:ln>
                <a:noFill/>
              </a:ln>
              <a:effectLst/>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42366C64-6251-4F7F-8534-618235CE9F79}"/>
              </a:ext>
            </a:extLst>
          </p:cNvPr>
          <p:cNvSpPr txBox="1"/>
          <p:nvPr/>
        </p:nvSpPr>
        <p:spPr>
          <a:xfrm>
            <a:off x="4674227" y="1641922"/>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攻击者</a:t>
            </a:r>
          </a:p>
        </p:txBody>
      </p:sp>
      <p:sp>
        <p:nvSpPr>
          <p:cNvPr id="70" name="文本框 69">
            <a:extLst>
              <a:ext uri="{FF2B5EF4-FFF2-40B4-BE49-F238E27FC236}">
                <a16:creationId xmlns:a16="http://schemas.microsoft.com/office/drawing/2014/main" id="{FD421892-2CA5-45F9-9101-3E12973D2EB5}"/>
              </a:ext>
            </a:extLst>
          </p:cNvPr>
          <p:cNvSpPr txBox="1"/>
          <p:nvPr/>
        </p:nvSpPr>
        <p:spPr>
          <a:xfrm>
            <a:off x="5787355" y="1642128"/>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受害者</a:t>
            </a:r>
          </a:p>
        </p:txBody>
      </p:sp>
      <p:sp>
        <p:nvSpPr>
          <p:cNvPr id="72" name="文本框 71">
            <a:extLst>
              <a:ext uri="{FF2B5EF4-FFF2-40B4-BE49-F238E27FC236}">
                <a16:creationId xmlns:a16="http://schemas.microsoft.com/office/drawing/2014/main" id="{86C183D0-611D-449D-AA12-2347ABE96D71}"/>
              </a:ext>
            </a:extLst>
          </p:cNvPr>
          <p:cNvSpPr txBox="1"/>
          <p:nvPr/>
        </p:nvSpPr>
        <p:spPr>
          <a:xfrm>
            <a:off x="6856652" y="1642128"/>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被伪造者</a:t>
            </a:r>
          </a:p>
        </p:txBody>
      </p:sp>
      <p:sp>
        <p:nvSpPr>
          <p:cNvPr id="73" name="云形 72">
            <a:extLst>
              <a:ext uri="{FF2B5EF4-FFF2-40B4-BE49-F238E27FC236}">
                <a16:creationId xmlns:a16="http://schemas.microsoft.com/office/drawing/2014/main" id="{28DA7029-F413-4CD4-BF21-1B921C9CB11C}"/>
              </a:ext>
            </a:extLst>
          </p:cNvPr>
          <p:cNvSpPr/>
          <p:nvPr/>
        </p:nvSpPr>
        <p:spPr bwMode="auto">
          <a:xfrm>
            <a:off x="7975394" y="1248011"/>
            <a:ext cx="828704" cy="338554"/>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lang="zh-CN" altLang="en-US" sz="1600" dirty="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B3A3BA29-05EA-43C1-8CAE-7F8E7C422F0C}"/>
              </a:ext>
            </a:extLst>
          </p:cNvPr>
          <p:cNvSpPr txBox="1"/>
          <p:nvPr/>
        </p:nvSpPr>
        <p:spPr>
          <a:xfrm>
            <a:off x="7989636" y="1642128"/>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良好者</a:t>
            </a:r>
          </a:p>
        </p:txBody>
      </p:sp>
      <p:sp>
        <p:nvSpPr>
          <p:cNvPr id="3" name="文本框 2">
            <a:extLst>
              <a:ext uri="{FF2B5EF4-FFF2-40B4-BE49-F238E27FC236}">
                <a16:creationId xmlns:a16="http://schemas.microsoft.com/office/drawing/2014/main" id="{C16731AC-6FCC-4E5F-97D9-A2941AFE8218}"/>
              </a:ext>
            </a:extLst>
          </p:cNvPr>
          <p:cNvSpPr txBox="1"/>
          <p:nvPr/>
        </p:nvSpPr>
        <p:spPr>
          <a:xfrm>
            <a:off x="679472" y="4327490"/>
            <a:ext cx="223651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红色箭头代表攻击流量</a:t>
            </a:r>
          </a:p>
        </p:txBody>
      </p:sp>
      <p:sp>
        <p:nvSpPr>
          <p:cNvPr id="37" name="文本框 36">
            <a:extLst>
              <a:ext uri="{FF2B5EF4-FFF2-40B4-BE49-F238E27FC236}">
                <a16:creationId xmlns:a16="http://schemas.microsoft.com/office/drawing/2014/main" id="{FEC1669B-CE6E-498A-A014-8621A963D142}"/>
              </a:ext>
            </a:extLst>
          </p:cNvPr>
          <p:cNvSpPr txBox="1"/>
          <p:nvPr/>
        </p:nvSpPr>
        <p:spPr>
          <a:xfrm>
            <a:off x="563180" y="2907469"/>
            <a:ext cx="2778325" cy="1224951"/>
          </a:xfrm>
          <a:prstGeom prst="rect">
            <a:avLst/>
          </a:prstGeom>
          <a:noFill/>
        </p:spPr>
        <p:txBody>
          <a:bodyPr wrap="none" rtlCol="0">
            <a:spAutoFit/>
          </a:bodyPr>
          <a:lstStyle/>
          <a:p>
            <a:pPr>
              <a:lnSpc>
                <a:spcPct val="120000"/>
              </a:lnSpc>
            </a:pPr>
            <a:r>
              <a:rPr lang="zh-CN" altLang="en-US" sz="1600" dirty="0">
                <a:latin typeface="微软雅黑" panose="020B0503020204020204" pitchFamily="34" charset="-122"/>
                <a:ea typeface="微软雅黑" panose="020B0503020204020204" pitchFamily="34" charset="-122"/>
              </a:rPr>
              <a:t>针对</a:t>
            </a:r>
            <a:r>
              <a:rPr lang="en-US" altLang="zh-CN" sz="1600" dirty="0">
                <a:latin typeface="微软雅黑" panose="020B0503020204020204" pitchFamily="34" charset="-122"/>
                <a:ea typeface="微软雅黑" panose="020B0503020204020204" pitchFamily="34" charset="-122"/>
              </a:rPr>
              <a:t>AS9</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d-DDoS</a:t>
            </a:r>
            <a:r>
              <a:rPr lang="zh-CN" altLang="en-US" sz="1600" dirty="0">
                <a:latin typeface="微软雅黑" panose="020B0503020204020204" pitchFamily="34" charset="-122"/>
                <a:ea typeface="微软雅黑" panose="020B0503020204020204" pitchFamily="34" charset="-122"/>
              </a:rPr>
              <a:t>攻击：</a:t>
            </a:r>
            <a:endParaRPr lang="en-US" altLang="zh-CN" sz="1600" dirty="0">
              <a:latin typeface="微软雅黑" panose="020B0503020204020204" pitchFamily="34" charset="-122"/>
              <a:ea typeface="微软雅黑" panose="020B0503020204020204" pitchFamily="34" charset="-122"/>
            </a:endParaRPr>
          </a:p>
          <a:p>
            <a:pPr>
              <a:lnSpc>
                <a:spcPct val="120000"/>
              </a:lnSpc>
            </a:pPr>
            <a:r>
              <a:rPr lang="en-US" altLang="zh-CN" sz="1600" dirty="0">
                <a:latin typeface="微软雅黑" panose="020B0503020204020204" pitchFamily="34" charset="-122"/>
                <a:ea typeface="微软雅黑" panose="020B0503020204020204" pitchFamily="34" charset="-122"/>
              </a:rPr>
              <a:t>AS1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AS3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AS4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AS8</a:t>
            </a:r>
            <a:r>
              <a:rPr lang="zh-CN" altLang="en-US" sz="1600" dirty="0">
                <a:latin typeface="微软雅黑" panose="020B0503020204020204" pitchFamily="34" charset="-122"/>
                <a:ea typeface="微软雅黑" panose="020B0503020204020204" pitchFamily="34" charset="-122"/>
              </a:rPr>
              <a:t>伪造</a:t>
            </a:r>
            <a:endParaRPr lang="en-US" altLang="zh-CN" sz="1600" dirty="0">
              <a:latin typeface="微软雅黑" panose="020B0503020204020204" pitchFamily="34" charset="-122"/>
              <a:ea typeface="微软雅黑" panose="020B0503020204020204" pitchFamily="34" charset="-122"/>
            </a:endParaRPr>
          </a:p>
          <a:p>
            <a:pPr>
              <a:lnSpc>
                <a:spcPct val="120000"/>
              </a:lnSpc>
            </a:pPr>
            <a:r>
              <a:rPr lang="en-US" altLang="zh-CN" sz="1600" dirty="0">
                <a:latin typeface="微软雅黑" panose="020B0503020204020204" pitchFamily="34" charset="-122"/>
                <a:ea typeface="微软雅黑" panose="020B0503020204020204" pitchFamily="34" charset="-122"/>
              </a:rPr>
              <a:t>AS6</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rPr>
              <a:t>AS9</a:t>
            </a:r>
            <a:r>
              <a:rPr lang="zh-CN" altLang="en-US" sz="1600" dirty="0">
                <a:latin typeface="微软雅黑" panose="020B0503020204020204" pitchFamily="34" charset="-122"/>
                <a:ea typeface="微软雅黑" panose="020B0503020204020204" pitchFamily="34" charset="-122"/>
              </a:rPr>
              <a:t>发送伪造报文</a:t>
            </a:r>
          </a:p>
          <a:p>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686768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5232C-44DB-4E51-A468-636B66460CCE}"/>
              </a:ext>
            </a:extLst>
          </p:cNvPr>
          <p:cNvSpPr>
            <a:spLocks noGrp="1"/>
          </p:cNvSpPr>
          <p:nvPr>
            <p:ph type="title"/>
          </p:nvPr>
        </p:nvSpPr>
        <p:spPr/>
        <p:txBody>
          <a:bodyPr/>
          <a:lstStyle/>
          <a:p>
            <a:r>
              <a:rPr lang="en-US" altLang="zh-CN" dirty="0"/>
              <a:t>s-DDoS</a:t>
            </a:r>
            <a:r>
              <a:rPr lang="zh-CN" altLang="en-US" dirty="0"/>
              <a:t>攻击模型</a:t>
            </a:r>
          </a:p>
        </p:txBody>
      </p:sp>
      <p:sp>
        <p:nvSpPr>
          <p:cNvPr id="32" name="云形 31">
            <a:extLst>
              <a:ext uri="{FF2B5EF4-FFF2-40B4-BE49-F238E27FC236}">
                <a16:creationId xmlns:a16="http://schemas.microsoft.com/office/drawing/2014/main" id="{D1E8D66F-F09D-4064-955F-EB14FD5AF58B}"/>
              </a:ext>
            </a:extLst>
          </p:cNvPr>
          <p:cNvSpPr/>
          <p:nvPr/>
        </p:nvSpPr>
        <p:spPr bwMode="auto">
          <a:xfrm>
            <a:off x="4024504" y="2915901"/>
            <a:ext cx="1234911" cy="483123"/>
          </a:xfrm>
          <a:prstGeom prst="cloud">
            <a:avLst/>
          </a:prstGeom>
          <a:solidFill>
            <a:srgbClr val="CC660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effectLst/>
                <a:latin typeface="微软雅黑" panose="020B0503020204020204" pitchFamily="34" charset="-122"/>
                <a:ea typeface="微软雅黑" panose="020B0503020204020204" pitchFamily="34" charset="-122"/>
              </a:rPr>
              <a:t>AS1</a:t>
            </a:r>
            <a:endParaRPr kumimoji="0" lang="zh-CN" altLang="en-US" sz="1600" b="0" i="0" u="none" strike="noStrike" cap="none" normalizeH="0" baseline="0" dirty="0">
              <a:ln>
                <a:noFill/>
              </a:ln>
              <a:effectLst/>
              <a:latin typeface="微软雅黑" panose="020B0503020204020204" pitchFamily="34" charset="-122"/>
              <a:ea typeface="微软雅黑" panose="020B0503020204020204" pitchFamily="34" charset="-122"/>
            </a:endParaRPr>
          </a:p>
        </p:txBody>
      </p:sp>
      <p:sp>
        <p:nvSpPr>
          <p:cNvPr id="33" name="云形 32">
            <a:extLst>
              <a:ext uri="{FF2B5EF4-FFF2-40B4-BE49-F238E27FC236}">
                <a16:creationId xmlns:a16="http://schemas.microsoft.com/office/drawing/2014/main" id="{75FC885D-7642-49EC-AD2A-50506B3957C9}"/>
              </a:ext>
            </a:extLst>
          </p:cNvPr>
          <p:cNvSpPr/>
          <p:nvPr/>
        </p:nvSpPr>
        <p:spPr bwMode="auto">
          <a:xfrm>
            <a:off x="6944100" y="2453847"/>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AS2</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4" name="云形 33">
            <a:extLst>
              <a:ext uri="{FF2B5EF4-FFF2-40B4-BE49-F238E27FC236}">
                <a16:creationId xmlns:a16="http://schemas.microsoft.com/office/drawing/2014/main" id="{BD5A1296-8AE4-4757-BF72-F9B9C0773F26}"/>
              </a:ext>
            </a:extLst>
          </p:cNvPr>
          <p:cNvSpPr/>
          <p:nvPr/>
        </p:nvSpPr>
        <p:spPr bwMode="auto">
          <a:xfrm>
            <a:off x="5330565" y="4036937"/>
            <a:ext cx="847731" cy="424345"/>
          </a:xfrm>
          <a:prstGeom prst="cloud">
            <a:avLst/>
          </a:prstGeom>
          <a:solidFill>
            <a:srgbClr val="CC660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AS4</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5" name="云形 34">
            <a:extLst>
              <a:ext uri="{FF2B5EF4-FFF2-40B4-BE49-F238E27FC236}">
                <a16:creationId xmlns:a16="http://schemas.microsoft.com/office/drawing/2014/main" id="{B3B1F8C0-B5BA-4919-90B5-89AD9028FFC8}"/>
              </a:ext>
            </a:extLst>
          </p:cNvPr>
          <p:cNvSpPr/>
          <p:nvPr/>
        </p:nvSpPr>
        <p:spPr bwMode="auto">
          <a:xfrm>
            <a:off x="5526582" y="3202781"/>
            <a:ext cx="1234911" cy="483123"/>
          </a:xfrm>
          <a:prstGeom prst="cloud">
            <a:avLst/>
          </a:prstGeom>
          <a:solidFill>
            <a:srgbClr val="CC660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AS3</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6" name="云形 35">
            <a:extLst>
              <a:ext uri="{FF2B5EF4-FFF2-40B4-BE49-F238E27FC236}">
                <a16:creationId xmlns:a16="http://schemas.microsoft.com/office/drawing/2014/main" id="{A1009447-2AC7-4485-85F1-3249B7E24D6C}"/>
              </a:ext>
            </a:extLst>
          </p:cNvPr>
          <p:cNvSpPr/>
          <p:nvPr/>
        </p:nvSpPr>
        <p:spPr bwMode="auto">
          <a:xfrm>
            <a:off x="7331279" y="3972838"/>
            <a:ext cx="84773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微软雅黑" panose="020B0503020204020204" pitchFamily="34" charset="-122"/>
                <a:ea typeface="微软雅黑" panose="020B0503020204020204" pitchFamily="34" charset="-122"/>
              </a:rPr>
              <a:t>AS5</a:t>
            </a:r>
            <a:endParaRPr lang="zh-CN" altLang="en-US" sz="1600" dirty="0">
              <a:latin typeface="微软雅黑" panose="020B0503020204020204" pitchFamily="34" charset="-122"/>
              <a:ea typeface="微软雅黑" panose="020B0503020204020204" pitchFamily="34" charset="-122"/>
            </a:endParaRPr>
          </a:p>
        </p:txBody>
      </p:sp>
      <p:sp>
        <p:nvSpPr>
          <p:cNvPr id="37" name="云形 36">
            <a:extLst>
              <a:ext uri="{FF2B5EF4-FFF2-40B4-BE49-F238E27FC236}">
                <a16:creationId xmlns:a16="http://schemas.microsoft.com/office/drawing/2014/main" id="{6577DAF6-D782-4555-A44C-B71933AFECFA}"/>
              </a:ext>
            </a:extLst>
          </p:cNvPr>
          <p:cNvSpPr/>
          <p:nvPr/>
        </p:nvSpPr>
        <p:spPr bwMode="auto">
          <a:xfrm>
            <a:off x="3925950" y="4953359"/>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微软雅黑" panose="020B0503020204020204" pitchFamily="34" charset="-122"/>
                <a:ea typeface="微软雅黑" panose="020B0503020204020204" pitchFamily="34" charset="-122"/>
              </a:rPr>
              <a:t>AS6</a:t>
            </a:r>
            <a:endParaRPr lang="zh-CN" altLang="en-US" sz="1600" dirty="0">
              <a:latin typeface="微软雅黑" panose="020B0503020204020204" pitchFamily="34" charset="-122"/>
              <a:ea typeface="微软雅黑" panose="020B0503020204020204" pitchFamily="34" charset="-122"/>
            </a:endParaRPr>
          </a:p>
        </p:txBody>
      </p:sp>
      <p:sp>
        <p:nvSpPr>
          <p:cNvPr id="38" name="云形 37">
            <a:extLst>
              <a:ext uri="{FF2B5EF4-FFF2-40B4-BE49-F238E27FC236}">
                <a16:creationId xmlns:a16="http://schemas.microsoft.com/office/drawing/2014/main" id="{15B65E58-A5A8-405B-A222-7DA9BC10E143}"/>
              </a:ext>
            </a:extLst>
          </p:cNvPr>
          <p:cNvSpPr/>
          <p:nvPr/>
        </p:nvSpPr>
        <p:spPr bwMode="auto">
          <a:xfrm>
            <a:off x="4916502" y="4970357"/>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AS7</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9" name="云形 38">
            <a:extLst>
              <a:ext uri="{FF2B5EF4-FFF2-40B4-BE49-F238E27FC236}">
                <a16:creationId xmlns:a16="http://schemas.microsoft.com/office/drawing/2014/main" id="{819F7801-DD60-4A73-9556-9E0EEC6F7604}"/>
              </a:ext>
            </a:extLst>
          </p:cNvPr>
          <p:cNvSpPr/>
          <p:nvPr/>
        </p:nvSpPr>
        <p:spPr bwMode="auto">
          <a:xfrm>
            <a:off x="6437865" y="4953359"/>
            <a:ext cx="764461" cy="483123"/>
          </a:xfrm>
          <a:prstGeom prst="cloud">
            <a:avLst/>
          </a:prstGeom>
          <a:solidFill>
            <a:srgbClr val="CC660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AS8</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0" name="云形 39">
            <a:extLst>
              <a:ext uri="{FF2B5EF4-FFF2-40B4-BE49-F238E27FC236}">
                <a16:creationId xmlns:a16="http://schemas.microsoft.com/office/drawing/2014/main" id="{A2F6CF45-5985-4BA5-A14D-9F462202D0C1}"/>
              </a:ext>
            </a:extLst>
          </p:cNvPr>
          <p:cNvSpPr/>
          <p:nvPr/>
        </p:nvSpPr>
        <p:spPr bwMode="auto">
          <a:xfrm>
            <a:off x="8352151" y="4583622"/>
            <a:ext cx="764461" cy="483123"/>
          </a:xfrm>
          <a:prstGeom prst="cloud">
            <a:avLst/>
          </a:prstGeom>
          <a:solidFill>
            <a:srgbClr val="00B0F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AS9</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41" name="直接连接符 40">
            <a:extLst>
              <a:ext uri="{FF2B5EF4-FFF2-40B4-BE49-F238E27FC236}">
                <a16:creationId xmlns:a16="http://schemas.microsoft.com/office/drawing/2014/main" id="{A2134BF4-9BF2-43E2-8A51-258E3AF810BB}"/>
              </a:ext>
            </a:extLst>
          </p:cNvPr>
          <p:cNvCxnSpPr>
            <a:stCxn id="32" idx="1"/>
            <a:endCxn id="37" idx="3"/>
          </p:cNvCxnSpPr>
          <p:nvPr/>
        </p:nvCxnSpPr>
        <p:spPr bwMode="auto">
          <a:xfrm flipH="1">
            <a:off x="4308181" y="3398510"/>
            <a:ext cx="333779" cy="158247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154A41D1-176C-4348-A7F4-3B3586E2972D}"/>
              </a:ext>
            </a:extLst>
          </p:cNvPr>
          <p:cNvCxnSpPr>
            <a:stCxn id="32" idx="0"/>
            <a:endCxn id="33" idx="2"/>
          </p:cNvCxnSpPr>
          <p:nvPr/>
        </p:nvCxnSpPr>
        <p:spPr bwMode="auto">
          <a:xfrm flipV="1">
            <a:off x="5258386" y="2695409"/>
            <a:ext cx="1689545" cy="46205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EBAC0242-DE43-46C2-97AC-FEF566E196D2}"/>
              </a:ext>
            </a:extLst>
          </p:cNvPr>
          <p:cNvCxnSpPr>
            <a:stCxn id="34" idx="1"/>
            <a:endCxn id="38" idx="3"/>
          </p:cNvCxnSpPr>
          <p:nvPr/>
        </p:nvCxnSpPr>
        <p:spPr bwMode="auto">
          <a:xfrm flipH="1">
            <a:off x="5298733" y="4460830"/>
            <a:ext cx="455698" cy="53715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A90D832E-D790-41B8-8211-B5907FF0CFBE}"/>
              </a:ext>
            </a:extLst>
          </p:cNvPr>
          <p:cNvCxnSpPr>
            <a:cxnSpLocks/>
            <a:endCxn id="39" idx="2"/>
          </p:cNvCxnSpPr>
          <p:nvPr/>
        </p:nvCxnSpPr>
        <p:spPr bwMode="auto">
          <a:xfrm>
            <a:off x="5926478" y="4393549"/>
            <a:ext cx="513758" cy="80137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D648755F-E74A-4AF9-8D9F-698F6A2DBF54}"/>
              </a:ext>
            </a:extLst>
          </p:cNvPr>
          <p:cNvCxnSpPr>
            <a:cxnSpLocks/>
            <a:stCxn id="35" idx="1"/>
            <a:endCxn id="34" idx="3"/>
          </p:cNvCxnSpPr>
          <p:nvPr/>
        </p:nvCxnSpPr>
        <p:spPr bwMode="auto">
          <a:xfrm flipH="1">
            <a:off x="5754431" y="3685390"/>
            <a:ext cx="389607" cy="375809"/>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0ED81F66-218C-4F31-BFDD-8F80F01DA148}"/>
              </a:ext>
            </a:extLst>
          </p:cNvPr>
          <p:cNvCxnSpPr>
            <a:stCxn id="36" idx="2"/>
            <a:endCxn id="34" idx="0"/>
          </p:cNvCxnSpPr>
          <p:nvPr/>
        </p:nvCxnSpPr>
        <p:spPr bwMode="auto">
          <a:xfrm flipH="1">
            <a:off x="6177590" y="4214400"/>
            <a:ext cx="1156319" cy="3471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BAD83F88-59F3-4A91-AAD3-D6A00F34E439}"/>
              </a:ext>
            </a:extLst>
          </p:cNvPr>
          <p:cNvCxnSpPr>
            <a:stCxn id="33" idx="1"/>
            <a:endCxn id="36" idx="3"/>
          </p:cNvCxnSpPr>
          <p:nvPr/>
        </p:nvCxnSpPr>
        <p:spPr bwMode="auto">
          <a:xfrm>
            <a:off x="7561556" y="2936456"/>
            <a:ext cx="193589" cy="1064005"/>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87C896E0-86C4-41FD-8750-1627A854C0F5}"/>
              </a:ext>
            </a:extLst>
          </p:cNvPr>
          <p:cNvCxnSpPr>
            <a:cxnSpLocks/>
            <a:stCxn id="39" idx="0"/>
            <a:endCxn id="36" idx="1"/>
          </p:cNvCxnSpPr>
          <p:nvPr/>
        </p:nvCxnSpPr>
        <p:spPr bwMode="auto">
          <a:xfrm flipV="1">
            <a:off x="7201689" y="4455447"/>
            <a:ext cx="553456" cy="73947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9BF01E0D-E9CD-46F5-81F2-A198F7F35467}"/>
              </a:ext>
            </a:extLst>
          </p:cNvPr>
          <p:cNvCxnSpPr>
            <a:stCxn id="40" idx="3"/>
            <a:endCxn id="36" idx="0"/>
          </p:cNvCxnSpPr>
          <p:nvPr/>
        </p:nvCxnSpPr>
        <p:spPr bwMode="auto">
          <a:xfrm flipH="1" flipV="1">
            <a:off x="8178304" y="4214400"/>
            <a:ext cx="556078" cy="396845"/>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7E1E6311-68C1-4891-911B-897CB7DA8883}"/>
              </a:ext>
            </a:extLst>
          </p:cNvPr>
          <p:cNvCxnSpPr>
            <a:cxnSpLocks/>
          </p:cNvCxnSpPr>
          <p:nvPr/>
        </p:nvCxnSpPr>
        <p:spPr bwMode="auto">
          <a:xfrm flipV="1">
            <a:off x="6633321" y="2848268"/>
            <a:ext cx="481334" cy="39194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B926F294-247E-4DEB-B469-72F637722AB6}"/>
              </a:ext>
            </a:extLst>
          </p:cNvPr>
          <p:cNvSpPr txBox="1"/>
          <p:nvPr/>
        </p:nvSpPr>
        <p:spPr>
          <a:xfrm>
            <a:off x="6091277" y="6140731"/>
            <a:ext cx="1340432"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s-DDoS</a:t>
            </a:r>
            <a:r>
              <a:rPr lang="zh-CN" altLang="en-US" sz="1600" dirty="0">
                <a:latin typeface="微软雅黑" panose="020B0503020204020204" pitchFamily="34" charset="-122"/>
                <a:ea typeface="微软雅黑" panose="020B0503020204020204" pitchFamily="34" charset="-122"/>
              </a:rPr>
              <a:t>攻击</a:t>
            </a:r>
          </a:p>
        </p:txBody>
      </p:sp>
      <p:cxnSp>
        <p:nvCxnSpPr>
          <p:cNvPr id="52" name="直接箭头连接符 51">
            <a:extLst>
              <a:ext uri="{FF2B5EF4-FFF2-40B4-BE49-F238E27FC236}">
                <a16:creationId xmlns:a16="http://schemas.microsoft.com/office/drawing/2014/main" id="{098A2A0D-B7A6-49D4-83F2-452F80772CD1}"/>
              </a:ext>
            </a:extLst>
          </p:cNvPr>
          <p:cNvCxnSpPr>
            <a:cxnSpLocks/>
          </p:cNvCxnSpPr>
          <p:nvPr/>
        </p:nvCxnSpPr>
        <p:spPr bwMode="auto">
          <a:xfrm>
            <a:off x="7454495" y="2986166"/>
            <a:ext cx="174112" cy="937476"/>
          </a:xfrm>
          <a:prstGeom prst="straightConnector1">
            <a:avLst/>
          </a:prstGeom>
          <a:solidFill>
            <a:srgbClr val="AFE2E3"/>
          </a:solidFill>
          <a:ln w="31750" cap="flat" cmpd="sng" algn="ctr">
            <a:solidFill>
              <a:srgbClr val="CC3300"/>
            </a:solidFill>
            <a:prstDash val="dash"/>
            <a:round/>
            <a:headEnd type="none" w="med" len="med"/>
            <a:tailEnd type="triangle"/>
          </a:ln>
          <a:effectLst/>
        </p:spPr>
      </p:cxnSp>
      <p:cxnSp>
        <p:nvCxnSpPr>
          <p:cNvPr id="53" name="直接箭头连接符 52">
            <a:extLst>
              <a:ext uri="{FF2B5EF4-FFF2-40B4-BE49-F238E27FC236}">
                <a16:creationId xmlns:a16="http://schemas.microsoft.com/office/drawing/2014/main" id="{3DF17130-13F0-4B61-BA73-AEED3FA067A3}"/>
              </a:ext>
            </a:extLst>
          </p:cNvPr>
          <p:cNvCxnSpPr>
            <a:cxnSpLocks/>
          </p:cNvCxnSpPr>
          <p:nvPr/>
        </p:nvCxnSpPr>
        <p:spPr bwMode="auto">
          <a:xfrm flipV="1">
            <a:off x="6222537" y="4103487"/>
            <a:ext cx="1077912" cy="37279"/>
          </a:xfrm>
          <a:prstGeom prst="straightConnector1">
            <a:avLst/>
          </a:prstGeom>
          <a:solidFill>
            <a:srgbClr val="AFE2E3"/>
          </a:solidFill>
          <a:ln w="31750" cap="flat" cmpd="sng" algn="ctr">
            <a:solidFill>
              <a:srgbClr val="CC3300"/>
            </a:solidFill>
            <a:prstDash val="dash"/>
            <a:round/>
            <a:headEnd type="none" w="med" len="med"/>
            <a:tailEnd type="triangle"/>
          </a:ln>
          <a:effectLst/>
        </p:spPr>
      </p:cxnSp>
      <p:cxnSp>
        <p:nvCxnSpPr>
          <p:cNvPr id="54" name="直接箭头连接符 53">
            <a:extLst>
              <a:ext uri="{FF2B5EF4-FFF2-40B4-BE49-F238E27FC236}">
                <a16:creationId xmlns:a16="http://schemas.microsoft.com/office/drawing/2014/main" id="{7846AA9E-6B5B-4B2D-8433-7DDCC97A62C4}"/>
              </a:ext>
            </a:extLst>
          </p:cNvPr>
          <p:cNvCxnSpPr>
            <a:cxnSpLocks/>
          </p:cNvCxnSpPr>
          <p:nvPr/>
        </p:nvCxnSpPr>
        <p:spPr bwMode="auto">
          <a:xfrm flipV="1">
            <a:off x="7202326" y="4448467"/>
            <a:ext cx="426281" cy="549513"/>
          </a:xfrm>
          <a:prstGeom prst="straightConnector1">
            <a:avLst/>
          </a:prstGeom>
          <a:solidFill>
            <a:srgbClr val="AFE2E3"/>
          </a:solidFill>
          <a:ln w="31750" cap="flat" cmpd="sng" algn="ctr">
            <a:solidFill>
              <a:srgbClr val="CC3300"/>
            </a:solidFill>
            <a:prstDash val="dash"/>
            <a:round/>
            <a:headEnd type="none" w="med" len="med"/>
            <a:tailEnd type="triangle"/>
          </a:ln>
          <a:effectLst/>
        </p:spPr>
      </p:cxnSp>
      <p:graphicFrame>
        <p:nvGraphicFramePr>
          <p:cNvPr id="55" name="表格 41">
            <a:extLst>
              <a:ext uri="{FF2B5EF4-FFF2-40B4-BE49-F238E27FC236}">
                <a16:creationId xmlns:a16="http://schemas.microsoft.com/office/drawing/2014/main" id="{E9CF5CA6-108D-4620-96CD-1C84A48243D2}"/>
              </a:ext>
            </a:extLst>
          </p:cNvPr>
          <p:cNvGraphicFramePr>
            <a:graphicFrameLocks noGrp="1"/>
          </p:cNvGraphicFramePr>
          <p:nvPr>
            <p:extLst>
              <p:ext uri="{D42A27DB-BD31-4B8C-83A1-F6EECF244321}">
                <p14:modId xmlns:p14="http://schemas.microsoft.com/office/powerpoint/2010/main" val="981079883"/>
              </p:ext>
            </p:extLst>
          </p:nvPr>
        </p:nvGraphicFramePr>
        <p:xfrm>
          <a:off x="7658350" y="5277891"/>
          <a:ext cx="2307910" cy="670560"/>
        </p:xfrm>
        <a:graphic>
          <a:graphicData uri="http://schemas.openxmlformats.org/drawingml/2006/table">
            <a:tbl>
              <a:tblPr firstRow="1" bandRow="1">
                <a:tableStyleId>{5C22544A-7EE6-4342-B048-85BDC9FD1C3A}</a:tableStyleId>
              </a:tblPr>
              <a:tblGrid>
                <a:gridCol w="1153955">
                  <a:extLst>
                    <a:ext uri="{9D8B030D-6E8A-4147-A177-3AD203B41FA5}">
                      <a16:colId xmlns:a16="http://schemas.microsoft.com/office/drawing/2014/main" val="2847487217"/>
                    </a:ext>
                  </a:extLst>
                </a:gridCol>
                <a:gridCol w="1153955">
                  <a:extLst>
                    <a:ext uri="{9D8B030D-6E8A-4147-A177-3AD203B41FA5}">
                      <a16:colId xmlns:a16="http://schemas.microsoft.com/office/drawing/2014/main" val="2667134979"/>
                    </a:ext>
                  </a:extLst>
                </a:gridCol>
              </a:tblGrid>
              <a:tr h="257453">
                <a:tc gridSpan="2">
                  <a:txBody>
                    <a:bodyPr/>
                    <a:lstStyle/>
                    <a:p>
                      <a:pPr algn="ctr"/>
                      <a:r>
                        <a:rPr lang="en-US" altLang="zh-CN" sz="1600" b="0" dirty="0">
                          <a:solidFill>
                            <a:schemeClr val="tx1"/>
                          </a:solidFill>
                          <a:latin typeface="微软雅黑" panose="020B0503020204020204" pitchFamily="34" charset="-122"/>
                          <a:ea typeface="微软雅黑" panose="020B0503020204020204" pitchFamily="34" charset="-122"/>
                        </a:rPr>
                        <a:t>IP Header</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2149914"/>
                  </a:ext>
                </a:extLst>
              </a:tr>
              <a:tr h="257453">
                <a:tc>
                  <a:txBody>
                    <a:bodyPr/>
                    <a:lstStyle/>
                    <a:p>
                      <a:pPr algn="ctr"/>
                      <a:r>
                        <a:rPr lang="en-US" altLang="zh-CN" sz="1600" dirty="0">
                          <a:latin typeface="微软雅黑" panose="020B0503020204020204" pitchFamily="34" charset="-122"/>
                          <a:ea typeface="微软雅黑" panose="020B0503020204020204" pitchFamily="34" charset="-122"/>
                        </a:rPr>
                        <a:t>S: 9</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latin typeface="微软雅黑" panose="020B0503020204020204" pitchFamily="34" charset="-122"/>
                          <a:ea typeface="微软雅黑" panose="020B0503020204020204" pitchFamily="34" charset="-122"/>
                        </a:rPr>
                        <a:t>D: 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814895"/>
                  </a:ext>
                </a:extLst>
              </a:tr>
            </a:tbl>
          </a:graphicData>
        </a:graphic>
      </p:graphicFrame>
      <p:cxnSp>
        <p:nvCxnSpPr>
          <p:cNvPr id="56" name="直接箭头连接符 55">
            <a:extLst>
              <a:ext uri="{FF2B5EF4-FFF2-40B4-BE49-F238E27FC236}">
                <a16:creationId xmlns:a16="http://schemas.microsoft.com/office/drawing/2014/main" id="{B12024C0-32CB-4178-B925-BAB44DE111E2}"/>
              </a:ext>
            </a:extLst>
          </p:cNvPr>
          <p:cNvCxnSpPr>
            <a:cxnSpLocks/>
          </p:cNvCxnSpPr>
          <p:nvPr/>
        </p:nvCxnSpPr>
        <p:spPr bwMode="auto">
          <a:xfrm>
            <a:off x="8224952" y="4140766"/>
            <a:ext cx="544209" cy="414106"/>
          </a:xfrm>
          <a:prstGeom prst="straightConnector1">
            <a:avLst/>
          </a:prstGeom>
          <a:solidFill>
            <a:srgbClr val="AFE2E3"/>
          </a:solidFill>
          <a:ln w="31750" cap="flat" cmpd="sng" algn="ctr">
            <a:solidFill>
              <a:srgbClr val="00B050"/>
            </a:solidFill>
            <a:prstDash val="solid"/>
            <a:round/>
            <a:headEnd type="none" w="med" len="med"/>
            <a:tailEnd type="triangle"/>
          </a:ln>
          <a:effectLst/>
        </p:spPr>
      </p:cxnSp>
      <p:sp>
        <p:nvSpPr>
          <p:cNvPr id="61" name="云形 60">
            <a:extLst>
              <a:ext uri="{FF2B5EF4-FFF2-40B4-BE49-F238E27FC236}">
                <a16:creationId xmlns:a16="http://schemas.microsoft.com/office/drawing/2014/main" id="{559F398F-C22B-4919-9CB3-934F5AE4E8D6}"/>
              </a:ext>
            </a:extLst>
          </p:cNvPr>
          <p:cNvSpPr/>
          <p:nvPr/>
        </p:nvSpPr>
        <p:spPr bwMode="auto">
          <a:xfrm>
            <a:off x="4572701" y="1248515"/>
            <a:ext cx="828704" cy="338554"/>
          </a:xfrm>
          <a:prstGeom prst="cloud">
            <a:avLst/>
          </a:prstGeom>
          <a:solidFill>
            <a:srgbClr val="CC660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1600" b="0" i="0" u="none" strike="noStrike" cap="none" normalizeH="0" baseline="0" dirty="0">
              <a:ln>
                <a:noFill/>
              </a:ln>
              <a:effectLst/>
              <a:latin typeface="微软雅黑" panose="020B0503020204020204" pitchFamily="34" charset="-122"/>
              <a:ea typeface="微软雅黑" panose="020B0503020204020204" pitchFamily="34" charset="-122"/>
            </a:endParaRPr>
          </a:p>
        </p:txBody>
      </p:sp>
      <p:sp>
        <p:nvSpPr>
          <p:cNvPr id="62" name="云形 61">
            <a:extLst>
              <a:ext uri="{FF2B5EF4-FFF2-40B4-BE49-F238E27FC236}">
                <a16:creationId xmlns:a16="http://schemas.microsoft.com/office/drawing/2014/main" id="{1AE07691-CC4D-4734-A083-A62B31A231AD}"/>
              </a:ext>
            </a:extLst>
          </p:cNvPr>
          <p:cNvSpPr/>
          <p:nvPr/>
        </p:nvSpPr>
        <p:spPr bwMode="auto">
          <a:xfrm>
            <a:off x="5680963" y="1245388"/>
            <a:ext cx="828704" cy="338554"/>
          </a:xfrm>
          <a:prstGeom prst="cloud">
            <a:avLst/>
          </a:prstGeom>
          <a:solidFill>
            <a:srgbClr val="00B0F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1600" b="0" i="0" u="none" strike="noStrike" cap="none" normalizeH="0" baseline="0" dirty="0">
              <a:ln>
                <a:noFill/>
              </a:ln>
              <a:effectLst/>
              <a:latin typeface="微软雅黑" panose="020B0503020204020204" pitchFamily="34" charset="-122"/>
              <a:ea typeface="微软雅黑" panose="020B0503020204020204" pitchFamily="34" charset="-122"/>
            </a:endParaRPr>
          </a:p>
        </p:txBody>
      </p:sp>
      <p:sp>
        <p:nvSpPr>
          <p:cNvPr id="63" name="云形 62">
            <a:extLst>
              <a:ext uri="{FF2B5EF4-FFF2-40B4-BE49-F238E27FC236}">
                <a16:creationId xmlns:a16="http://schemas.microsoft.com/office/drawing/2014/main" id="{BC4B2C6A-4287-4EC1-B679-E9C2EF45E950}"/>
              </a:ext>
            </a:extLst>
          </p:cNvPr>
          <p:cNvSpPr/>
          <p:nvPr/>
        </p:nvSpPr>
        <p:spPr bwMode="auto">
          <a:xfrm>
            <a:off x="6789225" y="1243793"/>
            <a:ext cx="828704" cy="338554"/>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1600" b="0" i="0" u="none" strike="noStrike" cap="none" normalizeH="0" baseline="0" dirty="0">
              <a:ln>
                <a:noFill/>
              </a:ln>
              <a:effectLst/>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2F8AC6D6-D1F1-4F66-BEA4-04453EC67E73}"/>
              </a:ext>
            </a:extLst>
          </p:cNvPr>
          <p:cNvSpPr txBox="1"/>
          <p:nvPr/>
        </p:nvSpPr>
        <p:spPr>
          <a:xfrm>
            <a:off x="4596320" y="1637704"/>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攻击者</a:t>
            </a:r>
          </a:p>
        </p:txBody>
      </p:sp>
      <p:sp>
        <p:nvSpPr>
          <p:cNvPr id="65" name="文本框 64">
            <a:extLst>
              <a:ext uri="{FF2B5EF4-FFF2-40B4-BE49-F238E27FC236}">
                <a16:creationId xmlns:a16="http://schemas.microsoft.com/office/drawing/2014/main" id="{EABBA734-1D1B-4E09-989A-2D9589C6FFD6}"/>
              </a:ext>
            </a:extLst>
          </p:cNvPr>
          <p:cNvSpPr txBox="1"/>
          <p:nvPr/>
        </p:nvSpPr>
        <p:spPr>
          <a:xfrm>
            <a:off x="5709448" y="1637910"/>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受害者</a:t>
            </a:r>
          </a:p>
        </p:txBody>
      </p:sp>
      <p:sp>
        <p:nvSpPr>
          <p:cNvPr id="66" name="文本框 65">
            <a:extLst>
              <a:ext uri="{FF2B5EF4-FFF2-40B4-BE49-F238E27FC236}">
                <a16:creationId xmlns:a16="http://schemas.microsoft.com/office/drawing/2014/main" id="{3722D0BF-DA21-46CE-AC82-A1A7860F50F0}"/>
              </a:ext>
            </a:extLst>
          </p:cNvPr>
          <p:cNvSpPr txBox="1"/>
          <p:nvPr/>
        </p:nvSpPr>
        <p:spPr>
          <a:xfrm>
            <a:off x="6778745" y="1637910"/>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被伪造者</a:t>
            </a:r>
          </a:p>
        </p:txBody>
      </p:sp>
      <p:sp>
        <p:nvSpPr>
          <p:cNvPr id="67" name="云形 66">
            <a:extLst>
              <a:ext uri="{FF2B5EF4-FFF2-40B4-BE49-F238E27FC236}">
                <a16:creationId xmlns:a16="http://schemas.microsoft.com/office/drawing/2014/main" id="{73047C91-6ED1-4E43-A59D-5BE9C9780F89}"/>
              </a:ext>
            </a:extLst>
          </p:cNvPr>
          <p:cNvSpPr/>
          <p:nvPr/>
        </p:nvSpPr>
        <p:spPr bwMode="auto">
          <a:xfrm>
            <a:off x="7897487" y="1243793"/>
            <a:ext cx="828704" cy="338554"/>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lang="zh-CN" altLang="en-US" sz="1600"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7DAEE494-04B6-462A-9C40-1CAC1D30DFF6}"/>
              </a:ext>
            </a:extLst>
          </p:cNvPr>
          <p:cNvSpPr txBox="1"/>
          <p:nvPr/>
        </p:nvSpPr>
        <p:spPr>
          <a:xfrm>
            <a:off x="7911729" y="1637910"/>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良好者</a:t>
            </a:r>
          </a:p>
        </p:txBody>
      </p:sp>
      <p:sp>
        <p:nvSpPr>
          <p:cNvPr id="57" name="文本框 56">
            <a:extLst>
              <a:ext uri="{FF2B5EF4-FFF2-40B4-BE49-F238E27FC236}">
                <a16:creationId xmlns:a16="http://schemas.microsoft.com/office/drawing/2014/main" id="{6D190F4A-4274-4B28-AF1B-82A314E50A81}"/>
              </a:ext>
            </a:extLst>
          </p:cNvPr>
          <p:cNvSpPr txBox="1"/>
          <p:nvPr/>
        </p:nvSpPr>
        <p:spPr>
          <a:xfrm>
            <a:off x="830659" y="3735292"/>
            <a:ext cx="2236510" cy="658257"/>
          </a:xfrm>
          <a:prstGeom prst="rect">
            <a:avLst/>
          </a:prstGeom>
          <a:noFill/>
        </p:spPr>
        <p:txBody>
          <a:bodyPr wrap="none" rtlCol="0">
            <a:spAutoFit/>
          </a:bodyPr>
          <a:lstStyle/>
          <a:p>
            <a:pPr>
              <a:lnSpc>
                <a:spcPct val="120000"/>
              </a:lnSpc>
            </a:pPr>
            <a:r>
              <a:rPr lang="zh-CN" altLang="en-US" sz="1600" dirty="0">
                <a:latin typeface="微软雅黑" panose="020B0503020204020204" pitchFamily="34" charset="-122"/>
                <a:ea typeface="微软雅黑" panose="020B0503020204020204" pitchFamily="34" charset="-122"/>
              </a:rPr>
              <a:t>红色箭头代表攻击流量</a:t>
            </a:r>
            <a:endParaRPr lang="en-US" altLang="zh-CN" sz="1600" dirty="0">
              <a:latin typeface="微软雅黑" panose="020B0503020204020204" pitchFamily="34" charset="-122"/>
              <a:ea typeface="微软雅黑" panose="020B0503020204020204" pitchFamily="34" charset="-122"/>
            </a:endParaRPr>
          </a:p>
          <a:p>
            <a:pPr>
              <a:lnSpc>
                <a:spcPct val="120000"/>
              </a:lnSpc>
            </a:pPr>
            <a:r>
              <a:rPr lang="zh-CN" altLang="en-US" sz="1600" dirty="0">
                <a:latin typeface="微软雅黑" panose="020B0503020204020204" pitchFamily="34" charset="-122"/>
                <a:ea typeface="微软雅黑" panose="020B0503020204020204" pitchFamily="34" charset="-122"/>
              </a:rPr>
              <a:t>绿色箭头代表正常流量</a:t>
            </a:r>
          </a:p>
        </p:txBody>
      </p:sp>
      <p:sp>
        <p:nvSpPr>
          <p:cNvPr id="58" name="文本框 57">
            <a:extLst>
              <a:ext uri="{FF2B5EF4-FFF2-40B4-BE49-F238E27FC236}">
                <a16:creationId xmlns:a16="http://schemas.microsoft.com/office/drawing/2014/main" id="{3CF5282C-9806-4E55-A79E-C4D32D8D542F}"/>
              </a:ext>
            </a:extLst>
          </p:cNvPr>
          <p:cNvSpPr txBox="1"/>
          <p:nvPr/>
        </p:nvSpPr>
        <p:spPr>
          <a:xfrm>
            <a:off x="671627" y="2436049"/>
            <a:ext cx="2778325" cy="953723"/>
          </a:xfrm>
          <a:prstGeom prst="rect">
            <a:avLst/>
          </a:prstGeom>
          <a:noFill/>
        </p:spPr>
        <p:txBody>
          <a:bodyPr wrap="none" rtlCol="0">
            <a:spAutoFit/>
          </a:bodyPr>
          <a:lstStyle/>
          <a:p>
            <a:pPr>
              <a:lnSpc>
                <a:spcPct val="120000"/>
              </a:lnSpc>
            </a:pPr>
            <a:r>
              <a:rPr lang="zh-CN" altLang="en-US" sz="1600" dirty="0">
                <a:latin typeface="微软雅黑" panose="020B0503020204020204" pitchFamily="34" charset="-122"/>
                <a:ea typeface="微软雅黑" panose="020B0503020204020204" pitchFamily="34" charset="-122"/>
              </a:rPr>
              <a:t>针对</a:t>
            </a:r>
            <a:r>
              <a:rPr lang="en-US" altLang="zh-CN" sz="1600" dirty="0">
                <a:latin typeface="微软雅黑" panose="020B0503020204020204" pitchFamily="34" charset="-122"/>
                <a:ea typeface="微软雅黑" panose="020B0503020204020204" pitchFamily="34" charset="-122"/>
              </a:rPr>
              <a:t>AS9</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s-DDoS</a:t>
            </a:r>
            <a:r>
              <a:rPr lang="zh-CN" altLang="en-US" sz="1600" dirty="0">
                <a:latin typeface="微软雅黑" panose="020B0503020204020204" pitchFamily="34" charset="-122"/>
                <a:ea typeface="微软雅黑" panose="020B0503020204020204" pitchFamily="34" charset="-122"/>
              </a:rPr>
              <a:t>攻击：</a:t>
            </a:r>
            <a:endParaRPr lang="en-US" altLang="zh-CN" sz="1600" dirty="0">
              <a:latin typeface="微软雅黑" panose="020B0503020204020204" pitchFamily="34" charset="-122"/>
              <a:ea typeface="微软雅黑" panose="020B0503020204020204" pitchFamily="34" charset="-122"/>
            </a:endParaRPr>
          </a:p>
          <a:p>
            <a:pPr>
              <a:lnSpc>
                <a:spcPct val="120000"/>
              </a:lnSpc>
            </a:pPr>
            <a:r>
              <a:rPr lang="en-US" altLang="zh-CN" sz="1600" dirty="0">
                <a:latin typeface="微软雅黑" panose="020B0503020204020204" pitchFamily="34" charset="-122"/>
                <a:ea typeface="微软雅黑" panose="020B0503020204020204" pitchFamily="34" charset="-122"/>
              </a:rPr>
              <a:t>AS1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AS3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AS4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AS8</a:t>
            </a:r>
            <a:r>
              <a:rPr lang="zh-CN" altLang="en-US" sz="1600" dirty="0">
                <a:latin typeface="微软雅黑" panose="020B0503020204020204" pitchFamily="34" charset="-122"/>
                <a:ea typeface="微软雅黑" panose="020B0503020204020204" pitchFamily="34" charset="-122"/>
              </a:rPr>
              <a:t>伪造</a:t>
            </a:r>
            <a:endParaRPr lang="en-US" altLang="zh-CN" sz="1600" dirty="0">
              <a:latin typeface="微软雅黑" panose="020B0503020204020204" pitchFamily="34" charset="-122"/>
              <a:ea typeface="微软雅黑" panose="020B0503020204020204" pitchFamily="34" charset="-122"/>
            </a:endParaRPr>
          </a:p>
          <a:p>
            <a:pPr>
              <a:lnSpc>
                <a:spcPct val="120000"/>
              </a:lnSpc>
            </a:pPr>
            <a:r>
              <a:rPr lang="en-US" altLang="zh-CN" sz="1600" dirty="0">
                <a:latin typeface="微软雅黑" panose="020B0503020204020204" pitchFamily="34" charset="-122"/>
                <a:ea typeface="微软雅黑" panose="020B0503020204020204" pitchFamily="34" charset="-122"/>
              </a:rPr>
              <a:t>AS9</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rPr>
              <a:t>AS5</a:t>
            </a:r>
            <a:r>
              <a:rPr lang="zh-CN" altLang="en-US" sz="1600" dirty="0">
                <a:latin typeface="微软雅黑" panose="020B0503020204020204" pitchFamily="34" charset="-122"/>
                <a:ea typeface="微软雅黑" panose="020B0503020204020204" pitchFamily="34" charset="-122"/>
              </a:rPr>
              <a:t>发送伪造报文</a:t>
            </a:r>
          </a:p>
        </p:txBody>
      </p:sp>
    </p:spTree>
    <p:extLst>
      <p:ext uri="{BB962C8B-B14F-4D97-AF65-F5344CB8AC3E}">
        <p14:creationId xmlns:p14="http://schemas.microsoft.com/office/powerpoint/2010/main" val="210977262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F791D-2576-4D0E-B8E2-48E1431C9D52}"/>
              </a:ext>
            </a:extLst>
          </p:cNvPr>
          <p:cNvSpPr>
            <a:spLocks noGrp="1"/>
          </p:cNvSpPr>
          <p:nvPr>
            <p:ph type="title"/>
          </p:nvPr>
        </p:nvSpPr>
        <p:spPr/>
        <p:txBody>
          <a:bodyPr/>
          <a:lstStyle/>
          <a:p>
            <a:r>
              <a:rPr lang="zh-CN" altLang="en-US" dirty="0"/>
              <a:t>设计目标</a:t>
            </a:r>
          </a:p>
        </p:txBody>
      </p:sp>
      <p:sp>
        <p:nvSpPr>
          <p:cNvPr id="3" name="内容占位符 2">
            <a:extLst>
              <a:ext uri="{FF2B5EF4-FFF2-40B4-BE49-F238E27FC236}">
                <a16:creationId xmlns:a16="http://schemas.microsoft.com/office/drawing/2014/main" id="{7076A103-96E3-4781-8AEB-E86CF5FFB21E}"/>
              </a:ext>
            </a:extLst>
          </p:cNvPr>
          <p:cNvSpPr>
            <a:spLocks noGrp="1"/>
          </p:cNvSpPr>
          <p:nvPr>
            <p:ph idx="1"/>
          </p:nvPr>
        </p:nvSpPr>
        <p:spPr>
          <a:xfrm>
            <a:off x="563180" y="1112363"/>
            <a:ext cx="11068815" cy="4983637"/>
          </a:xfrm>
        </p:spPr>
        <p:txBody>
          <a:bodyPr/>
          <a:lstStyle/>
          <a:p>
            <a:r>
              <a:rPr lang="zh-CN" altLang="en-US" sz="1600" dirty="0"/>
              <a:t>提供自治域间源地址验证功能</a:t>
            </a:r>
            <a:endParaRPr lang="en-US" altLang="zh-CN" sz="1600" dirty="0"/>
          </a:p>
          <a:p>
            <a:pPr lvl="1"/>
            <a:r>
              <a:rPr lang="zh-CN" altLang="en-US" sz="1600" dirty="0"/>
              <a:t>可在传输自治域及目的自治域对部署自治域的报文进行真实源地址验证（即保证源自部署自治域的报文所携带的源地址确实属于该部署自治域）</a:t>
            </a:r>
            <a:endParaRPr lang="en-US" altLang="zh-CN" sz="1600" dirty="0"/>
          </a:p>
          <a:p>
            <a:r>
              <a:rPr lang="zh-CN" altLang="en-US" sz="1600" dirty="0"/>
              <a:t>具备易于部署、路径上过滤、报文捎带式协商特征</a:t>
            </a:r>
            <a:endParaRPr lang="en-US" altLang="zh-CN" sz="1600" dirty="0"/>
          </a:p>
          <a:p>
            <a:pPr lvl="1"/>
            <a:r>
              <a:rPr lang="zh-CN" altLang="en-US" sz="1600" dirty="0"/>
              <a:t>易于部署</a:t>
            </a:r>
            <a:endParaRPr lang="en-US" altLang="zh-CN" sz="1600" dirty="0"/>
          </a:p>
          <a:p>
            <a:pPr lvl="2"/>
            <a:r>
              <a:rPr lang="zh-CN" altLang="en-US" sz="1600" dirty="0"/>
              <a:t>标记类技术往往依赖于密码学计算，并不可避免地需要对现有设备进行升级改造或购置专用硬件，难以部署实施。可否提供一种易于部署的标记类技术，使得其无需对现网设备进行大幅更改。</a:t>
            </a:r>
            <a:endParaRPr lang="en-US" altLang="zh-CN" sz="1600" dirty="0"/>
          </a:p>
          <a:p>
            <a:pPr lvl="3"/>
            <a:r>
              <a:rPr lang="en-US" altLang="zh-CN" sz="1600" dirty="0"/>
              <a:t>SRv6</a:t>
            </a:r>
            <a:r>
              <a:rPr lang="zh-CN" altLang="en-US" sz="1600" dirty="0"/>
              <a:t>在主流设备厂商（华为、华三、思科）处均获得了支持，并在中国电信、中国联通、中国教育科研网</a:t>
            </a:r>
            <a:r>
              <a:rPr lang="en-US" altLang="zh-CN" sz="1600" dirty="0"/>
              <a:t>CERNET2</a:t>
            </a:r>
            <a:r>
              <a:rPr lang="zh-CN" altLang="en-US" sz="1600" dirty="0"/>
              <a:t>得到了实际部署，借助</a:t>
            </a:r>
            <a:r>
              <a:rPr lang="en-US" altLang="zh-CN" sz="1600" dirty="0"/>
              <a:t>SRv6</a:t>
            </a:r>
            <a:r>
              <a:rPr lang="zh-CN" altLang="en-US" sz="1600" dirty="0"/>
              <a:t>提供的三层可编程性，实现标记类源地址验证技术，无需对现网设备进行大幅更改</a:t>
            </a:r>
            <a:endParaRPr lang="en-US" altLang="zh-CN" sz="1600" dirty="0"/>
          </a:p>
          <a:p>
            <a:pPr lvl="1"/>
            <a:r>
              <a:rPr lang="zh-CN" altLang="en-US" sz="1600" dirty="0"/>
              <a:t>路径上过滤</a:t>
            </a:r>
            <a:endParaRPr lang="en-US" altLang="zh-CN" sz="1600" dirty="0"/>
          </a:p>
          <a:p>
            <a:pPr lvl="2"/>
            <a:r>
              <a:rPr lang="zh-CN" altLang="en-US" sz="1600" dirty="0"/>
              <a:t>现有标记类技术往往只能在目的自治域过滤报文，不可避免地造成通信带宽的浪费。可否提供一种能在传输路径上过滤伪造报文的标记类验证方式，以减少带宽的负担及攻击汇聚的可能性。</a:t>
            </a:r>
            <a:endParaRPr lang="en-US" altLang="zh-CN" sz="1600" dirty="0"/>
          </a:p>
          <a:p>
            <a:pPr lvl="3"/>
            <a:r>
              <a:rPr lang="zh-CN" altLang="en-US" sz="1600" dirty="0"/>
              <a:t>将源自治域密钥同步至通信的每一个目的自治域，待传输路径上的自治域也获得源自治域密钥后，即可实现路径上过滤功能</a:t>
            </a:r>
            <a:endParaRPr lang="en-US" altLang="zh-CN" sz="1600" dirty="0"/>
          </a:p>
          <a:p>
            <a:pPr lvl="1"/>
            <a:r>
              <a:rPr lang="zh-CN" altLang="en-US" sz="1600" dirty="0"/>
              <a:t>报文捎带式协商</a:t>
            </a:r>
            <a:endParaRPr lang="en-US" altLang="zh-CN" sz="1600" dirty="0"/>
          </a:p>
          <a:p>
            <a:pPr lvl="2"/>
            <a:r>
              <a:rPr lang="zh-CN" altLang="en-US" sz="1600" dirty="0"/>
              <a:t>标记类技术需要源与目的自治域进行密钥协商，现有机制往往需要引入特定控制协议或专用的硬件设备进行，实施复杂度大，并不可避免地引入控制开销。可否直接利用数据平面报文进行密钥协商，以降低控制复杂性。</a:t>
            </a:r>
            <a:endParaRPr lang="en-US" altLang="zh-CN" sz="1600" dirty="0"/>
          </a:p>
          <a:p>
            <a:pPr lvl="3"/>
            <a:r>
              <a:rPr lang="zh-CN" altLang="en-US" sz="1600" dirty="0"/>
              <a:t>通过数据报文，借助</a:t>
            </a:r>
            <a:r>
              <a:rPr lang="en-US" altLang="zh-CN" sz="1600" dirty="0"/>
              <a:t>SRv6</a:t>
            </a:r>
            <a:r>
              <a:rPr lang="zh-CN" altLang="en-US" sz="1600" dirty="0"/>
              <a:t>提供的</a:t>
            </a:r>
            <a:r>
              <a:rPr lang="en-US" altLang="zh-CN" sz="1600" dirty="0"/>
              <a:t>SID</a:t>
            </a:r>
            <a:r>
              <a:rPr lang="zh-CN" altLang="en-US" sz="1600" dirty="0"/>
              <a:t>、</a:t>
            </a:r>
            <a:r>
              <a:rPr lang="en-US" altLang="zh-CN" sz="1600" dirty="0"/>
              <a:t>TLV</a:t>
            </a:r>
            <a:r>
              <a:rPr lang="zh-CN" altLang="en-US" sz="1600" dirty="0"/>
              <a:t>可编程性，运用非对称加密技术，在源与目的自治域间安全传输密钥信息，以实现报文捎带式密钥协商</a:t>
            </a:r>
            <a:endParaRPr lang="en-US" altLang="zh-CN" sz="1600" dirty="0"/>
          </a:p>
        </p:txBody>
      </p:sp>
    </p:spTree>
    <p:extLst>
      <p:ext uri="{BB962C8B-B14F-4D97-AF65-F5344CB8AC3E}">
        <p14:creationId xmlns:p14="http://schemas.microsoft.com/office/powerpoint/2010/main" val="346786038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B766B-1E89-4763-BD45-2018D54597F1}"/>
              </a:ext>
            </a:extLst>
          </p:cNvPr>
          <p:cNvSpPr>
            <a:spLocks noGrp="1"/>
          </p:cNvSpPr>
          <p:nvPr>
            <p:ph type="title"/>
          </p:nvPr>
        </p:nvSpPr>
        <p:spPr/>
        <p:txBody>
          <a:bodyPr/>
          <a:lstStyle/>
          <a:p>
            <a:r>
              <a:rPr lang="zh-CN" altLang="en-US" dirty="0"/>
              <a:t>研究内容</a:t>
            </a:r>
          </a:p>
        </p:txBody>
      </p:sp>
      <p:sp>
        <p:nvSpPr>
          <p:cNvPr id="4" name="内容占位符 3">
            <a:extLst>
              <a:ext uri="{FF2B5EF4-FFF2-40B4-BE49-F238E27FC236}">
                <a16:creationId xmlns:a16="http://schemas.microsoft.com/office/drawing/2014/main" id="{5DB5F6CE-9798-4643-BF2F-8336CD2470D8}"/>
              </a:ext>
            </a:extLst>
          </p:cNvPr>
          <p:cNvSpPr>
            <a:spLocks noGrp="1"/>
          </p:cNvSpPr>
          <p:nvPr>
            <p:ph idx="1"/>
          </p:nvPr>
        </p:nvSpPr>
        <p:spPr bwMode="auto">
          <a:xfrm>
            <a:off x="136862" y="1675270"/>
            <a:ext cx="3024654" cy="922063"/>
          </a:xfrm>
          <a:prstGeom prst="rect">
            <a:avLst/>
          </a:prstGeom>
          <a:solidFill>
            <a:schemeClr val="accent6"/>
          </a:solidFill>
          <a:ln>
            <a:noFill/>
          </a:ln>
          <a:effectLst/>
        </p:spPr>
        <p:txBody>
          <a:bodyPr spcFirstLastPara="0" vert="horz" wrap="square" lIns="120629" tIns="120629" rIns="120629" bIns="120629" numCol="1" spcCol="1270" anchor="ctr" anchorCtr="0">
            <a:noAutofit/>
          </a:bodyPr>
          <a:lstStyle/>
          <a:p>
            <a:pPr marL="0" indent="0" algn="ctr" defTabSz="977900" fontAlgn="auto">
              <a:lnSpc>
                <a:spcPct val="90000"/>
              </a:lnSpc>
              <a:spcBef>
                <a:spcPts val="0"/>
              </a:spcBef>
              <a:spcAft>
                <a:spcPct val="35000"/>
              </a:spcAft>
              <a:buNone/>
            </a:pPr>
            <a:r>
              <a:rPr lang="zh-CN" altLang="en-US" sz="2000" b="0" kern="0" dirty="0">
                <a:latin typeface="微软雅黑" panose="020B0503020204020204" pitchFamily="34" charset="-122"/>
                <a:ea typeface="微软雅黑" panose="020B0503020204020204" pitchFamily="34" charset="-122"/>
              </a:rPr>
              <a:t>接入网源地址验证</a:t>
            </a:r>
          </a:p>
        </p:txBody>
      </p:sp>
      <p:sp>
        <p:nvSpPr>
          <p:cNvPr id="5" name="内容占位符 3">
            <a:extLst>
              <a:ext uri="{FF2B5EF4-FFF2-40B4-BE49-F238E27FC236}">
                <a16:creationId xmlns:a16="http://schemas.microsoft.com/office/drawing/2014/main" id="{068B7D1E-4D23-41A7-8977-0623BDAC293B}"/>
              </a:ext>
            </a:extLst>
          </p:cNvPr>
          <p:cNvSpPr txBox="1">
            <a:spLocks/>
          </p:cNvSpPr>
          <p:nvPr/>
        </p:nvSpPr>
        <p:spPr bwMode="auto">
          <a:xfrm>
            <a:off x="136862" y="3708164"/>
            <a:ext cx="3024654" cy="815354"/>
          </a:xfrm>
          <a:prstGeom prst="rect">
            <a:avLst/>
          </a:prstGeom>
          <a:solidFill>
            <a:schemeClr val="accent6"/>
          </a:solidFill>
          <a:ln w="9525" algn="ctr">
            <a:no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zh-CN" altLang="en-US" sz="2000" b="0" kern="0" dirty="0">
                <a:latin typeface="微软雅黑" panose="020B0503020204020204" pitchFamily="34" charset="-122"/>
                <a:ea typeface="微软雅黑" panose="020B0503020204020204" pitchFamily="34" charset="-122"/>
              </a:rPr>
              <a:t>自治域间源地址验证</a:t>
            </a:r>
          </a:p>
        </p:txBody>
      </p:sp>
      <p:sp>
        <p:nvSpPr>
          <p:cNvPr id="7" name="文本框 6">
            <a:extLst>
              <a:ext uri="{FF2B5EF4-FFF2-40B4-BE49-F238E27FC236}">
                <a16:creationId xmlns:a16="http://schemas.microsoft.com/office/drawing/2014/main" id="{910B90C6-6241-461D-88C2-DA526402C1DB}"/>
              </a:ext>
            </a:extLst>
          </p:cNvPr>
          <p:cNvSpPr txBox="1"/>
          <p:nvPr/>
        </p:nvSpPr>
        <p:spPr>
          <a:xfrm>
            <a:off x="3523030" y="1150038"/>
            <a:ext cx="7786878"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P4</a:t>
            </a:r>
            <a:r>
              <a:rPr lang="zh-CN" altLang="en-US" dirty="0">
                <a:latin typeface="微软雅黑" panose="020B0503020204020204" pitchFamily="34" charset="-122"/>
                <a:ea typeface="微软雅黑" panose="020B0503020204020204" pitchFamily="34" charset="-122"/>
              </a:rPr>
              <a:t>的接入网源地址验证增强方案</a:t>
            </a:r>
            <a:r>
              <a:rPr lang="en-US" altLang="zh-CN" dirty="0">
                <a:latin typeface="微软雅黑" panose="020B0503020204020204" pitchFamily="34" charset="-122"/>
                <a:ea typeface="微软雅黑" panose="020B0503020204020204" pitchFamily="34" charset="-122"/>
              </a:rPr>
              <a:t>P4SAVI</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r>
              <a:rPr lang="zh-CN" altLang="en-US" dirty="0">
                <a:latin typeface="微软雅黑" panose="020B0503020204020204" pitchFamily="34" charset="-122"/>
                <a:ea typeface="微软雅黑" panose="020B0503020204020204" pitchFamily="34" charset="-122"/>
                <a:sym typeface="Wingdings" panose="05000000000000000000" pitchFamily="2" charset="2"/>
              </a:rPr>
              <a:t>接入网源地址验证是源地址验证体系结构的重要组成部分，在缺乏接入网源地址验证情形下，一个主机仍然可以伪造同一子网内其他主机的地址。</a:t>
            </a:r>
            <a:r>
              <a:rPr lang="en-US" altLang="zh-CN" dirty="0">
                <a:latin typeface="微软雅黑" panose="020B0503020204020204" pitchFamily="34" charset="-122"/>
                <a:ea typeface="微软雅黑" panose="020B0503020204020204" pitchFamily="34" charset="-122"/>
              </a:rPr>
              <a:t>SAVI</a:t>
            </a:r>
            <a:r>
              <a:rPr lang="zh-CN" altLang="en-US" dirty="0">
                <a:latin typeface="微软雅黑" panose="020B0503020204020204" pitchFamily="34" charset="-122"/>
                <a:ea typeface="微软雅黑" panose="020B0503020204020204" pitchFamily="34" charset="-122"/>
              </a:rPr>
              <a:t>是接入网源地址验证的代表，</a:t>
            </a:r>
            <a:r>
              <a:rPr lang="en-US" altLang="zh-CN" dirty="0">
                <a:latin typeface="微软雅黑" panose="020B0503020204020204" pitchFamily="34" charset="-122"/>
                <a:ea typeface="微软雅黑" panose="020B0503020204020204" pitchFamily="34" charset="-122"/>
              </a:rPr>
              <a:t>SAVI</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SLAAC</a:t>
            </a:r>
            <a:r>
              <a:rPr lang="zh-CN" altLang="en-US" dirty="0">
                <a:latin typeface="微软雅黑" panose="020B0503020204020204" pitchFamily="34" charset="-122"/>
                <a:ea typeface="微软雅黑" panose="020B0503020204020204" pitchFamily="34" charset="-122"/>
              </a:rPr>
              <a:t>、静态配置的地址分配方式下，基于重复地址检测</a:t>
            </a:r>
            <a:r>
              <a:rPr lang="en-US" altLang="zh-CN" dirty="0">
                <a:latin typeface="微软雅黑" panose="020B0503020204020204" pitchFamily="34" charset="-122"/>
                <a:ea typeface="微软雅黑" panose="020B0503020204020204" pitchFamily="34" charset="-122"/>
              </a:rPr>
              <a:t>(DAD)</a:t>
            </a:r>
            <a:r>
              <a:rPr lang="zh-CN" altLang="en-US" dirty="0">
                <a:latin typeface="微软雅黑" panose="020B0503020204020204" pitchFamily="34" charset="-122"/>
                <a:ea typeface="微软雅黑" panose="020B0503020204020204" pitchFamily="34" charset="-122"/>
              </a:rPr>
              <a:t>过程建立绑定表项，而</a:t>
            </a:r>
            <a:r>
              <a:rPr lang="en-US" altLang="zh-CN" dirty="0">
                <a:latin typeface="微软雅黑" panose="020B0503020204020204" pitchFamily="34" charset="-122"/>
                <a:ea typeface="微软雅黑" panose="020B0503020204020204" pitchFamily="34" charset="-122"/>
              </a:rPr>
              <a:t>DAD</a:t>
            </a:r>
            <a:r>
              <a:rPr lang="zh-CN" altLang="en-US" dirty="0">
                <a:latin typeface="微软雅黑" panose="020B0503020204020204" pitchFamily="34" charset="-122"/>
                <a:ea typeface="微软雅黑" panose="020B0503020204020204" pitchFamily="34" charset="-122"/>
              </a:rPr>
              <a:t>容易遭受拒绝服务攻击，导致</a:t>
            </a:r>
            <a:r>
              <a:rPr lang="en-US" altLang="zh-CN" dirty="0">
                <a:latin typeface="微软雅黑" panose="020B0503020204020204" pitchFamily="34" charset="-122"/>
                <a:ea typeface="微软雅黑" panose="020B0503020204020204" pitchFamily="34" charset="-122"/>
              </a:rPr>
              <a:t>SAVI</a:t>
            </a:r>
            <a:r>
              <a:rPr lang="zh-CN" altLang="en-US" dirty="0">
                <a:latin typeface="微软雅黑" panose="020B0503020204020204" pitchFamily="34" charset="-122"/>
                <a:ea typeface="微软雅黑" panose="020B0503020204020204" pitchFamily="34" charset="-122"/>
              </a:rPr>
              <a:t>无法建立有效绑定表项，进而导致接入网源地址验证失效。</a:t>
            </a:r>
          </a:p>
        </p:txBody>
      </p:sp>
      <p:sp>
        <p:nvSpPr>
          <p:cNvPr id="11" name="文本框 10">
            <a:extLst>
              <a:ext uri="{FF2B5EF4-FFF2-40B4-BE49-F238E27FC236}">
                <a16:creationId xmlns:a16="http://schemas.microsoft.com/office/drawing/2014/main" id="{185294E2-0A8C-48FE-8D74-2194068F1ACF}"/>
              </a:ext>
            </a:extLst>
          </p:cNvPr>
          <p:cNvSpPr txBox="1"/>
          <p:nvPr/>
        </p:nvSpPr>
        <p:spPr>
          <a:xfrm>
            <a:off x="3523030" y="3269183"/>
            <a:ext cx="8725466" cy="20313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SRv6</a:t>
            </a:r>
            <a:r>
              <a:rPr lang="zh-CN" altLang="en-US" dirty="0">
                <a:latin typeface="微软雅黑" panose="020B0503020204020204" pitchFamily="34" charset="-122"/>
                <a:ea typeface="微软雅黑" panose="020B0503020204020204" pitchFamily="34" charset="-122"/>
              </a:rPr>
              <a:t>的自治域间源地址验证</a:t>
            </a:r>
            <a:r>
              <a:rPr lang="en-US" altLang="zh-CN" dirty="0">
                <a:latin typeface="微软雅黑" panose="020B0503020204020204" pitchFamily="34" charset="-122"/>
                <a:ea typeface="微软雅黑" panose="020B0503020204020204" pitchFamily="34" charset="-122"/>
              </a:rPr>
              <a:t>SRP</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接入网源地址验证未全网部署情形下，进行自治域内及域间源地址验证显得尤为重要。由于自治域内的网络设备都在同一管理机构下，主要的验证机制只需部署在运营商网络和接入网络的边界，可采用入口过滤等机制进行源地址的检验，相对简单，本文不对其进行研究。自治域间的源地址验证需要不同自治域间协同工作，较为复杂，目前存在的自治域间的源地址验证方法要么缺乏部署激励，要么存在安全问题，要么实施难度大，还未真正在现有互联网上得到广泛的部署。</a:t>
            </a:r>
            <a:endParaRPr lang="en-US" altLang="zh-CN" dirty="0">
              <a:latin typeface="微软雅黑" panose="020B0503020204020204" pitchFamily="34" charset="-122"/>
              <a:ea typeface="微软雅黑" panose="020B0503020204020204" pitchFamily="34" charset="-122"/>
            </a:endParaRPr>
          </a:p>
        </p:txBody>
      </p:sp>
      <p:sp>
        <p:nvSpPr>
          <p:cNvPr id="12" name="右大括号 11">
            <a:extLst>
              <a:ext uri="{FF2B5EF4-FFF2-40B4-BE49-F238E27FC236}">
                <a16:creationId xmlns:a16="http://schemas.microsoft.com/office/drawing/2014/main" id="{D9DB70B8-B778-4418-BC68-152154203CEE}"/>
              </a:ext>
            </a:extLst>
          </p:cNvPr>
          <p:cNvSpPr/>
          <p:nvPr/>
        </p:nvSpPr>
        <p:spPr bwMode="auto">
          <a:xfrm>
            <a:off x="3303772" y="1426441"/>
            <a:ext cx="77002" cy="1231473"/>
          </a:xfrm>
          <a:prstGeom prst="rightBrace">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13" name="右大括号 12">
            <a:extLst>
              <a:ext uri="{FF2B5EF4-FFF2-40B4-BE49-F238E27FC236}">
                <a16:creationId xmlns:a16="http://schemas.microsoft.com/office/drawing/2014/main" id="{1F87F7B0-F5B7-4731-BE93-7852FAB346CD}"/>
              </a:ext>
            </a:extLst>
          </p:cNvPr>
          <p:cNvSpPr/>
          <p:nvPr/>
        </p:nvSpPr>
        <p:spPr bwMode="auto">
          <a:xfrm>
            <a:off x="3303772" y="3436325"/>
            <a:ext cx="77002" cy="1359031"/>
          </a:xfrm>
          <a:prstGeom prst="rightBrace">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Tree>
    <p:extLst>
      <p:ext uri="{BB962C8B-B14F-4D97-AF65-F5344CB8AC3E}">
        <p14:creationId xmlns:p14="http://schemas.microsoft.com/office/powerpoint/2010/main" val="414522569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FFF89-70DA-4093-9CAC-61AD09400BCE}"/>
              </a:ext>
            </a:extLst>
          </p:cNvPr>
          <p:cNvSpPr>
            <a:spLocks noGrp="1"/>
          </p:cNvSpPr>
          <p:nvPr>
            <p:ph type="title"/>
          </p:nvPr>
        </p:nvSpPr>
        <p:spPr/>
        <p:txBody>
          <a:bodyPr/>
          <a:lstStyle/>
          <a:p>
            <a:r>
              <a:rPr lang="zh-CN" altLang="en-US" dirty="0"/>
              <a:t>设计挑战</a:t>
            </a:r>
          </a:p>
        </p:txBody>
      </p:sp>
      <p:sp>
        <p:nvSpPr>
          <p:cNvPr id="3" name="内容占位符 2">
            <a:extLst>
              <a:ext uri="{FF2B5EF4-FFF2-40B4-BE49-F238E27FC236}">
                <a16:creationId xmlns:a16="http://schemas.microsoft.com/office/drawing/2014/main" id="{1CB8A774-E296-48F7-B1B4-C9CED8283374}"/>
              </a:ext>
            </a:extLst>
          </p:cNvPr>
          <p:cNvSpPr>
            <a:spLocks noGrp="1"/>
          </p:cNvSpPr>
          <p:nvPr>
            <p:ph idx="1"/>
          </p:nvPr>
        </p:nvSpPr>
        <p:spPr>
          <a:xfrm>
            <a:off x="563180" y="1412270"/>
            <a:ext cx="11068815" cy="4589462"/>
          </a:xfrm>
        </p:spPr>
        <p:txBody>
          <a:bodyPr/>
          <a:lstStyle/>
          <a:p>
            <a:pPr>
              <a:lnSpc>
                <a:spcPct val="150000"/>
              </a:lnSpc>
            </a:pPr>
            <a:r>
              <a:rPr lang="zh-CN" altLang="en-US" sz="1600" dirty="0"/>
              <a:t>鉴于</a:t>
            </a:r>
            <a:r>
              <a:rPr lang="en-US" altLang="zh-CN" sz="1600" dirty="0"/>
              <a:t>SRv6</a:t>
            </a:r>
            <a:r>
              <a:rPr lang="zh-CN" altLang="en-US" sz="1600" dirty="0"/>
              <a:t>有限的可编程能力，如何支持标签类的源地址验证技术</a:t>
            </a:r>
            <a:endParaRPr lang="en-US" altLang="zh-CN" sz="1600" dirty="0"/>
          </a:p>
          <a:p>
            <a:pPr lvl="1">
              <a:lnSpc>
                <a:spcPct val="150000"/>
              </a:lnSpc>
            </a:pPr>
            <a:r>
              <a:rPr lang="zh-CN" altLang="en-US" sz="1600" dirty="0"/>
              <a:t>如何在源与目的自治域间同步密钥？如何在源自治域产生标签，在目的自治域验证标签？</a:t>
            </a:r>
            <a:endParaRPr lang="en-US" altLang="zh-CN" sz="1600" dirty="0"/>
          </a:p>
          <a:p>
            <a:pPr>
              <a:lnSpc>
                <a:spcPct val="150000"/>
              </a:lnSpc>
            </a:pPr>
            <a:r>
              <a:rPr lang="zh-CN" altLang="en-US" sz="1600" dirty="0"/>
              <a:t>鉴于现有标记类技术往往只能在目的自治域进行报文过滤，如何支持路径上报文过滤功能</a:t>
            </a:r>
            <a:endParaRPr lang="en-US" altLang="zh-CN" sz="1600" dirty="0"/>
          </a:p>
          <a:p>
            <a:pPr lvl="1">
              <a:lnSpc>
                <a:spcPct val="150000"/>
              </a:lnSpc>
            </a:pPr>
            <a:r>
              <a:rPr lang="zh-CN" altLang="en-US" sz="1600" dirty="0"/>
              <a:t>如何将源自治域密钥同步至路径上的传输自治域？如何进行密钥更新以预防密钥泄露引发的安全问题？</a:t>
            </a:r>
          </a:p>
          <a:p>
            <a:pPr marL="0" indent="0">
              <a:lnSpc>
                <a:spcPct val="150000"/>
              </a:lnSpc>
              <a:buNone/>
            </a:pPr>
            <a:endParaRPr lang="en-US" altLang="zh-CN" sz="1600" dirty="0"/>
          </a:p>
          <a:p>
            <a:endParaRPr lang="zh-CN" altLang="en-US" dirty="0"/>
          </a:p>
        </p:txBody>
      </p:sp>
    </p:spTree>
    <p:extLst>
      <p:ext uri="{BB962C8B-B14F-4D97-AF65-F5344CB8AC3E}">
        <p14:creationId xmlns:p14="http://schemas.microsoft.com/office/powerpoint/2010/main" val="20979235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1C105-6775-4948-8AF3-B93EE1D119EA}"/>
              </a:ext>
            </a:extLst>
          </p:cNvPr>
          <p:cNvSpPr>
            <a:spLocks noGrp="1"/>
          </p:cNvSpPr>
          <p:nvPr>
            <p:ph type="title"/>
          </p:nvPr>
        </p:nvSpPr>
        <p:spPr/>
        <p:txBody>
          <a:bodyPr/>
          <a:lstStyle/>
          <a:p>
            <a:r>
              <a:rPr lang="zh-CN" altLang="en-US" dirty="0"/>
              <a:t>核心设计点</a:t>
            </a:r>
          </a:p>
        </p:txBody>
      </p:sp>
      <p:sp>
        <p:nvSpPr>
          <p:cNvPr id="3" name="内容占位符 2">
            <a:extLst>
              <a:ext uri="{FF2B5EF4-FFF2-40B4-BE49-F238E27FC236}">
                <a16:creationId xmlns:a16="http://schemas.microsoft.com/office/drawing/2014/main" id="{FFDEEAA1-980F-4363-815E-29C5A7930966}"/>
              </a:ext>
            </a:extLst>
          </p:cNvPr>
          <p:cNvSpPr>
            <a:spLocks noGrp="1"/>
          </p:cNvSpPr>
          <p:nvPr>
            <p:ph idx="1"/>
          </p:nvPr>
        </p:nvSpPr>
        <p:spPr/>
        <p:txBody>
          <a:bodyPr/>
          <a:lstStyle/>
          <a:p>
            <a:pPr>
              <a:lnSpc>
                <a:spcPct val="120000"/>
              </a:lnSpc>
            </a:pPr>
            <a:r>
              <a:rPr lang="zh-CN" altLang="en-US" sz="1400" dirty="0"/>
              <a:t>核心想法</a:t>
            </a:r>
            <a:endParaRPr lang="en-US" altLang="zh-CN" sz="1400" dirty="0"/>
          </a:p>
          <a:p>
            <a:pPr lvl="1">
              <a:lnSpc>
                <a:spcPct val="120000"/>
              </a:lnSpc>
            </a:pPr>
            <a:r>
              <a:rPr lang="zh-CN" altLang="en-US" sz="1400" dirty="0"/>
              <a:t>基于</a:t>
            </a:r>
            <a:r>
              <a:rPr lang="en-US" altLang="zh-CN" sz="1400" dirty="0"/>
              <a:t>SRv6</a:t>
            </a:r>
            <a:r>
              <a:rPr lang="zh-CN" altLang="en-US" sz="1400" dirty="0"/>
              <a:t>提供的三层可编程性，设计了一种标记类验证机制，借助数据报文同步源自治域密钥信息，可在传输自治域及目的端自治域实现源地址验证。</a:t>
            </a:r>
            <a:endParaRPr lang="en-US" altLang="zh-CN" sz="1400" dirty="0"/>
          </a:p>
          <a:p>
            <a:pPr>
              <a:lnSpc>
                <a:spcPct val="150000"/>
              </a:lnSpc>
            </a:pPr>
            <a:r>
              <a:rPr lang="zh-CN" altLang="en-US" sz="1400" dirty="0"/>
              <a:t>鉴于</a:t>
            </a:r>
            <a:r>
              <a:rPr lang="en-US" altLang="zh-CN" sz="1400" dirty="0"/>
              <a:t>SRv6</a:t>
            </a:r>
            <a:r>
              <a:rPr lang="zh-CN" altLang="en-US" sz="1400" dirty="0"/>
              <a:t>有限的可编程能力，如何支持标签类的源地址验证技术</a:t>
            </a:r>
            <a:endParaRPr lang="en-US" altLang="zh-CN" sz="1400" dirty="0"/>
          </a:p>
          <a:p>
            <a:pPr lvl="1">
              <a:lnSpc>
                <a:spcPct val="150000"/>
              </a:lnSpc>
            </a:pPr>
            <a:r>
              <a:rPr lang="zh-CN" altLang="en-US" sz="1400" dirty="0"/>
              <a:t>扩展</a:t>
            </a:r>
            <a:r>
              <a:rPr lang="en-US" altLang="zh-CN" sz="1400" dirty="0"/>
              <a:t>SRv6 SID</a:t>
            </a:r>
            <a:r>
              <a:rPr lang="zh-CN" altLang="en-US" sz="1400" dirty="0"/>
              <a:t>的</a:t>
            </a:r>
            <a:r>
              <a:rPr lang="en-US" altLang="zh-CN" sz="1400" dirty="0" err="1"/>
              <a:t>Func</a:t>
            </a:r>
            <a:r>
              <a:rPr lang="zh-CN" altLang="en-US" sz="1400" dirty="0"/>
              <a:t>功能，使其支持非对称加密计算，并借助其在源与目的自治域间同步密钥信息</a:t>
            </a:r>
            <a:endParaRPr lang="en-US" altLang="zh-CN" sz="1400" dirty="0"/>
          </a:p>
          <a:p>
            <a:pPr lvl="1">
              <a:lnSpc>
                <a:spcPct val="150000"/>
              </a:lnSpc>
            </a:pPr>
            <a:r>
              <a:rPr lang="zh-CN" altLang="en-US" sz="1400" dirty="0"/>
              <a:t>对</a:t>
            </a:r>
            <a:r>
              <a:rPr lang="en-US" altLang="zh-CN" sz="1400" dirty="0"/>
              <a:t>SRv6 HMAC TLV</a:t>
            </a:r>
            <a:r>
              <a:rPr lang="zh-CN" altLang="en-US" sz="1400" dirty="0"/>
              <a:t>进行改造，使其携带源自治域产生的标签，并在目的自治域进行验证</a:t>
            </a:r>
            <a:endParaRPr lang="en-US" altLang="zh-CN" sz="1400" dirty="0"/>
          </a:p>
          <a:p>
            <a:pPr>
              <a:lnSpc>
                <a:spcPct val="150000"/>
              </a:lnSpc>
            </a:pPr>
            <a:r>
              <a:rPr lang="zh-CN" altLang="en-US" sz="1400" dirty="0"/>
              <a:t>鉴于现有标记类技术往往只能在目的自治域进行报文过滤，如何支持路径上报文过滤功能</a:t>
            </a:r>
            <a:endParaRPr lang="en-US" altLang="zh-CN" sz="1400" dirty="0"/>
          </a:p>
          <a:p>
            <a:pPr lvl="1">
              <a:lnSpc>
                <a:spcPct val="150000"/>
              </a:lnSpc>
            </a:pPr>
            <a:r>
              <a:rPr lang="zh-CN" altLang="en-US" sz="1400" dirty="0"/>
              <a:t>将源自治域密钥同步至通信的每一个目的自治域，以便传输路径上的自治域也能获得源自治域密钥信息，以实现路径上报文过滤</a:t>
            </a:r>
            <a:endParaRPr lang="en-US" altLang="zh-CN" sz="1400" dirty="0"/>
          </a:p>
          <a:p>
            <a:pPr lvl="1">
              <a:lnSpc>
                <a:spcPct val="150000"/>
              </a:lnSpc>
            </a:pPr>
            <a:r>
              <a:rPr lang="zh-CN" altLang="en-US" sz="1400" dirty="0"/>
              <a:t>设计密钥自动更新机制，并给密钥添加过期时间，以预防密钥泄露引发的安全问题</a:t>
            </a:r>
          </a:p>
          <a:p>
            <a:pPr marL="0" indent="0">
              <a:buNone/>
            </a:pPr>
            <a:endParaRPr lang="zh-CN" altLang="en-US" dirty="0"/>
          </a:p>
        </p:txBody>
      </p:sp>
    </p:spTree>
    <p:extLst>
      <p:ext uri="{BB962C8B-B14F-4D97-AF65-F5344CB8AC3E}">
        <p14:creationId xmlns:p14="http://schemas.microsoft.com/office/powerpoint/2010/main" val="117598717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57BD8DFC-2EAF-4F47-BBDD-FB65A4D4C904}"/>
              </a:ext>
            </a:extLst>
          </p:cNvPr>
          <p:cNvCxnSpPr>
            <a:cxnSpLocks/>
            <a:stCxn id="54" idx="0"/>
            <a:endCxn id="12" idx="1"/>
          </p:cNvCxnSpPr>
          <p:nvPr/>
        </p:nvCxnSpPr>
        <p:spPr bwMode="auto">
          <a:xfrm flipH="1" flipV="1">
            <a:off x="8671169" y="4104209"/>
            <a:ext cx="1457271" cy="1279147"/>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CE70B8A5-3359-41BB-A4E2-6A47D4CD1080}"/>
              </a:ext>
            </a:extLst>
          </p:cNvPr>
          <p:cNvCxnSpPr>
            <a:stCxn id="4" idx="1"/>
            <a:endCxn id="9" idx="3"/>
          </p:cNvCxnSpPr>
          <p:nvPr/>
        </p:nvCxnSpPr>
        <p:spPr bwMode="auto">
          <a:xfrm flipH="1">
            <a:off x="4244968" y="2436488"/>
            <a:ext cx="333779" cy="158247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 name="任意多边形: 形状 22">
            <a:extLst>
              <a:ext uri="{FF2B5EF4-FFF2-40B4-BE49-F238E27FC236}">
                <a16:creationId xmlns:a16="http://schemas.microsoft.com/office/drawing/2014/main" id="{B54D3D3F-ACEC-4C00-86AA-843CFB4B5032}"/>
              </a:ext>
            </a:extLst>
          </p:cNvPr>
          <p:cNvSpPr/>
          <p:nvPr/>
        </p:nvSpPr>
        <p:spPr bwMode="auto">
          <a:xfrm>
            <a:off x="4158750" y="1683899"/>
            <a:ext cx="4637988" cy="2311565"/>
          </a:xfrm>
          <a:custGeom>
            <a:avLst/>
            <a:gdLst>
              <a:gd name="connsiteX0" fmla="*/ 0 w 4637988"/>
              <a:gd name="connsiteY0" fmla="*/ 2311565 h 2311565"/>
              <a:gd name="connsiteX1" fmla="*/ 565609 w 4637988"/>
              <a:gd name="connsiteY1" fmla="*/ 454485 h 2311565"/>
              <a:gd name="connsiteX2" fmla="*/ 2941163 w 4637988"/>
              <a:gd name="connsiteY2" fmla="*/ 11425 h 2311565"/>
              <a:gd name="connsiteX3" fmla="*/ 2045617 w 4637988"/>
              <a:gd name="connsiteY3" fmla="*/ 756143 h 2311565"/>
              <a:gd name="connsiteX4" fmla="*/ 1668545 w 4637988"/>
              <a:gd name="connsiteY4" fmla="*/ 1519714 h 2311565"/>
              <a:gd name="connsiteX5" fmla="*/ 3544479 w 4637988"/>
              <a:gd name="connsiteY5" fmla="*/ 1538567 h 2311565"/>
              <a:gd name="connsiteX6" fmla="*/ 4637988 w 4637988"/>
              <a:gd name="connsiteY6" fmla="*/ 1953347 h 231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7988" h="2311565">
                <a:moveTo>
                  <a:pt x="0" y="2311565"/>
                </a:moveTo>
                <a:cubicBezTo>
                  <a:pt x="37707" y="1574703"/>
                  <a:pt x="75415" y="837842"/>
                  <a:pt x="565609" y="454485"/>
                </a:cubicBezTo>
                <a:cubicBezTo>
                  <a:pt x="1055803" y="71128"/>
                  <a:pt x="2694495" y="-38851"/>
                  <a:pt x="2941163" y="11425"/>
                </a:cubicBezTo>
                <a:cubicBezTo>
                  <a:pt x="3187831" y="61701"/>
                  <a:pt x="2257720" y="504762"/>
                  <a:pt x="2045617" y="756143"/>
                </a:cubicBezTo>
                <a:cubicBezTo>
                  <a:pt x="1833514" y="1007524"/>
                  <a:pt x="1418735" y="1389310"/>
                  <a:pt x="1668545" y="1519714"/>
                </a:cubicBezTo>
                <a:cubicBezTo>
                  <a:pt x="1918355" y="1650118"/>
                  <a:pt x="3049572" y="1466295"/>
                  <a:pt x="3544479" y="1538567"/>
                </a:cubicBezTo>
                <a:cubicBezTo>
                  <a:pt x="4039386" y="1610839"/>
                  <a:pt x="4338687" y="1782093"/>
                  <a:pt x="4637988" y="1953347"/>
                </a:cubicBezTo>
              </a:path>
            </a:pathLst>
          </a:custGeom>
          <a:noFill/>
          <a:ln w="31750" cap="flat" cmpd="sng" algn="ctr">
            <a:solidFill>
              <a:srgbClr val="00B050"/>
            </a:solidFill>
            <a:prstDash val="solid"/>
            <a:round/>
            <a:headEnd type="none" w="med" len="med"/>
            <a:tailEnd type="arrow" w="lg" len="lg"/>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cxnSp>
        <p:nvCxnSpPr>
          <p:cNvPr id="48" name="直接连接符 47">
            <a:extLst>
              <a:ext uri="{FF2B5EF4-FFF2-40B4-BE49-F238E27FC236}">
                <a16:creationId xmlns:a16="http://schemas.microsoft.com/office/drawing/2014/main" id="{FA025293-3F17-4008-9861-2990CF230F43}"/>
              </a:ext>
            </a:extLst>
          </p:cNvPr>
          <p:cNvCxnSpPr>
            <a:cxnSpLocks/>
            <a:stCxn id="37" idx="0"/>
            <a:endCxn id="35" idx="2"/>
          </p:cNvCxnSpPr>
          <p:nvPr/>
        </p:nvCxnSpPr>
        <p:spPr bwMode="auto">
          <a:xfrm flipV="1">
            <a:off x="3824723" y="3890175"/>
            <a:ext cx="588890" cy="791697"/>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E2CF1247-9904-4A04-B235-2731E5121630}"/>
              </a:ext>
            </a:extLst>
          </p:cNvPr>
          <p:cNvCxnSpPr>
            <a:cxnSpLocks/>
            <a:stCxn id="12" idx="1"/>
            <a:endCxn id="42" idx="1"/>
          </p:cNvCxnSpPr>
          <p:nvPr/>
        </p:nvCxnSpPr>
        <p:spPr bwMode="auto">
          <a:xfrm>
            <a:off x="8671169" y="4104209"/>
            <a:ext cx="507800" cy="598796"/>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F042A04C-35AA-472D-A9C2-DCC529022268}"/>
              </a:ext>
            </a:extLst>
          </p:cNvPr>
          <p:cNvCxnSpPr>
            <a:cxnSpLocks/>
            <a:stCxn id="42" idx="1"/>
            <a:endCxn id="8" idx="1"/>
          </p:cNvCxnSpPr>
          <p:nvPr/>
        </p:nvCxnSpPr>
        <p:spPr bwMode="auto">
          <a:xfrm flipH="1" flipV="1">
            <a:off x="7691932" y="3493425"/>
            <a:ext cx="1487037" cy="120958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B100F61-7427-4262-B54C-00A67438340F}"/>
              </a:ext>
            </a:extLst>
          </p:cNvPr>
          <p:cNvCxnSpPr>
            <a:cxnSpLocks/>
            <a:stCxn id="7" idx="1"/>
            <a:endCxn id="42" idx="1"/>
          </p:cNvCxnSpPr>
          <p:nvPr/>
        </p:nvCxnSpPr>
        <p:spPr bwMode="auto">
          <a:xfrm>
            <a:off x="6080825" y="2723368"/>
            <a:ext cx="3098144" cy="1979637"/>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BD955B1F-2665-4672-BF8B-0AD74AC7460A}"/>
              </a:ext>
            </a:extLst>
          </p:cNvPr>
          <p:cNvSpPr/>
          <p:nvPr/>
        </p:nvSpPr>
        <p:spPr bwMode="auto">
          <a:xfrm>
            <a:off x="4256283" y="3353024"/>
            <a:ext cx="314659" cy="5371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37" name="椭圆 36">
            <a:extLst>
              <a:ext uri="{FF2B5EF4-FFF2-40B4-BE49-F238E27FC236}">
                <a16:creationId xmlns:a16="http://schemas.microsoft.com/office/drawing/2014/main" id="{511084BD-8944-4877-B0CB-90BEBEF5C11C}"/>
              </a:ext>
            </a:extLst>
          </p:cNvPr>
          <p:cNvSpPr/>
          <p:nvPr/>
        </p:nvSpPr>
        <p:spPr bwMode="auto">
          <a:xfrm>
            <a:off x="378749" y="4681872"/>
            <a:ext cx="6891947" cy="2012615"/>
          </a:xfrm>
          <a:prstGeom prst="ellipse">
            <a:avLst/>
          </a:prstGeom>
          <a:solidFill>
            <a:schemeClr val="bg1"/>
          </a:solid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dirty="0">
              <a:ln>
                <a:noFill/>
              </a:ln>
              <a:solidFill>
                <a:schemeClr val="tx1"/>
              </a:solidFill>
              <a:effectLst/>
              <a:latin typeface="Arial" pitchFamily="34" charset="0"/>
              <a:ea typeface="楷体_GB2312" pitchFamily="49" charset="-122"/>
            </a:endParaRPr>
          </a:p>
        </p:txBody>
      </p:sp>
      <p:sp>
        <p:nvSpPr>
          <p:cNvPr id="2" name="标题 1">
            <a:extLst>
              <a:ext uri="{FF2B5EF4-FFF2-40B4-BE49-F238E27FC236}">
                <a16:creationId xmlns:a16="http://schemas.microsoft.com/office/drawing/2014/main" id="{F6578995-2E43-4CA2-9BEE-FED9CEC6AD9F}"/>
              </a:ext>
            </a:extLst>
          </p:cNvPr>
          <p:cNvSpPr>
            <a:spLocks noGrp="1"/>
          </p:cNvSpPr>
          <p:nvPr>
            <p:ph type="title"/>
          </p:nvPr>
        </p:nvSpPr>
        <p:spPr/>
        <p:txBody>
          <a:bodyPr/>
          <a:lstStyle/>
          <a:p>
            <a:r>
              <a:rPr lang="zh-CN" altLang="en-US" dirty="0"/>
              <a:t>架构设计</a:t>
            </a:r>
          </a:p>
        </p:txBody>
      </p:sp>
      <p:sp>
        <p:nvSpPr>
          <p:cNvPr id="4" name="云形 3">
            <a:extLst>
              <a:ext uri="{FF2B5EF4-FFF2-40B4-BE49-F238E27FC236}">
                <a16:creationId xmlns:a16="http://schemas.microsoft.com/office/drawing/2014/main" id="{8D6177A2-8A3E-4EAA-B1BD-F30D4F796316}"/>
              </a:ext>
            </a:extLst>
          </p:cNvPr>
          <p:cNvSpPr/>
          <p:nvPr/>
        </p:nvSpPr>
        <p:spPr bwMode="auto">
          <a:xfrm>
            <a:off x="3961291" y="1953879"/>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AS1</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5" name="云形 4">
            <a:extLst>
              <a:ext uri="{FF2B5EF4-FFF2-40B4-BE49-F238E27FC236}">
                <a16:creationId xmlns:a16="http://schemas.microsoft.com/office/drawing/2014/main" id="{894DC018-A886-4BCD-80F7-D025B17E2D7B}"/>
              </a:ext>
            </a:extLst>
          </p:cNvPr>
          <p:cNvSpPr/>
          <p:nvPr/>
        </p:nvSpPr>
        <p:spPr bwMode="auto">
          <a:xfrm>
            <a:off x="6880887" y="1491825"/>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AS2</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云形 5">
            <a:extLst>
              <a:ext uri="{FF2B5EF4-FFF2-40B4-BE49-F238E27FC236}">
                <a16:creationId xmlns:a16="http://schemas.microsoft.com/office/drawing/2014/main" id="{62695925-8030-4BEE-8E3C-0F3E5BFE4FFA}"/>
              </a:ext>
            </a:extLst>
          </p:cNvPr>
          <p:cNvSpPr/>
          <p:nvPr/>
        </p:nvSpPr>
        <p:spPr bwMode="auto">
          <a:xfrm>
            <a:off x="5267352" y="3074915"/>
            <a:ext cx="847731" cy="424345"/>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AS4</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云形 6">
            <a:extLst>
              <a:ext uri="{FF2B5EF4-FFF2-40B4-BE49-F238E27FC236}">
                <a16:creationId xmlns:a16="http://schemas.microsoft.com/office/drawing/2014/main" id="{97E094C9-1C95-4DFD-915D-FB2FC5C346B6}"/>
              </a:ext>
            </a:extLst>
          </p:cNvPr>
          <p:cNvSpPr/>
          <p:nvPr/>
        </p:nvSpPr>
        <p:spPr bwMode="auto">
          <a:xfrm>
            <a:off x="5463369" y="2240759"/>
            <a:ext cx="123491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AS3</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8" name="云形 7">
            <a:extLst>
              <a:ext uri="{FF2B5EF4-FFF2-40B4-BE49-F238E27FC236}">
                <a16:creationId xmlns:a16="http://schemas.microsoft.com/office/drawing/2014/main" id="{6FB888BB-3B90-4C31-A33B-75E2A3A729D9}"/>
              </a:ext>
            </a:extLst>
          </p:cNvPr>
          <p:cNvSpPr/>
          <p:nvPr/>
        </p:nvSpPr>
        <p:spPr bwMode="auto">
          <a:xfrm>
            <a:off x="7268066" y="3010816"/>
            <a:ext cx="84773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AS5</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云形 8">
            <a:extLst>
              <a:ext uri="{FF2B5EF4-FFF2-40B4-BE49-F238E27FC236}">
                <a16:creationId xmlns:a16="http://schemas.microsoft.com/office/drawing/2014/main" id="{C8543394-0FA3-4B49-B4A8-88D2A5AEAFBE}"/>
              </a:ext>
            </a:extLst>
          </p:cNvPr>
          <p:cNvSpPr/>
          <p:nvPr/>
        </p:nvSpPr>
        <p:spPr bwMode="auto">
          <a:xfrm>
            <a:off x="3862737" y="3991337"/>
            <a:ext cx="76446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AS6</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云形 9">
            <a:extLst>
              <a:ext uri="{FF2B5EF4-FFF2-40B4-BE49-F238E27FC236}">
                <a16:creationId xmlns:a16="http://schemas.microsoft.com/office/drawing/2014/main" id="{CFC3C12A-9CC6-4673-A56B-0EB567AD69E6}"/>
              </a:ext>
            </a:extLst>
          </p:cNvPr>
          <p:cNvSpPr/>
          <p:nvPr/>
        </p:nvSpPr>
        <p:spPr bwMode="auto">
          <a:xfrm>
            <a:off x="4853289" y="4008335"/>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AS7</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云形 10">
            <a:extLst>
              <a:ext uri="{FF2B5EF4-FFF2-40B4-BE49-F238E27FC236}">
                <a16:creationId xmlns:a16="http://schemas.microsoft.com/office/drawing/2014/main" id="{F197D304-F9F2-4076-B49F-871EAFB84ACD}"/>
              </a:ext>
            </a:extLst>
          </p:cNvPr>
          <p:cNvSpPr/>
          <p:nvPr/>
        </p:nvSpPr>
        <p:spPr bwMode="auto">
          <a:xfrm>
            <a:off x="6374652" y="3991337"/>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AS8</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云形 11">
            <a:extLst>
              <a:ext uri="{FF2B5EF4-FFF2-40B4-BE49-F238E27FC236}">
                <a16:creationId xmlns:a16="http://schemas.microsoft.com/office/drawing/2014/main" id="{B1B772CD-A51E-4EA7-9B88-F649943DF8BF}"/>
              </a:ext>
            </a:extLst>
          </p:cNvPr>
          <p:cNvSpPr/>
          <p:nvPr/>
        </p:nvSpPr>
        <p:spPr bwMode="auto">
          <a:xfrm>
            <a:off x="8288938" y="3621600"/>
            <a:ext cx="76446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AS9</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0548B23-0306-4FD5-BFE8-FC2174419F52}"/>
              </a:ext>
            </a:extLst>
          </p:cNvPr>
          <p:cNvCxnSpPr>
            <a:stCxn id="4" idx="0"/>
            <a:endCxn id="5" idx="2"/>
          </p:cNvCxnSpPr>
          <p:nvPr/>
        </p:nvCxnSpPr>
        <p:spPr bwMode="auto">
          <a:xfrm flipV="1">
            <a:off x="5195173" y="1733387"/>
            <a:ext cx="1689545" cy="46205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6B89198F-48AE-438C-9F14-396C477C8E6A}"/>
              </a:ext>
            </a:extLst>
          </p:cNvPr>
          <p:cNvCxnSpPr>
            <a:stCxn id="6" idx="1"/>
            <a:endCxn id="10" idx="3"/>
          </p:cNvCxnSpPr>
          <p:nvPr/>
        </p:nvCxnSpPr>
        <p:spPr bwMode="auto">
          <a:xfrm flipH="1">
            <a:off x="5235520" y="3498808"/>
            <a:ext cx="455698" cy="53715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2D477D5D-F50C-4DAC-8D97-E82FF0A5FF9F}"/>
              </a:ext>
            </a:extLst>
          </p:cNvPr>
          <p:cNvCxnSpPr>
            <a:cxnSpLocks/>
            <a:endCxn id="11" idx="2"/>
          </p:cNvCxnSpPr>
          <p:nvPr/>
        </p:nvCxnSpPr>
        <p:spPr bwMode="auto">
          <a:xfrm>
            <a:off x="5863265" y="3431527"/>
            <a:ext cx="513758" cy="80137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BF0C248B-8F83-497F-BC0A-29AA8CB57BCC}"/>
              </a:ext>
            </a:extLst>
          </p:cNvPr>
          <p:cNvCxnSpPr>
            <a:cxnSpLocks/>
            <a:stCxn id="7" idx="1"/>
            <a:endCxn id="6" idx="3"/>
          </p:cNvCxnSpPr>
          <p:nvPr/>
        </p:nvCxnSpPr>
        <p:spPr bwMode="auto">
          <a:xfrm flipH="1">
            <a:off x="5691218" y="2723368"/>
            <a:ext cx="389607" cy="375809"/>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BA0AFE09-BCB9-4305-806C-6FCCD0A58295}"/>
              </a:ext>
            </a:extLst>
          </p:cNvPr>
          <p:cNvCxnSpPr>
            <a:stCxn id="8" idx="2"/>
            <a:endCxn id="6" idx="0"/>
          </p:cNvCxnSpPr>
          <p:nvPr/>
        </p:nvCxnSpPr>
        <p:spPr bwMode="auto">
          <a:xfrm flipH="1">
            <a:off x="6114377" y="3252378"/>
            <a:ext cx="1156319" cy="3471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3C2F2B50-CD57-4586-BD70-7536AC5F8DC9}"/>
              </a:ext>
            </a:extLst>
          </p:cNvPr>
          <p:cNvCxnSpPr>
            <a:stCxn id="5" idx="1"/>
            <a:endCxn id="8" idx="3"/>
          </p:cNvCxnSpPr>
          <p:nvPr/>
        </p:nvCxnSpPr>
        <p:spPr bwMode="auto">
          <a:xfrm>
            <a:off x="7498343" y="1974434"/>
            <a:ext cx="193589" cy="1064005"/>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B79D2994-4102-473E-9BA8-2AEF3B22F6AB}"/>
              </a:ext>
            </a:extLst>
          </p:cNvPr>
          <p:cNvCxnSpPr>
            <a:cxnSpLocks/>
            <a:stCxn id="11" idx="0"/>
            <a:endCxn id="8" idx="1"/>
          </p:cNvCxnSpPr>
          <p:nvPr/>
        </p:nvCxnSpPr>
        <p:spPr bwMode="auto">
          <a:xfrm flipV="1">
            <a:off x="7138476" y="3493425"/>
            <a:ext cx="553456" cy="73947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768B3401-1E60-4692-8090-26B14C319D7F}"/>
              </a:ext>
            </a:extLst>
          </p:cNvPr>
          <p:cNvCxnSpPr>
            <a:stCxn id="12" idx="3"/>
            <a:endCxn id="8" idx="0"/>
          </p:cNvCxnSpPr>
          <p:nvPr/>
        </p:nvCxnSpPr>
        <p:spPr bwMode="auto">
          <a:xfrm flipH="1" flipV="1">
            <a:off x="8115091" y="3252378"/>
            <a:ext cx="556078" cy="396845"/>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C593DB82-1E12-4A6A-AADB-91412264CEE5}"/>
              </a:ext>
            </a:extLst>
          </p:cNvPr>
          <p:cNvCxnSpPr>
            <a:cxnSpLocks/>
          </p:cNvCxnSpPr>
          <p:nvPr/>
        </p:nvCxnSpPr>
        <p:spPr bwMode="auto">
          <a:xfrm flipV="1">
            <a:off x="6570108" y="1886246"/>
            <a:ext cx="481334" cy="39194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24" name="表格 53">
            <a:extLst>
              <a:ext uri="{FF2B5EF4-FFF2-40B4-BE49-F238E27FC236}">
                <a16:creationId xmlns:a16="http://schemas.microsoft.com/office/drawing/2014/main" id="{F7F152F5-C67C-4084-9314-A67EE176CDD1}"/>
              </a:ext>
            </a:extLst>
          </p:cNvPr>
          <p:cNvGraphicFramePr>
            <a:graphicFrameLocks noGrp="1"/>
          </p:cNvGraphicFramePr>
          <p:nvPr>
            <p:extLst>
              <p:ext uri="{D42A27DB-BD31-4B8C-83A1-F6EECF244321}">
                <p14:modId xmlns:p14="http://schemas.microsoft.com/office/powerpoint/2010/main" val="2365586676"/>
              </p:ext>
            </p:extLst>
          </p:nvPr>
        </p:nvGraphicFramePr>
        <p:xfrm>
          <a:off x="8486624" y="1929628"/>
          <a:ext cx="2943036" cy="1219200"/>
        </p:xfrm>
        <a:graphic>
          <a:graphicData uri="http://schemas.openxmlformats.org/drawingml/2006/table">
            <a:tbl>
              <a:tblPr firstRow="1" bandRow="1">
                <a:tableStyleId>{5C22544A-7EE6-4342-B048-85BDC9FD1C3A}</a:tableStyleId>
              </a:tblPr>
              <a:tblGrid>
                <a:gridCol w="892011">
                  <a:extLst>
                    <a:ext uri="{9D8B030D-6E8A-4147-A177-3AD203B41FA5}">
                      <a16:colId xmlns:a16="http://schemas.microsoft.com/office/drawing/2014/main" val="2688445451"/>
                    </a:ext>
                  </a:extLst>
                </a:gridCol>
                <a:gridCol w="954860">
                  <a:extLst>
                    <a:ext uri="{9D8B030D-6E8A-4147-A177-3AD203B41FA5}">
                      <a16:colId xmlns:a16="http://schemas.microsoft.com/office/drawing/2014/main" val="3723096275"/>
                    </a:ext>
                  </a:extLst>
                </a:gridCol>
                <a:gridCol w="1096165">
                  <a:extLst>
                    <a:ext uri="{9D8B030D-6E8A-4147-A177-3AD203B41FA5}">
                      <a16:colId xmlns:a16="http://schemas.microsoft.com/office/drawing/2014/main" val="2176990415"/>
                    </a:ext>
                  </a:extLst>
                </a:gridCol>
              </a:tblGrid>
              <a:tr h="280070">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ASN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IP</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Public Key</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9337040"/>
                  </a:ext>
                </a:extLst>
              </a:tr>
              <a:tr h="280070">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AS6</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Prefix</a:t>
                      </a:r>
                      <a:r>
                        <a:rPr lang="en-US" altLang="zh-CN" sz="1400" b="0" baseline="-25000" dirty="0">
                          <a:solidFill>
                            <a:schemeClr val="tx1"/>
                          </a:solidFill>
                          <a:latin typeface="微软雅黑" panose="020B0503020204020204" pitchFamily="34" charset="-122"/>
                          <a:ea typeface="微软雅黑" panose="020B0503020204020204" pitchFamily="34" charset="-122"/>
                        </a:rPr>
                        <a:t>6</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Pub</a:t>
                      </a:r>
                      <a:r>
                        <a:rPr lang="en-US" altLang="zh-CN" sz="1400" b="0" baseline="-25000" dirty="0">
                          <a:solidFill>
                            <a:schemeClr val="tx1"/>
                          </a:solidFill>
                          <a:latin typeface="微软雅黑" panose="020B0503020204020204" pitchFamily="34" charset="-122"/>
                          <a:ea typeface="微软雅黑" panose="020B0503020204020204" pitchFamily="34" charset="-122"/>
                        </a:rPr>
                        <a:t>6</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297571"/>
                  </a:ext>
                </a:extLst>
              </a:tr>
              <a:tr h="280070">
                <a:tc>
                  <a:txBody>
                    <a:bodyPr/>
                    <a:lstStyle/>
                    <a:p>
                      <a:pPr algn="ctr"/>
                      <a:r>
                        <a:rPr lang="en-US" altLang="zh-CN" sz="1400" dirty="0">
                          <a:latin typeface="微软雅黑" panose="020B0503020204020204" pitchFamily="34" charset="-122"/>
                          <a:ea typeface="微软雅黑" panose="020B0503020204020204" pitchFamily="34" charset="-122"/>
                        </a:rPr>
                        <a:t>AS9</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Prefix</a:t>
                      </a:r>
                      <a:r>
                        <a:rPr lang="en-US" altLang="zh-CN" sz="1400" baseline="-25000" dirty="0">
                          <a:latin typeface="微软雅黑" panose="020B0503020204020204" pitchFamily="34" charset="-122"/>
                          <a:ea typeface="微软雅黑" panose="020B0503020204020204" pitchFamily="34" charset="-122"/>
                        </a:rPr>
                        <a:t>9</a:t>
                      </a:r>
                      <a:endParaRPr lang="zh-CN" altLang="en-US" sz="1400" baseline="-25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Pub</a:t>
                      </a:r>
                      <a:r>
                        <a:rPr lang="en-US" altLang="zh-CN" sz="1400" baseline="-25000" dirty="0">
                          <a:latin typeface="微软雅黑" panose="020B0503020204020204" pitchFamily="34" charset="-122"/>
                          <a:ea typeface="微软雅黑" panose="020B0503020204020204" pitchFamily="34" charset="-122"/>
                        </a:rPr>
                        <a:t>9</a:t>
                      </a:r>
                      <a:endParaRPr lang="zh-CN" altLang="en-US" sz="1400" baseline="-25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943979"/>
                  </a:ext>
                </a:extLst>
              </a:tr>
              <a:tr h="280070">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573630"/>
                  </a:ext>
                </a:extLst>
              </a:tr>
            </a:tbl>
          </a:graphicData>
        </a:graphic>
      </p:graphicFrame>
      <p:sp>
        <p:nvSpPr>
          <p:cNvPr id="25" name="文本框 24">
            <a:extLst>
              <a:ext uri="{FF2B5EF4-FFF2-40B4-BE49-F238E27FC236}">
                <a16:creationId xmlns:a16="http://schemas.microsoft.com/office/drawing/2014/main" id="{A8D275D3-747C-419C-A7DB-770E76ABAAFE}"/>
              </a:ext>
            </a:extLst>
          </p:cNvPr>
          <p:cNvSpPr txBox="1"/>
          <p:nvPr/>
        </p:nvSpPr>
        <p:spPr>
          <a:xfrm>
            <a:off x="-12537" y="1213202"/>
            <a:ext cx="5973110" cy="58477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Arial" panose="020B0604020202020204" pitchFamily="34" charset="0"/>
              </a:rPr>
              <a:t>假设：部署自治域均是可靠的，具备各自的公私钥，且不会泄露</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r>
              <a:rPr lang="zh-CN" altLang="en-US" sz="1600" dirty="0">
                <a:latin typeface="微软雅黑" panose="020B0503020204020204" pitchFamily="34" charset="-122"/>
                <a:ea typeface="微软雅黑" panose="020B0503020204020204" pitchFamily="34" charset="-122"/>
                <a:cs typeface="Arial" panose="020B0604020202020204" pitchFamily="34" charset="0"/>
              </a:rPr>
              <a:t>接收到的其余自治域的密钥</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文本框 25">
            <a:extLst>
              <a:ext uri="{FF2B5EF4-FFF2-40B4-BE49-F238E27FC236}">
                <a16:creationId xmlns:a16="http://schemas.microsoft.com/office/drawing/2014/main" id="{AB60EFBA-C54C-4764-B346-3559178C2F7D}"/>
              </a:ext>
            </a:extLst>
          </p:cNvPr>
          <p:cNvSpPr txBox="1"/>
          <p:nvPr/>
        </p:nvSpPr>
        <p:spPr>
          <a:xfrm>
            <a:off x="9198639" y="1341291"/>
            <a:ext cx="1519006"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SRv6 Controller</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左大括号 26">
            <a:extLst>
              <a:ext uri="{FF2B5EF4-FFF2-40B4-BE49-F238E27FC236}">
                <a16:creationId xmlns:a16="http://schemas.microsoft.com/office/drawing/2014/main" id="{81B95408-577D-449F-A0B8-DE417561621E}"/>
              </a:ext>
            </a:extLst>
          </p:cNvPr>
          <p:cNvSpPr/>
          <p:nvPr/>
        </p:nvSpPr>
        <p:spPr bwMode="auto">
          <a:xfrm rot="5400000">
            <a:off x="9888124" y="285696"/>
            <a:ext cx="140035" cy="2943036"/>
          </a:xfrm>
          <a:prstGeom prst="leftBrace">
            <a:avLst/>
          </a:prstGeom>
          <a:solidFill>
            <a:schemeClr val="bg1"/>
          </a:solidFill>
          <a:ln w="190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30" name="文本框 29">
            <a:extLst>
              <a:ext uri="{FF2B5EF4-FFF2-40B4-BE49-F238E27FC236}">
                <a16:creationId xmlns:a16="http://schemas.microsoft.com/office/drawing/2014/main" id="{3F68418F-BEB4-49F6-A0A7-DFF97F78B18E}"/>
              </a:ext>
            </a:extLst>
          </p:cNvPr>
          <p:cNvSpPr txBox="1"/>
          <p:nvPr/>
        </p:nvSpPr>
        <p:spPr>
          <a:xfrm>
            <a:off x="2437814" y="5784092"/>
            <a:ext cx="2829621"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Tag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1</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(Source,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Time)</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6C6BA5B3-F1C7-49D5-BA18-82F4BF1B9138}"/>
              </a:ext>
            </a:extLst>
          </p:cNvPr>
          <p:cNvSpPr txBox="1"/>
          <p:nvPr/>
        </p:nvSpPr>
        <p:spPr>
          <a:xfrm>
            <a:off x="2437556" y="6217441"/>
            <a:ext cx="2688236"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文本框 37">
            <a:extLst>
              <a:ext uri="{FF2B5EF4-FFF2-40B4-BE49-F238E27FC236}">
                <a16:creationId xmlns:a16="http://schemas.microsoft.com/office/drawing/2014/main" id="{FF5857F5-D084-4B65-AEE5-AC90E371249F}"/>
              </a:ext>
            </a:extLst>
          </p:cNvPr>
          <p:cNvSpPr txBox="1"/>
          <p:nvPr/>
        </p:nvSpPr>
        <p:spPr>
          <a:xfrm>
            <a:off x="2729753" y="4079010"/>
            <a:ext cx="986167" cy="307777"/>
          </a:xfrm>
          <a:prstGeom prst="rect">
            <a:avLst/>
          </a:prstGeom>
          <a:noFill/>
          <a:ln w="12700">
            <a:solidFill>
              <a:schemeClr val="tx1"/>
            </a:solidFill>
          </a:ln>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
        <p:nvSpPr>
          <p:cNvPr id="36" name="文本框 35">
            <a:extLst>
              <a:ext uri="{FF2B5EF4-FFF2-40B4-BE49-F238E27FC236}">
                <a16:creationId xmlns:a16="http://schemas.microsoft.com/office/drawing/2014/main" id="{E1E92AB0-6919-49B9-B541-ED50AE13541D}"/>
              </a:ext>
            </a:extLst>
          </p:cNvPr>
          <p:cNvSpPr txBox="1"/>
          <p:nvPr/>
        </p:nvSpPr>
        <p:spPr>
          <a:xfrm>
            <a:off x="1582532" y="3105898"/>
            <a:ext cx="2084790" cy="738664"/>
          </a:xfrm>
          <a:prstGeom prst="rect">
            <a:avLst/>
          </a:prstGeom>
          <a:noFill/>
          <a:ln w="12700">
            <a:solidFill>
              <a:schemeClr val="tx1"/>
            </a:solidFill>
          </a:ln>
        </p:spPr>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Arial" panose="020B0604020202020204" pitchFamily="34" charset="0"/>
              </a:rPr>
              <a:t>给目的部署自治域发</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a:p>
            <a:r>
              <a:rPr lang="zh-CN" altLang="en-US" sz="1400" dirty="0">
                <a:latin typeface="微软雅黑" panose="020B0503020204020204" pitchFamily="34" charset="-122"/>
                <a:ea typeface="微软雅黑" panose="020B0503020204020204" pitchFamily="34" charset="-122"/>
                <a:cs typeface="Arial" panose="020B0604020202020204" pitchFamily="34" charset="0"/>
              </a:rPr>
              <a:t>送的第一个数据报文</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a:p>
            <a:r>
              <a:rPr lang="zh-CN" altLang="en-US" sz="1400" dirty="0">
                <a:latin typeface="微软雅黑" panose="020B0503020204020204" pitchFamily="34" charset="-122"/>
                <a:ea typeface="微软雅黑" panose="020B0503020204020204" pitchFamily="34" charset="-122"/>
                <a:cs typeface="Arial" panose="020B0604020202020204" pitchFamily="34" charset="0"/>
              </a:rPr>
              <a:t>中携带密钥信息</a:t>
            </a:r>
          </a:p>
        </p:txBody>
      </p:sp>
      <p:sp>
        <p:nvSpPr>
          <p:cNvPr id="40" name="文本框 39">
            <a:extLst>
              <a:ext uri="{FF2B5EF4-FFF2-40B4-BE49-F238E27FC236}">
                <a16:creationId xmlns:a16="http://schemas.microsoft.com/office/drawing/2014/main" id="{DC5E1872-7447-4277-9C24-9E10BB77C66A}"/>
              </a:ext>
            </a:extLst>
          </p:cNvPr>
          <p:cNvSpPr txBox="1"/>
          <p:nvPr/>
        </p:nvSpPr>
        <p:spPr>
          <a:xfrm>
            <a:off x="9175504" y="3696793"/>
            <a:ext cx="986167" cy="307777"/>
          </a:xfrm>
          <a:prstGeom prst="rect">
            <a:avLst/>
          </a:prstGeom>
          <a:noFill/>
          <a:ln w="12700">
            <a:solidFill>
              <a:schemeClr val="tx1"/>
            </a:solidFill>
          </a:ln>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p>
        </p:txBody>
      </p:sp>
      <p:graphicFrame>
        <p:nvGraphicFramePr>
          <p:cNvPr id="42" name="表格 53">
            <a:extLst>
              <a:ext uri="{FF2B5EF4-FFF2-40B4-BE49-F238E27FC236}">
                <a16:creationId xmlns:a16="http://schemas.microsoft.com/office/drawing/2014/main" id="{9DCF9C76-70E4-4394-A9F0-E2446D6C6B93}"/>
              </a:ext>
            </a:extLst>
          </p:cNvPr>
          <p:cNvGraphicFramePr>
            <a:graphicFrameLocks noGrp="1"/>
          </p:cNvGraphicFramePr>
          <p:nvPr>
            <p:extLst>
              <p:ext uri="{D42A27DB-BD31-4B8C-83A1-F6EECF244321}">
                <p14:modId xmlns:p14="http://schemas.microsoft.com/office/powerpoint/2010/main" val="2231182881"/>
              </p:ext>
            </p:extLst>
          </p:nvPr>
        </p:nvGraphicFramePr>
        <p:xfrm>
          <a:off x="9178969" y="4245805"/>
          <a:ext cx="2735058" cy="914400"/>
        </p:xfrm>
        <a:graphic>
          <a:graphicData uri="http://schemas.openxmlformats.org/drawingml/2006/table">
            <a:tbl>
              <a:tblPr firstRow="1" bandRow="1">
                <a:tableStyleId>{5C22544A-7EE6-4342-B048-85BDC9FD1C3A}</a:tableStyleId>
              </a:tblPr>
              <a:tblGrid>
                <a:gridCol w="757863">
                  <a:extLst>
                    <a:ext uri="{9D8B030D-6E8A-4147-A177-3AD203B41FA5}">
                      <a16:colId xmlns:a16="http://schemas.microsoft.com/office/drawing/2014/main" val="3723096275"/>
                    </a:ext>
                  </a:extLst>
                </a:gridCol>
                <a:gridCol w="829559">
                  <a:extLst>
                    <a:ext uri="{9D8B030D-6E8A-4147-A177-3AD203B41FA5}">
                      <a16:colId xmlns:a16="http://schemas.microsoft.com/office/drawing/2014/main" val="2176990415"/>
                    </a:ext>
                  </a:extLst>
                </a:gridCol>
                <a:gridCol w="1147636">
                  <a:extLst>
                    <a:ext uri="{9D8B030D-6E8A-4147-A177-3AD203B41FA5}">
                      <a16:colId xmlns:a16="http://schemas.microsoft.com/office/drawing/2014/main" val="1473132010"/>
                    </a:ext>
                  </a:extLst>
                </a:gridCol>
              </a:tblGrid>
              <a:tr h="245788">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ASN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Secret</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Expiration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297571"/>
                  </a:ext>
                </a:extLst>
              </a:tr>
              <a:tr h="270760">
                <a:tc>
                  <a:txBody>
                    <a:bodyPr/>
                    <a:lstStyle/>
                    <a:p>
                      <a:pPr algn="ctr"/>
                      <a:r>
                        <a:rPr lang="en-US" altLang="zh-CN" sz="1400" dirty="0">
                          <a:latin typeface="微软雅黑" panose="020B0503020204020204" pitchFamily="34" charset="-122"/>
                          <a:ea typeface="微软雅黑" panose="020B0503020204020204" pitchFamily="34" charset="-122"/>
                        </a:rPr>
                        <a:t>AS6</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Secret</a:t>
                      </a:r>
                      <a:r>
                        <a:rPr lang="en-US" altLang="zh-CN" sz="1400" baseline="-25000" dirty="0">
                          <a:latin typeface="微软雅黑" panose="020B0503020204020204" pitchFamily="34" charset="-122"/>
                          <a:ea typeface="微软雅黑" panose="020B0503020204020204" pitchFamily="34" charset="-122"/>
                        </a:rPr>
                        <a:t>6</a:t>
                      </a:r>
                      <a:endParaRPr lang="zh-CN" altLang="en-US" sz="1400" baseline="-25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Expiration</a:t>
                      </a:r>
                      <a:r>
                        <a:rPr lang="en-US" altLang="zh-CN" sz="1400" baseline="-25000" dirty="0">
                          <a:latin typeface="微软雅黑" panose="020B0503020204020204" pitchFamily="34" charset="-122"/>
                          <a:ea typeface="微软雅黑" panose="020B0503020204020204" pitchFamily="34" charset="-122"/>
                        </a:rPr>
                        <a:t>6</a:t>
                      </a:r>
                      <a:endParaRPr lang="zh-CN" altLang="en-US" sz="1400" baseline="-25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573630"/>
                  </a:ext>
                </a:extLst>
              </a:tr>
              <a:tr h="270760">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6510084"/>
                  </a:ext>
                </a:extLst>
              </a:tr>
            </a:tbl>
          </a:graphicData>
        </a:graphic>
      </p:graphicFrame>
      <p:sp>
        <p:nvSpPr>
          <p:cNvPr id="45" name="文本框 44">
            <a:extLst>
              <a:ext uri="{FF2B5EF4-FFF2-40B4-BE49-F238E27FC236}">
                <a16:creationId xmlns:a16="http://schemas.microsoft.com/office/drawing/2014/main" id="{806DAFA4-B869-4678-B4E3-4695C8BA41FB}"/>
              </a:ext>
            </a:extLst>
          </p:cNvPr>
          <p:cNvSpPr txBox="1"/>
          <p:nvPr/>
        </p:nvSpPr>
        <p:spPr>
          <a:xfrm>
            <a:off x="-9872" y="1921661"/>
            <a:ext cx="4083169" cy="830997"/>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Arial" panose="020B0604020202020204" pitchFamily="34" charset="0"/>
              </a:rPr>
              <a:t>核心想法：标签类验证机制，通过数据报文</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r>
              <a:rPr lang="zh-CN" altLang="en-US" sz="1600" dirty="0">
                <a:latin typeface="微软雅黑" panose="020B0503020204020204" pitchFamily="34" charset="-122"/>
                <a:ea typeface="微软雅黑" panose="020B0503020204020204" pitchFamily="34" charset="-122"/>
                <a:cs typeface="Arial" panose="020B0604020202020204" pitchFamily="34" charset="0"/>
              </a:rPr>
              <a:t>同步源自治域密钥信息，可在传输自治域及</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r>
              <a:rPr lang="zh-CN" altLang="en-US" sz="1600" dirty="0">
                <a:latin typeface="微软雅黑" panose="020B0503020204020204" pitchFamily="34" charset="-122"/>
                <a:ea typeface="微软雅黑" panose="020B0503020204020204" pitchFamily="34" charset="-122"/>
                <a:cs typeface="Arial" panose="020B0604020202020204" pitchFamily="34" charset="0"/>
              </a:rPr>
              <a:t>目的端自治域实现源地址验证</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a:extLst>
              <a:ext uri="{FF2B5EF4-FFF2-40B4-BE49-F238E27FC236}">
                <a16:creationId xmlns:a16="http://schemas.microsoft.com/office/drawing/2014/main" id="{9A25760C-9A38-4B70-A7C8-DF2D894D8CFE}"/>
              </a:ext>
            </a:extLst>
          </p:cNvPr>
          <p:cNvSpPr txBox="1"/>
          <p:nvPr/>
        </p:nvSpPr>
        <p:spPr>
          <a:xfrm>
            <a:off x="760492" y="4079010"/>
            <a:ext cx="1817164" cy="307777"/>
          </a:xfrm>
          <a:prstGeom prst="rect">
            <a:avLst/>
          </a:prstGeom>
          <a:noFill/>
          <a:ln w="12700">
            <a:solidFill>
              <a:schemeClr val="tx1"/>
            </a:solidFill>
          </a:ln>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Expiration</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
        <p:nvSpPr>
          <p:cNvPr id="53" name="文本框 52">
            <a:extLst>
              <a:ext uri="{FF2B5EF4-FFF2-40B4-BE49-F238E27FC236}">
                <a16:creationId xmlns:a16="http://schemas.microsoft.com/office/drawing/2014/main" id="{8AE6379F-009C-4082-97D7-ED611D029B78}"/>
              </a:ext>
            </a:extLst>
          </p:cNvPr>
          <p:cNvSpPr txBox="1"/>
          <p:nvPr/>
        </p:nvSpPr>
        <p:spPr>
          <a:xfrm>
            <a:off x="149921" y="3100954"/>
            <a:ext cx="1067921" cy="738664"/>
          </a:xfrm>
          <a:prstGeom prst="rect">
            <a:avLst/>
          </a:prstGeom>
          <a:noFill/>
          <a:ln w="12700">
            <a:solidFill>
              <a:schemeClr val="tx1"/>
            </a:solidFill>
          </a:ln>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AS6-&gt;AS9</a:t>
            </a:r>
          </a:p>
          <a:p>
            <a:r>
              <a:rPr lang="en-US" altLang="zh-CN" sz="1400" dirty="0">
                <a:latin typeface="微软雅黑" panose="020B0503020204020204" pitchFamily="34" charset="-122"/>
                <a:ea typeface="微软雅黑" panose="020B0503020204020204" pitchFamily="34" charset="-122"/>
                <a:cs typeface="Arial" panose="020B0604020202020204" pitchFamily="34" charset="0"/>
              </a:rPr>
              <a:t>AS6-&gt;AS3</a:t>
            </a:r>
          </a:p>
          <a:p>
            <a:r>
              <a:rPr lang="en-US" altLang="zh-CN" sz="1400" dirty="0">
                <a:latin typeface="微软雅黑" panose="020B0503020204020204" pitchFamily="34" charset="-122"/>
                <a:ea typeface="微软雅黑" panose="020B0503020204020204" pitchFamily="34" charset="-122"/>
                <a:cs typeface="Arial" panose="020B0604020202020204" pitchFamily="34" charset="0"/>
              </a:rPr>
              <a:t>AS6-&gt;AS5</a:t>
            </a:r>
          </a:p>
        </p:txBody>
      </p:sp>
      <p:sp>
        <p:nvSpPr>
          <p:cNvPr id="54" name="椭圆 53">
            <a:extLst>
              <a:ext uri="{FF2B5EF4-FFF2-40B4-BE49-F238E27FC236}">
                <a16:creationId xmlns:a16="http://schemas.microsoft.com/office/drawing/2014/main" id="{3B521F1A-54D3-45F0-895D-3201E7A3011D}"/>
              </a:ext>
            </a:extLst>
          </p:cNvPr>
          <p:cNvSpPr/>
          <p:nvPr/>
        </p:nvSpPr>
        <p:spPr bwMode="auto">
          <a:xfrm>
            <a:off x="8167379" y="5383356"/>
            <a:ext cx="3922121" cy="1109250"/>
          </a:xfrm>
          <a:prstGeom prst="ellipse">
            <a:avLst/>
          </a:prstGeom>
          <a:solidFill>
            <a:schemeClr val="bg1"/>
          </a:solid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dirty="0">
              <a:ln>
                <a:noFill/>
              </a:ln>
              <a:solidFill>
                <a:schemeClr val="tx1"/>
              </a:solidFill>
              <a:effectLst/>
              <a:latin typeface="Arial" pitchFamily="34" charset="0"/>
              <a:ea typeface="楷体_GB2312" pitchFamily="49" charset="-122"/>
            </a:endParaRPr>
          </a:p>
        </p:txBody>
      </p:sp>
      <p:sp>
        <p:nvSpPr>
          <p:cNvPr id="55" name="文本框 54">
            <a:extLst>
              <a:ext uri="{FF2B5EF4-FFF2-40B4-BE49-F238E27FC236}">
                <a16:creationId xmlns:a16="http://schemas.microsoft.com/office/drawing/2014/main" id="{7C00C3E3-58CF-4C4C-86A1-C8CF6E57B2C4}"/>
              </a:ext>
            </a:extLst>
          </p:cNvPr>
          <p:cNvSpPr txBox="1"/>
          <p:nvPr/>
        </p:nvSpPr>
        <p:spPr>
          <a:xfrm>
            <a:off x="8799314" y="5967606"/>
            <a:ext cx="288252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Tag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1</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(Source,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Time) </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文本框 55">
            <a:extLst>
              <a:ext uri="{FF2B5EF4-FFF2-40B4-BE49-F238E27FC236}">
                <a16:creationId xmlns:a16="http://schemas.microsoft.com/office/drawing/2014/main" id="{9873367F-34C8-4FFF-BC92-814F085DEF90}"/>
              </a:ext>
            </a:extLst>
          </p:cNvPr>
          <p:cNvSpPr txBox="1"/>
          <p:nvPr/>
        </p:nvSpPr>
        <p:spPr>
          <a:xfrm>
            <a:off x="8756268" y="5643373"/>
            <a:ext cx="2744341"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Secret)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3" name="表格 33">
            <a:extLst>
              <a:ext uri="{FF2B5EF4-FFF2-40B4-BE49-F238E27FC236}">
                <a16:creationId xmlns:a16="http://schemas.microsoft.com/office/drawing/2014/main" id="{E965F62C-EC92-4423-977E-0C093B24504A}"/>
              </a:ext>
            </a:extLst>
          </p:cNvPr>
          <p:cNvGraphicFramePr>
            <a:graphicFrameLocks noGrp="1"/>
          </p:cNvGraphicFramePr>
          <p:nvPr>
            <p:extLst>
              <p:ext uri="{D42A27DB-BD31-4B8C-83A1-F6EECF244321}">
                <p14:modId xmlns:p14="http://schemas.microsoft.com/office/powerpoint/2010/main" val="1577956493"/>
              </p:ext>
            </p:extLst>
          </p:nvPr>
        </p:nvGraphicFramePr>
        <p:xfrm>
          <a:off x="1473281" y="5032161"/>
          <a:ext cx="4616787" cy="609600"/>
        </p:xfrm>
        <a:graphic>
          <a:graphicData uri="http://schemas.openxmlformats.org/drawingml/2006/table">
            <a:tbl>
              <a:tblPr firstRow="1" bandRow="1">
                <a:tableStyleId>{5C22544A-7EE6-4342-B048-85BDC9FD1C3A}</a:tableStyleId>
              </a:tblPr>
              <a:tblGrid>
                <a:gridCol w="2116794">
                  <a:extLst>
                    <a:ext uri="{9D8B030D-6E8A-4147-A177-3AD203B41FA5}">
                      <a16:colId xmlns:a16="http://schemas.microsoft.com/office/drawing/2014/main" val="2585143293"/>
                    </a:ext>
                  </a:extLst>
                </a:gridCol>
                <a:gridCol w="1351370">
                  <a:extLst>
                    <a:ext uri="{9D8B030D-6E8A-4147-A177-3AD203B41FA5}">
                      <a16:colId xmlns:a16="http://schemas.microsoft.com/office/drawing/2014/main" val="945346439"/>
                    </a:ext>
                  </a:extLst>
                </a:gridCol>
                <a:gridCol w="1148623">
                  <a:extLst>
                    <a:ext uri="{9D8B030D-6E8A-4147-A177-3AD203B41FA5}">
                      <a16:colId xmlns:a16="http://schemas.microsoft.com/office/drawing/2014/main" val="1315042475"/>
                    </a:ext>
                  </a:extLst>
                </a:gridCol>
              </a:tblGrid>
              <a:tr h="287945">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Hash Algorithm</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Time</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Tag</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9890080"/>
                  </a:ext>
                </a:extLst>
              </a:tr>
              <a:tr h="287945">
                <a:tc>
                  <a:txBody>
                    <a:bodyPr/>
                    <a:lstStyle/>
                    <a:p>
                      <a:pPr algn="ctr"/>
                      <a:r>
                        <a:rPr lang="en-US" altLang="zh-CN" sz="1400" dirty="0">
                          <a:latin typeface="微软雅黑" panose="020B0503020204020204" pitchFamily="34" charset="-122"/>
                          <a:ea typeface="微软雅黑" panose="020B0503020204020204" pitchFamily="34" charset="-122"/>
                        </a:rPr>
                        <a:t>Asymmetric 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Expiration</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Secret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4108463"/>
                  </a:ext>
                </a:extLst>
              </a:tr>
            </a:tbl>
          </a:graphicData>
        </a:graphic>
      </p:graphicFrame>
    </p:spTree>
    <p:extLst>
      <p:ext uri="{BB962C8B-B14F-4D97-AF65-F5344CB8AC3E}">
        <p14:creationId xmlns:p14="http://schemas.microsoft.com/office/powerpoint/2010/main" val="38476556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7" grpId="0" animBg="1"/>
      <p:bldP spid="30" grpId="0"/>
      <p:bldP spid="31" grpId="0"/>
      <p:bldP spid="36" grpId="0" animBg="1"/>
      <p:bldP spid="49" grpId="0" animBg="1"/>
      <p:bldP spid="53" grpId="0" animBg="1"/>
      <p:bldP spid="54" grpId="0" animBg="1"/>
      <p:bldP spid="55" grpId="0"/>
      <p:bldP spid="5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a:extLst>
              <a:ext uri="{FF2B5EF4-FFF2-40B4-BE49-F238E27FC236}">
                <a16:creationId xmlns:a16="http://schemas.microsoft.com/office/drawing/2014/main" id="{B303CF01-4979-4B63-B29F-AAE182199DC5}"/>
              </a:ext>
            </a:extLst>
          </p:cNvPr>
          <p:cNvCxnSpPr>
            <a:cxnSpLocks/>
            <a:stCxn id="12" idx="1"/>
            <a:endCxn id="47" idx="0"/>
          </p:cNvCxnSpPr>
          <p:nvPr/>
        </p:nvCxnSpPr>
        <p:spPr bwMode="auto">
          <a:xfrm>
            <a:off x="8326199" y="3973302"/>
            <a:ext cx="1435260" cy="1269394"/>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7E15074-1F92-441F-8F8C-97E7D09D4229}"/>
              </a:ext>
            </a:extLst>
          </p:cNvPr>
          <p:cNvCxnSpPr>
            <a:cxnSpLocks/>
            <a:stCxn id="46" idx="2"/>
            <a:endCxn id="12" idx="3"/>
          </p:cNvCxnSpPr>
          <p:nvPr/>
        </p:nvCxnSpPr>
        <p:spPr bwMode="auto">
          <a:xfrm>
            <a:off x="5653645" y="1623118"/>
            <a:ext cx="2672554" cy="1895198"/>
          </a:xfrm>
          <a:prstGeom prst="line">
            <a:avLst/>
          </a:prstGeom>
          <a:solidFill>
            <a:srgbClr val="AFE2E3"/>
          </a:solidFill>
          <a:ln w="25400" cap="flat" cmpd="sng" algn="ctr">
            <a:solidFill>
              <a:srgbClr val="00B0F0"/>
            </a:solidFill>
            <a:prstDash val="dash"/>
            <a:round/>
            <a:headEnd type="none"/>
            <a:tailEnd type="none"/>
          </a:ln>
          <a:effectLst/>
        </p:spPr>
      </p:cxnSp>
      <p:cxnSp>
        <p:nvCxnSpPr>
          <p:cNvPr id="33" name="直接连接符 32">
            <a:extLst>
              <a:ext uri="{FF2B5EF4-FFF2-40B4-BE49-F238E27FC236}">
                <a16:creationId xmlns:a16="http://schemas.microsoft.com/office/drawing/2014/main" id="{646C91ED-3AAB-4B64-9120-4F4F06F105FE}"/>
              </a:ext>
            </a:extLst>
          </p:cNvPr>
          <p:cNvCxnSpPr>
            <a:cxnSpLocks/>
            <a:stCxn id="46" idx="2"/>
            <a:endCxn id="8" idx="3"/>
          </p:cNvCxnSpPr>
          <p:nvPr/>
        </p:nvCxnSpPr>
        <p:spPr bwMode="auto">
          <a:xfrm>
            <a:off x="5653645" y="1623118"/>
            <a:ext cx="1346677" cy="1335206"/>
          </a:xfrm>
          <a:prstGeom prst="line">
            <a:avLst/>
          </a:prstGeom>
          <a:solidFill>
            <a:srgbClr val="AFE2E3"/>
          </a:solidFill>
          <a:ln w="25400" cap="flat" cmpd="sng" algn="ctr">
            <a:solidFill>
              <a:srgbClr val="00B0F0"/>
            </a:solidFill>
            <a:prstDash val="dash"/>
            <a:round/>
            <a:headEnd type="none"/>
            <a:tailEnd type="none"/>
          </a:ln>
          <a:effectLst/>
        </p:spPr>
      </p:cxnSp>
      <p:cxnSp>
        <p:nvCxnSpPr>
          <p:cNvPr id="29" name="直接连接符 28">
            <a:extLst>
              <a:ext uri="{FF2B5EF4-FFF2-40B4-BE49-F238E27FC236}">
                <a16:creationId xmlns:a16="http://schemas.microsoft.com/office/drawing/2014/main" id="{259B2FFE-58A8-4F9D-8AA5-1AB4047972DB}"/>
              </a:ext>
            </a:extLst>
          </p:cNvPr>
          <p:cNvCxnSpPr>
            <a:cxnSpLocks/>
            <a:stCxn id="46" idx="2"/>
            <a:endCxn id="7" idx="3"/>
          </p:cNvCxnSpPr>
          <p:nvPr/>
        </p:nvCxnSpPr>
        <p:spPr bwMode="auto">
          <a:xfrm>
            <a:off x="5653645" y="1623118"/>
            <a:ext cx="60096" cy="880098"/>
          </a:xfrm>
          <a:prstGeom prst="line">
            <a:avLst/>
          </a:prstGeom>
          <a:solidFill>
            <a:srgbClr val="AFE2E3"/>
          </a:solidFill>
          <a:ln w="25400" cap="flat" cmpd="sng" algn="ctr">
            <a:solidFill>
              <a:srgbClr val="00B0F0"/>
            </a:solidFill>
            <a:prstDash val="dash"/>
            <a:round/>
            <a:headEnd type="none"/>
            <a:tailEnd type="none"/>
          </a:ln>
          <a:effectLst/>
        </p:spPr>
      </p:cxnSp>
      <p:cxnSp>
        <p:nvCxnSpPr>
          <p:cNvPr id="54" name="直线箭头连接符 96">
            <a:extLst>
              <a:ext uri="{FF2B5EF4-FFF2-40B4-BE49-F238E27FC236}">
                <a16:creationId xmlns:a16="http://schemas.microsoft.com/office/drawing/2014/main" id="{AE14ACEB-4667-413B-8F18-733DE4839C97}"/>
              </a:ext>
            </a:extLst>
          </p:cNvPr>
          <p:cNvCxnSpPr>
            <a:cxnSpLocks/>
            <a:stCxn id="9" idx="3"/>
            <a:endCxn id="46" idx="2"/>
          </p:cNvCxnSpPr>
          <p:nvPr/>
        </p:nvCxnSpPr>
        <p:spPr bwMode="auto">
          <a:xfrm flipV="1">
            <a:off x="4342256" y="1623118"/>
            <a:ext cx="1311389" cy="2075882"/>
          </a:xfrm>
          <a:prstGeom prst="straightConnector1">
            <a:avLst/>
          </a:prstGeom>
          <a:solidFill>
            <a:srgbClr val="AFE2E3"/>
          </a:solidFill>
          <a:ln w="25400" cap="flat" cmpd="sng" algn="ctr">
            <a:solidFill>
              <a:srgbClr val="00B0F0"/>
            </a:solidFill>
            <a:prstDash val="dash"/>
            <a:round/>
            <a:headEnd type="none"/>
            <a:tailEnd type="none"/>
          </a:ln>
          <a:effectLst/>
        </p:spPr>
      </p:cxnSp>
      <p:cxnSp>
        <p:nvCxnSpPr>
          <p:cNvPr id="13" name="直接连接符 12">
            <a:extLst>
              <a:ext uri="{FF2B5EF4-FFF2-40B4-BE49-F238E27FC236}">
                <a16:creationId xmlns:a16="http://schemas.microsoft.com/office/drawing/2014/main" id="{CE70B8A5-3359-41BB-A4E2-6A47D4CD1080}"/>
              </a:ext>
            </a:extLst>
          </p:cNvPr>
          <p:cNvCxnSpPr>
            <a:cxnSpLocks/>
            <a:stCxn id="4" idx="1"/>
            <a:endCxn id="9" idx="3"/>
          </p:cNvCxnSpPr>
          <p:nvPr/>
        </p:nvCxnSpPr>
        <p:spPr bwMode="auto">
          <a:xfrm flipH="1">
            <a:off x="4342256" y="2436518"/>
            <a:ext cx="383986" cy="126248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FA025293-3F17-4008-9861-2990CF230F43}"/>
              </a:ext>
            </a:extLst>
          </p:cNvPr>
          <p:cNvCxnSpPr>
            <a:cxnSpLocks/>
            <a:stCxn id="37" idx="0"/>
            <a:endCxn id="35" idx="2"/>
          </p:cNvCxnSpPr>
          <p:nvPr/>
        </p:nvCxnSpPr>
        <p:spPr bwMode="auto">
          <a:xfrm flipV="1">
            <a:off x="4006471" y="3729701"/>
            <a:ext cx="486247" cy="988032"/>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E2CF1247-9904-4A04-B235-2731E5121630}"/>
              </a:ext>
            </a:extLst>
          </p:cNvPr>
          <p:cNvCxnSpPr>
            <a:cxnSpLocks/>
            <a:stCxn id="12" idx="1"/>
            <a:endCxn id="57" idx="1"/>
          </p:cNvCxnSpPr>
          <p:nvPr/>
        </p:nvCxnSpPr>
        <p:spPr bwMode="auto">
          <a:xfrm>
            <a:off x="8326199" y="3973302"/>
            <a:ext cx="956889" cy="13642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BD955B1F-2665-4672-BF8B-0AD74AC7460A}"/>
              </a:ext>
            </a:extLst>
          </p:cNvPr>
          <p:cNvSpPr/>
          <p:nvPr/>
        </p:nvSpPr>
        <p:spPr bwMode="auto">
          <a:xfrm>
            <a:off x="4414053" y="3394784"/>
            <a:ext cx="157329" cy="334917"/>
          </a:xfrm>
          <a:prstGeom prst="rect">
            <a:avLst/>
          </a:prstGeom>
          <a:solidFill>
            <a:srgbClr val="4E81BD"/>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37" name="椭圆 36">
            <a:extLst>
              <a:ext uri="{FF2B5EF4-FFF2-40B4-BE49-F238E27FC236}">
                <a16:creationId xmlns:a16="http://schemas.microsoft.com/office/drawing/2014/main" id="{511084BD-8944-4877-B0CB-90BEBEF5C11C}"/>
              </a:ext>
            </a:extLst>
          </p:cNvPr>
          <p:cNvSpPr/>
          <p:nvPr/>
        </p:nvSpPr>
        <p:spPr bwMode="auto">
          <a:xfrm>
            <a:off x="112943" y="4717733"/>
            <a:ext cx="7787056" cy="1927464"/>
          </a:xfrm>
          <a:prstGeom prst="ellipse">
            <a:avLst/>
          </a:prstGeom>
          <a:solidFill>
            <a:schemeClr val="bg1"/>
          </a:solid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dirty="0">
              <a:ln>
                <a:noFill/>
              </a:ln>
              <a:solidFill>
                <a:schemeClr val="tx1"/>
              </a:solidFill>
              <a:effectLst/>
              <a:latin typeface="Arial" pitchFamily="34" charset="0"/>
              <a:ea typeface="楷体_GB2312" pitchFamily="49" charset="-122"/>
            </a:endParaRPr>
          </a:p>
        </p:txBody>
      </p:sp>
      <p:sp>
        <p:nvSpPr>
          <p:cNvPr id="2" name="标题 1">
            <a:extLst>
              <a:ext uri="{FF2B5EF4-FFF2-40B4-BE49-F238E27FC236}">
                <a16:creationId xmlns:a16="http://schemas.microsoft.com/office/drawing/2014/main" id="{F6578995-2E43-4CA2-9BEE-FED9CEC6AD9F}"/>
              </a:ext>
            </a:extLst>
          </p:cNvPr>
          <p:cNvSpPr>
            <a:spLocks noGrp="1"/>
          </p:cNvSpPr>
          <p:nvPr>
            <p:ph type="title"/>
          </p:nvPr>
        </p:nvSpPr>
        <p:spPr/>
        <p:txBody>
          <a:bodyPr/>
          <a:lstStyle/>
          <a:p>
            <a:r>
              <a:rPr lang="zh-CN" altLang="en-US" dirty="0"/>
              <a:t>架构设计</a:t>
            </a:r>
          </a:p>
        </p:txBody>
      </p:sp>
      <p:sp>
        <p:nvSpPr>
          <p:cNvPr id="4" name="云形 3">
            <a:extLst>
              <a:ext uri="{FF2B5EF4-FFF2-40B4-BE49-F238E27FC236}">
                <a16:creationId xmlns:a16="http://schemas.microsoft.com/office/drawing/2014/main" id="{8D6177A2-8A3E-4EAA-B1BD-F30D4F796316}"/>
              </a:ext>
            </a:extLst>
          </p:cNvPr>
          <p:cNvSpPr/>
          <p:nvPr/>
        </p:nvSpPr>
        <p:spPr bwMode="auto">
          <a:xfrm>
            <a:off x="4256282" y="1982479"/>
            <a:ext cx="939919" cy="4545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AS1</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5" name="云形 4">
            <a:extLst>
              <a:ext uri="{FF2B5EF4-FFF2-40B4-BE49-F238E27FC236}">
                <a16:creationId xmlns:a16="http://schemas.microsoft.com/office/drawing/2014/main" id="{894DC018-A886-4BCD-80F7-D025B17E2D7B}"/>
              </a:ext>
            </a:extLst>
          </p:cNvPr>
          <p:cNvSpPr/>
          <p:nvPr/>
        </p:nvSpPr>
        <p:spPr bwMode="auto">
          <a:xfrm>
            <a:off x="5709308" y="1850798"/>
            <a:ext cx="963324"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AS2</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云形 5">
            <a:extLst>
              <a:ext uri="{FF2B5EF4-FFF2-40B4-BE49-F238E27FC236}">
                <a16:creationId xmlns:a16="http://schemas.microsoft.com/office/drawing/2014/main" id="{62695925-8030-4BEE-8E3C-0F3E5BFE4FFA}"/>
              </a:ext>
            </a:extLst>
          </p:cNvPr>
          <p:cNvSpPr/>
          <p:nvPr/>
        </p:nvSpPr>
        <p:spPr bwMode="auto">
          <a:xfrm>
            <a:off x="5311591" y="3163616"/>
            <a:ext cx="847731" cy="424345"/>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AS4</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云形 6">
            <a:extLst>
              <a:ext uri="{FF2B5EF4-FFF2-40B4-BE49-F238E27FC236}">
                <a16:creationId xmlns:a16="http://schemas.microsoft.com/office/drawing/2014/main" id="{97E094C9-1C95-4DFD-915D-FB2FC5C346B6}"/>
              </a:ext>
            </a:extLst>
          </p:cNvPr>
          <p:cNvSpPr/>
          <p:nvPr/>
        </p:nvSpPr>
        <p:spPr bwMode="auto">
          <a:xfrm>
            <a:off x="5236511" y="2475593"/>
            <a:ext cx="954459"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AS3</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8" name="云形 7">
            <a:extLst>
              <a:ext uri="{FF2B5EF4-FFF2-40B4-BE49-F238E27FC236}">
                <a16:creationId xmlns:a16="http://schemas.microsoft.com/office/drawing/2014/main" id="{6FB888BB-3B90-4C31-A33B-75E2A3A729D9}"/>
              </a:ext>
            </a:extLst>
          </p:cNvPr>
          <p:cNvSpPr/>
          <p:nvPr/>
        </p:nvSpPr>
        <p:spPr bwMode="auto">
          <a:xfrm>
            <a:off x="6576456" y="2930701"/>
            <a:ext cx="84773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AS5</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云形 8">
            <a:extLst>
              <a:ext uri="{FF2B5EF4-FFF2-40B4-BE49-F238E27FC236}">
                <a16:creationId xmlns:a16="http://schemas.microsoft.com/office/drawing/2014/main" id="{C8543394-0FA3-4B49-B4A8-88D2A5AEAFBE}"/>
              </a:ext>
            </a:extLst>
          </p:cNvPr>
          <p:cNvSpPr/>
          <p:nvPr/>
        </p:nvSpPr>
        <p:spPr bwMode="auto">
          <a:xfrm>
            <a:off x="3960025" y="3671377"/>
            <a:ext cx="76446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AS6</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云形 9">
            <a:extLst>
              <a:ext uri="{FF2B5EF4-FFF2-40B4-BE49-F238E27FC236}">
                <a16:creationId xmlns:a16="http://schemas.microsoft.com/office/drawing/2014/main" id="{CFC3C12A-9CC6-4673-A56B-0EB567AD69E6}"/>
              </a:ext>
            </a:extLst>
          </p:cNvPr>
          <p:cNvSpPr/>
          <p:nvPr/>
        </p:nvSpPr>
        <p:spPr bwMode="auto">
          <a:xfrm>
            <a:off x="4872577" y="3838291"/>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AS7</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云形 10">
            <a:extLst>
              <a:ext uri="{FF2B5EF4-FFF2-40B4-BE49-F238E27FC236}">
                <a16:creationId xmlns:a16="http://schemas.microsoft.com/office/drawing/2014/main" id="{F197D304-F9F2-4076-B49F-871EAFB84ACD}"/>
              </a:ext>
            </a:extLst>
          </p:cNvPr>
          <p:cNvSpPr/>
          <p:nvPr/>
        </p:nvSpPr>
        <p:spPr bwMode="auto">
          <a:xfrm>
            <a:off x="6357601" y="3766713"/>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AS8</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云形 11">
            <a:extLst>
              <a:ext uri="{FF2B5EF4-FFF2-40B4-BE49-F238E27FC236}">
                <a16:creationId xmlns:a16="http://schemas.microsoft.com/office/drawing/2014/main" id="{B1B772CD-A51E-4EA7-9B88-F649943DF8BF}"/>
              </a:ext>
            </a:extLst>
          </p:cNvPr>
          <p:cNvSpPr/>
          <p:nvPr/>
        </p:nvSpPr>
        <p:spPr bwMode="auto">
          <a:xfrm>
            <a:off x="7943968" y="3490693"/>
            <a:ext cx="76446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AS9</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0548B23-0306-4FD5-BFE8-FC2174419F52}"/>
              </a:ext>
            </a:extLst>
          </p:cNvPr>
          <p:cNvCxnSpPr>
            <a:cxnSpLocks/>
            <a:stCxn id="4" idx="0"/>
            <a:endCxn id="5" idx="2"/>
          </p:cNvCxnSpPr>
          <p:nvPr/>
        </p:nvCxnSpPr>
        <p:spPr bwMode="auto">
          <a:xfrm flipV="1">
            <a:off x="5195418" y="2092360"/>
            <a:ext cx="516878" cy="117381"/>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6B89198F-48AE-438C-9F14-396C477C8E6A}"/>
              </a:ext>
            </a:extLst>
          </p:cNvPr>
          <p:cNvCxnSpPr>
            <a:cxnSpLocks/>
            <a:endCxn id="10" idx="3"/>
          </p:cNvCxnSpPr>
          <p:nvPr/>
        </p:nvCxnSpPr>
        <p:spPr bwMode="auto">
          <a:xfrm flipH="1">
            <a:off x="5254808" y="3550507"/>
            <a:ext cx="367080" cy="315407"/>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2D477D5D-F50C-4DAC-8D97-E82FF0A5FF9F}"/>
              </a:ext>
            </a:extLst>
          </p:cNvPr>
          <p:cNvCxnSpPr>
            <a:cxnSpLocks/>
            <a:endCxn id="11" idx="2"/>
          </p:cNvCxnSpPr>
          <p:nvPr/>
        </p:nvCxnSpPr>
        <p:spPr bwMode="auto">
          <a:xfrm>
            <a:off x="5868602" y="3540425"/>
            <a:ext cx="491370" cy="46785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BF0C248B-8F83-497F-BC0A-29AA8CB57BCC}"/>
              </a:ext>
            </a:extLst>
          </p:cNvPr>
          <p:cNvCxnSpPr>
            <a:cxnSpLocks/>
            <a:stCxn id="7" idx="1"/>
            <a:endCxn id="6" idx="3"/>
          </p:cNvCxnSpPr>
          <p:nvPr/>
        </p:nvCxnSpPr>
        <p:spPr bwMode="auto">
          <a:xfrm>
            <a:off x="5713741" y="2958202"/>
            <a:ext cx="21716" cy="22967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BA0AFE09-BCB9-4305-806C-6FCCD0A58295}"/>
              </a:ext>
            </a:extLst>
          </p:cNvPr>
          <p:cNvCxnSpPr>
            <a:stCxn id="8" idx="2"/>
            <a:endCxn id="6" idx="0"/>
          </p:cNvCxnSpPr>
          <p:nvPr/>
        </p:nvCxnSpPr>
        <p:spPr bwMode="auto">
          <a:xfrm flipH="1">
            <a:off x="6158616" y="3172263"/>
            <a:ext cx="420470" cy="20352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3C2F2B50-CD57-4586-BD70-7536AC5F8DC9}"/>
              </a:ext>
            </a:extLst>
          </p:cNvPr>
          <p:cNvCxnSpPr>
            <a:cxnSpLocks/>
            <a:stCxn id="5" idx="1"/>
            <a:endCxn id="8" idx="3"/>
          </p:cNvCxnSpPr>
          <p:nvPr/>
        </p:nvCxnSpPr>
        <p:spPr bwMode="auto">
          <a:xfrm>
            <a:off x="6190970" y="2333407"/>
            <a:ext cx="809352" cy="624917"/>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B79D2994-4102-473E-9BA8-2AEF3B22F6AB}"/>
              </a:ext>
            </a:extLst>
          </p:cNvPr>
          <p:cNvCxnSpPr>
            <a:cxnSpLocks/>
            <a:stCxn id="11" idx="3"/>
            <a:endCxn id="8" idx="1"/>
          </p:cNvCxnSpPr>
          <p:nvPr/>
        </p:nvCxnSpPr>
        <p:spPr bwMode="auto">
          <a:xfrm flipV="1">
            <a:off x="6739832" y="3413310"/>
            <a:ext cx="260490" cy="38102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768B3401-1E60-4692-8090-26B14C319D7F}"/>
              </a:ext>
            </a:extLst>
          </p:cNvPr>
          <p:cNvCxnSpPr>
            <a:stCxn id="12" idx="3"/>
            <a:endCxn id="8" idx="0"/>
          </p:cNvCxnSpPr>
          <p:nvPr/>
        </p:nvCxnSpPr>
        <p:spPr bwMode="auto">
          <a:xfrm flipH="1" flipV="1">
            <a:off x="7423481" y="3172263"/>
            <a:ext cx="902718" cy="346053"/>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C593DB82-1E12-4A6A-AADB-91412264CEE5}"/>
              </a:ext>
            </a:extLst>
          </p:cNvPr>
          <p:cNvCxnSpPr>
            <a:cxnSpLocks/>
            <a:stCxn id="7" idx="3"/>
          </p:cNvCxnSpPr>
          <p:nvPr/>
        </p:nvCxnSpPr>
        <p:spPr bwMode="auto">
          <a:xfrm flipV="1">
            <a:off x="5713741" y="2262046"/>
            <a:ext cx="144676" cy="24117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3F68418F-BEB4-49F6-A0A7-DFF97F78B18E}"/>
              </a:ext>
            </a:extLst>
          </p:cNvPr>
          <p:cNvSpPr txBox="1"/>
          <p:nvPr/>
        </p:nvSpPr>
        <p:spPr>
          <a:xfrm>
            <a:off x="2550518" y="6238265"/>
            <a:ext cx="3046027"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③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Tag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1</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(Source,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Time)</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6C6BA5B3-F1C7-49D5-BA18-82F4BF1B9138}"/>
              </a:ext>
            </a:extLst>
          </p:cNvPr>
          <p:cNvSpPr txBox="1"/>
          <p:nvPr/>
        </p:nvSpPr>
        <p:spPr>
          <a:xfrm>
            <a:off x="2550518" y="5610034"/>
            <a:ext cx="2978379"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①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文本框 37">
            <a:extLst>
              <a:ext uri="{FF2B5EF4-FFF2-40B4-BE49-F238E27FC236}">
                <a16:creationId xmlns:a16="http://schemas.microsoft.com/office/drawing/2014/main" id="{FF5857F5-D084-4B65-AEE5-AC90E371249F}"/>
              </a:ext>
            </a:extLst>
          </p:cNvPr>
          <p:cNvSpPr txBox="1"/>
          <p:nvPr/>
        </p:nvSpPr>
        <p:spPr>
          <a:xfrm>
            <a:off x="2797194" y="3767404"/>
            <a:ext cx="986167" cy="307777"/>
          </a:xfrm>
          <a:prstGeom prst="rect">
            <a:avLst/>
          </a:prstGeom>
          <a:noFill/>
          <a:ln w="12700">
            <a:solidFill>
              <a:schemeClr val="tx1"/>
            </a:solidFill>
          </a:ln>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
        <p:nvSpPr>
          <p:cNvPr id="40" name="文本框 39">
            <a:extLst>
              <a:ext uri="{FF2B5EF4-FFF2-40B4-BE49-F238E27FC236}">
                <a16:creationId xmlns:a16="http://schemas.microsoft.com/office/drawing/2014/main" id="{DC5E1872-7447-4277-9C24-9E10BB77C66A}"/>
              </a:ext>
            </a:extLst>
          </p:cNvPr>
          <p:cNvSpPr txBox="1"/>
          <p:nvPr/>
        </p:nvSpPr>
        <p:spPr>
          <a:xfrm>
            <a:off x="8891077" y="3540425"/>
            <a:ext cx="986167" cy="307777"/>
          </a:xfrm>
          <a:prstGeom prst="rect">
            <a:avLst/>
          </a:prstGeom>
          <a:noFill/>
          <a:ln w="12700">
            <a:solidFill>
              <a:schemeClr val="tx1"/>
            </a:solidFill>
          </a:ln>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p>
        </p:txBody>
      </p:sp>
      <p:sp>
        <p:nvSpPr>
          <p:cNvPr id="49" name="文本框 48">
            <a:extLst>
              <a:ext uri="{FF2B5EF4-FFF2-40B4-BE49-F238E27FC236}">
                <a16:creationId xmlns:a16="http://schemas.microsoft.com/office/drawing/2014/main" id="{9A25760C-9A38-4B70-A7C8-DF2D894D8CFE}"/>
              </a:ext>
            </a:extLst>
          </p:cNvPr>
          <p:cNvSpPr txBox="1"/>
          <p:nvPr/>
        </p:nvSpPr>
        <p:spPr>
          <a:xfrm>
            <a:off x="553396" y="3767404"/>
            <a:ext cx="2086469" cy="307777"/>
          </a:xfrm>
          <a:prstGeom prst="rect">
            <a:avLst/>
          </a:prstGeom>
          <a:noFill/>
          <a:ln w="12700">
            <a:solidFill>
              <a:schemeClr val="tx1"/>
            </a:solidFill>
          </a:ln>
        </p:spPr>
        <p:txBody>
          <a:bodyPr wrap="none" rtlCol="0">
            <a:spAutoFit/>
          </a:bodyPr>
          <a:lstStyle/>
          <a:p>
            <a:r>
              <a:rPr lang="zh-CN" altLang="en-US" sz="1400" dirty="0">
                <a:latin typeface="新宋体" panose="02010609030101010101" pitchFamily="49" charset="-122"/>
                <a:ea typeface="新宋体" panose="02010609030101010101" pitchFamily="49" charset="-122"/>
              </a:rPr>
              <a:t>①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Expiration</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
        <p:nvSpPr>
          <p:cNvPr id="47" name="椭圆 46">
            <a:extLst>
              <a:ext uri="{FF2B5EF4-FFF2-40B4-BE49-F238E27FC236}">
                <a16:creationId xmlns:a16="http://schemas.microsoft.com/office/drawing/2014/main" id="{3B832A91-EDE5-469E-A321-BC5CC9A187DC}"/>
              </a:ext>
            </a:extLst>
          </p:cNvPr>
          <p:cNvSpPr/>
          <p:nvPr/>
        </p:nvSpPr>
        <p:spPr bwMode="auto">
          <a:xfrm>
            <a:off x="7950207" y="5242696"/>
            <a:ext cx="3622503" cy="1350229"/>
          </a:xfrm>
          <a:prstGeom prst="ellipse">
            <a:avLst/>
          </a:prstGeom>
          <a:solidFill>
            <a:schemeClr val="bg1"/>
          </a:solid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dirty="0">
              <a:ln>
                <a:noFill/>
              </a:ln>
              <a:solidFill>
                <a:schemeClr val="tx1"/>
              </a:solidFill>
              <a:effectLst/>
              <a:latin typeface="Arial" pitchFamily="34" charset="0"/>
              <a:ea typeface="楷体_GB2312" pitchFamily="49" charset="-122"/>
            </a:endParaRPr>
          </a:p>
        </p:txBody>
      </p:sp>
      <p:sp>
        <p:nvSpPr>
          <p:cNvPr id="50" name="文本框 49">
            <a:extLst>
              <a:ext uri="{FF2B5EF4-FFF2-40B4-BE49-F238E27FC236}">
                <a16:creationId xmlns:a16="http://schemas.microsoft.com/office/drawing/2014/main" id="{9D5318D3-FDF0-4722-AD1A-DB07DC524C4E}"/>
              </a:ext>
            </a:extLst>
          </p:cNvPr>
          <p:cNvSpPr txBox="1"/>
          <p:nvPr/>
        </p:nvSpPr>
        <p:spPr>
          <a:xfrm>
            <a:off x="8237514" y="6032314"/>
            <a:ext cx="3098925"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④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Tag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1</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(Source,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Time) </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文本框 50">
            <a:extLst>
              <a:ext uri="{FF2B5EF4-FFF2-40B4-BE49-F238E27FC236}">
                <a16:creationId xmlns:a16="http://schemas.microsoft.com/office/drawing/2014/main" id="{782973C3-2611-4E29-B202-33AFB01E7AF1}"/>
              </a:ext>
            </a:extLst>
          </p:cNvPr>
          <p:cNvSpPr txBox="1"/>
          <p:nvPr/>
        </p:nvSpPr>
        <p:spPr>
          <a:xfrm>
            <a:off x="8228096" y="5461834"/>
            <a:ext cx="2978379"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①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Secret)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内容占位符 2">
            <a:extLst>
              <a:ext uri="{FF2B5EF4-FFF2-40B4-BE49-F238E27FC236}">
                <a16:creationId xmlns:a16="http://schemas.microsoft.com/office/drawing/2014/main" id="{85355721-20F2-4192-9956-55D1E8C1D40B}"/>
              </a:ext>
            </a:extLst>
          </p:cNvPr>
          <p:cNvSpPr>
            <a:spLocks noGrp="1"/>
          </p:cNvSpPr>
          <p:nvPr>
            <p:ph idx="1"/>
          </p:nvPr>
        </p:nvSpPr>
        <p:spPr>
          <a:xfrm>
            <a:off x="445834" y="1356124"/>
            <a:ext cx="2169476" cy="2176217"/>
          </a:xfrm>
        </p:spPr>
        <p:txBody>
          <a:bodyPr/>
          <a:lstStyle/>
          <a:p>
            <a:pPr>
              <a:lnSpc>
                <a:spcPct val="120000"/>
              </a:lnSpc>
            </a:pPr>
            <a:r>
              <a:rPr lang="en-US" altLang="zh-CN" sz="1400" dirty="0"/>
              <a:t>AS6-&gt;AS9 </a:t>
            </a:r>
            <a:r>
              <a:rPr lang="zh-CN" altLang="en-US" sz="1400" dirty="0"/>
              <a:t>通信流程</a:t>
            </a:r>
            <a:endParaRPr lang="en-US" altLang="zh-CN" sz="1400" dirty="0"/>
          </a:p>
          <a:p>
            <a:pPr lvl="1">
              <a:lnSpc>
                <a:spcPct val="120000"/>
              </a:lnSpc>
            </a:pPr>
            <a:r>
              <a:rPr lang="zh-CN" altLang="en-US" sz="1400" b="0" dirty="0"/>
              <a:t>密钥同步</a:t>
            </a:r>
            <a:endParaRPr lang="en-US" altLang="zh-CN" sz="1400" b="0" dirty="0"/>
          </a:p>
          <a:p>
            <a:pPr lvl="2">
              <a:lnSpc>
                <a:spcPct val="120000"/>
              </a:lnSpc>
            </a:pPr>
            <a:r>
              <a:rPr lang="zh-CN" altLang="en-US" sz="1400" dirty="0">
                <a:latin typeface="新宋体" panose="02010609030101010101" pitchFamily="49" charset="-122"/>
                <a:ea typeface="新宋体" panose="02010609030101010101" pitchFamily="49" charset="-122"/>
              </a:rPr>
              <a:t>① </a:t>
            </a:r>
            <a:r>
              <a:rPr lang="zh-CN" altLang="en-US" sz="1400" dirty="0"/>
              <a:t>密钥初始化</a:t>
            </a:r>
            <a:endParaRPr lang="en-US" altLang="zh-CN" sz="1400" dirty="0"/>
          </a:p>
          <a:p>
            <a:pPr lvl="2">
              <a:lnSpc>
                <a:spcPct val="120000"/>
              </a:lnSpc>
            </a:pPr>
            <a:r>
              <a:rPr lang="zh-CN" altLang="en-US" sz="1400" b="0" dirty="0">
                <a:latin typeface="新宋体" panose="02010609030101010101" pitchFamily="49" charset="-122"/>
                <a:ea typeface="新宋体" panose="02010609030101010101" pitchFamily="49" charset="-122"/>
              </a:rPr>
              <a:t>② </a:t>
            </a:r>
            <a:r>
              <a:rPr lang="zh-CN" altLang="en-US" sz="1400" b="0" dirty="0"/>
              <a:t>密钥更新</a:t>
            </a:r>
            <a:endParaRPr lang="en-US" altLang="zh-CN" sz="1400" b="0" dirty="0"/>
          </a:p>
          <a:p>
            <a:pPr lvl="1">
              <a:lnSpc>
                <a:spcPct val="120000"/>
              </a:lnSpc>
            </a:pPr>
            <a:r>
              <a:rPr lang="zh-CN" altLang="en-US" sz="1400" dirty="0"/>
              <a:t>报文验证</a:t>
            </a:r>
            <a:endParaRPr lang="en-US" altLang="zh-CN" sz="1400" dirty="0"/>
          </a:p>
          <a:p>
            <a:pPr lvl="2">
              <a:lnSpc>
                <a:spcPct val="120000"/>
              </a:lnSpc>
            </a:pPr>
            <a:r>
              <a:rPr lang="zh-CN" altLang="en-US" sz="1400" b="0" dirty="0">
                <a:latin typeface="新宋体" panose="02010609030101010101" pitchFamily="49" charset="-122"/>
                <a:ea typeface="新宋体" panose="02010609030101010101" pitchFamily="49" charset="-122"/>
              </a:rPr>
              <a:t>③ </a:t>
            </a:r>
            <a:r>
              <a:rPr lang="zh-CN" altLang="en-US" sz="1400" b="0" dirty="0"/>
              <a:t>标签产生</a:t>
            </a:r>
            <a:endParaRPr lang="en-US" altLang="zh-CN" sz="1400" b="0" dirty="0"/>
          </a:p>
          <a:p>
            <a:pPr lvl="2">
              <a:lnSpc>
                <a:spcPct val="120000"/>
              </a:lnSpc>
            </a:pPr>
            <a:r>
              <a:rPr lang="zh-CN" altLang="en-US" sz="1400" dirty="0">
                <a:latin typeface="新宋体" panose="02010609030101010101" pitchFamily="49" charset="-122"/>
                <a:ea typeface="新宋体" panose="02010609030101010101" pitchFamily="49" charset="-122"/>
              </a:rPr>
              <a:t>④ </a:t>
            </a:r>
            <a:r>
              <a:rPr lang="zh-CN" altLang="en-US" sz="1400" dirty="0"/>
              <a:t>标签验证</a:t>
            </a:r>
            <a:endParaRPr lang="zh-CN" altLang="en-US" sz="1400" b="0" dirty="0"/>
          </a:p>
        </p:txBody>
      </p:sp>
      <p:sp>
        <p:nvSpPr>
          <p:cNvPr id="56" name="文本框 55">
            <a:extLst>
              <a:ext uri="{FF2B5EF4-FFF2-40B4-BE49-F238E27FC236}">
                <a16:creationId xmlns:a16="http://schemas.microsoft.com/office/drawing/2014/main" id="{BCD8C236-4120-4FF6-AA0C-BDA3171E532A}"/>
              </a:ext>
            </a:extLst>
          </p:cNvPr>
          <p:cNvSpPr txBox="1"/>
          <p:nvPr/>
        </p:nvSpPr>
        <p:spPr>
          <a:xfrm>
            <a:off x="553396" y="4212035"/>
            <a:ext cx="2195473" cy="307777"/>
          </a:xfrm>
          <a:prstGeom prst="rect">
            <a:avLst/>
          </a:prstGeom>
          <a:noFill/>
          <a:ln w="12700">
            <a:solidFill>
              <a:schemeClr val="tx1"/>
            </a:solidFill>
          </a:ln>
        </p:spPr>
        <p:txBody>
          <a:bodyPr wrap="none" rtlCol="0">
            <a:spAutoFit/>
          </a:bodyPr>
          <a:lstStyle/>
          <a:p>
            <a:r>
              <a:rPr lang="zh-CN" altLang="en-US" sz="1400" dirty="0">
                <a:latin typeface="新宋体" panose="02010609030101010101" pitchFamily="49" charset="-122"/>
                <a:ea typeface="新宋体" panose="02010609030101010101" pitchFamily="49" charset="-122"/>
              </a:rPr>
              <a:t>②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Expiration</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
        <p:nvSpPr>
          <p:cNvPr id="57" name="文本框 56">
            <a:extLst>
              <a:ext uri="{FF2B5EF4-FFF2-40B4-BE49-F238E27FC236}">
                <a16:creationId xmlns:a16="http://schemas.microsoft.com/office/drawing/2014/main" id="{C4B143FF-9812-47AB-A836-1FCC8CC2FDDF}"/>
              </a:ext>
            </a:extLst>
          </p:cNvPr>
          <p:cNvSpPr txBox="1"/>
          <p:nvPr/>
        </p:nvSpPr>
        <p:spPr>
          <a:xfrm>
            <a:off x="9283088" y="3955833"/>
            <a:ext cx="2519279" cy="307777"/>
          </a:xfrm>
          <a:prstGeom prst="rect">
            <a:avLst/>
          </a:prstGeom>
          <a:noFill/>
          <a:ln w="12700">
            <a:solidFill>
              <a:schemeClr val="tx1"/>
            </a:solidFill>
          </a:ln>
        </p:spPr>
        <p:txBody>
          <a:bodyPr wrap="none" rtlCol="0">
            <a:spAutoFit/>
          </a:bodyPr>
          <a:lstStyle/>
          <a:p>
            <a:r>
              <a:rPr lang="zh-CN" altLang="en-US" sz="1400" dirty="0">
                <a:latin typeface="新宋体" panose="02010609030101010101" pitchFamily="49" charset="-122"/>
                <a:ea typeface="新宋体" panose="02010609030101010101" pitchFamily="49" charset="-122"/>
              </a:rPr>
              <a:t>①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AS6,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Expiration</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
        <p:nvSpPr>
          <p:cNvPr id="58" name="文本框 57">
            <a:extLst>
              <a:ext uri="{FF2B5EF4-FFF2-40B4-BE49-F238E27FC236}">
                <a16:creationId xmlns:a16="http://schemas.microsoft.com/office/drawing/2014/main" id="{24C8BDFF-F989-4A3E-B03F-8601482AADBC}"/>
              </a:ext>
            </a:extLst>
          </p:cNvPr>
          <p:cNvSpPr txBox="1"/>
          <p:nvPr/>
        </p:nvSpPr>
        <p:spPr>
          <a:xfrm>
            <a:off x="9283087" y="4382181"/>
            <a:ext cx="2628284" cy="307777"/>
          </a:xfrm>
          <a:prstGeom prst="rect">
            <a:avLst/>
          </a:prstGeom>
          <a:noFill/>
          <a:ln w="12700">
            <a:solidFill>
              <a:schemeClr val="tx1"/>
            </a:solidFill>
          </a:ln>
        </p:spPr>
        <p:txBody>
          <a:bodyPr wrap="none" rtlCol="0">
            <a:spAutoFit/>
          </a:bodyPr>
          <a:lstStyle/>
          <a:p>
            <a:r>
              <a:rPr lang="zh-CN" altLang="en-US" sz="1400" dirty="0">
                <a:latin typeface="新宋体" panose="02010609030101010101" pitchFamily="49" charset="-122"/>
                <a:ea typeface="新宋体" panose="02010609030101010101" pitchFamily="49" charset="-122"/>
              </a:rPr>
              <a:t>②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AS6,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Expiration</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
        <p:nvSpPr>
          <p:cNvPr id="60" name="文本框 59">
            <a:extLst>
              <a:ext uri="{FF2B5EF4-FFF2-40B4-BE49-F238E27FC236}">
                <a16:creationId xmlns:a16="http://schemas.microsoft.com/office/drawing/2014/main" id="{3496E546-2E19-429B-9D9A-CC0E2F537D11}"/>
              </a:ext>
            </a:extLst>
          </p:cNvPr>
          <p:cNvSpPr txBox="1"/>
          <p:nvPr/>
        </p:nvSpPr>
        <p:spPr>
          <a:xfrm>
            <a:off x="2550517" y="5941101"/>
            <a:ext cx="3032882"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②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文本框 61">
            <a:extLst>
              <a:ext uri="{FF2B5EF4-FFF2-40B4-BE49-F238E27FC236}">
                <a16:creationId xmlns:a16="http://schemas.microsoft.com/office/drawing/2014/main" id="{76581B71-DAB2-439B-AEDA-6B3E8A1413BF}"/>
              </a:ext>
            </a:extLst>
          </p:cNvPr>
          <p:cNvSpPr txBox="1"/>
          <p:nvPr/>
        </p:nvSpPr>
        <p:spPr>
          <a:xfrm>
            <a:off x="8228096" y="5753326"/>
            <a:ext cx="3032882"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②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Secret)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52" name="表格 53">
            <a:extLst>
              <a:ext uri="{FF2B5EF4-FFF2-40B4-BE49-F238E27FC236}">
                <a16:creationId xmlns:a16="http://schemas.microsoft.com/office/drawing/2014/main" id="{EC176FD7-722D-4292-9574-3FDD946D8FBE}"/>
              </a:ext>
            </a:extLst>
          </p:cNvPr>
          <p:cNvGraphicFramePr>
            <a:graphicFrameLocks noGrp="1"/>
          </p:cNvGraphicFramePr>
          <p:nvPr>
            <p:extLst>
              <p:ext uri="{D42A27DB-BD31-4B8C-83A1-F6EECF244321}">
                <p14:modId xmlns:p14="http://schemas.microsoft.com/office/powerpoint/2010/main" val="3282418374"/>
              </p:ext>
            </p:extLst>
          </p:nvPr>
        </p:nvGraphicFramePr>
        <p:xfrm>
          <a:off x="7149861" y="1256001"/>
          <a:ext cx="2943036" cy="1219200"/>
        </p:xfrm>
        <a:graphic>
          <a:graphicData uri="http://schemas.openxmlformats.org/drawingml/2006/table">
            <a:tbl>
              <a:tblPr firstRow="1" bandRow="1">
                <a:tableStyleId>{5C22544A-7EE6-4342-B048-85BDC9FD1C3A}</a:tableStyleId>
              </a:tblPr>
              <a:tblGrid>
                <a:gridCol w="892011">
                  <a:extLst>
                    <a:ext uri="{9D8B030D-6E8A-4147-A177-3AD203B41FA5}">
                      <a16:colId xmlns:a16="http://schemas.microsoft.com/office/drawing/2014/main" val="2688445451"/>
                    </a:ext>
                  </a:extLst>
                </a:gridCol>
                <a:gridCol w="954860">
                  <a:extLst>
                    <a:ext uri="{9D8B030D-6E8A-4147-A177-3AD203B41FA5}">
                      <a16:colId xmlns:a16="http://schemas.microsoft.com/office/drawing/2014/main" val="3723096275"/>
                    </a:ext>
                  </a:extLst>
                </a:gridCol>
                <a:gridCol w="1096165">
                  <a:extLst>
                    <a:ext uri="{9D8B030D-6E8A-4147-A177-3AD203B41FA5}">
                      <a16:colId xmlns:a16="http://schemas.microsoft.com/office/drawing/2014/main" val="2176990415"/>
                    </a:ext>
                  </a:extLst>
                </a:gridCol>
              </a:tblGrid>
              <a:tr h="280070">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ASN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IP</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Public Key</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9337040"/>
                  </a:ext>
                </a:extLst>
              </a:tr>
              <a:tr h="280070">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AS6</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Prefix</a:t>
                      </a:r>
                      <a:r>
                        <a:rPr lang="en-US" altLang="zh-CN" sz="1400" b="0" baseline="-25000" dirty="0">
                          <a:solidFill>
                            <a:schemeClr val="tx1"/>
                          </a:solidFill>
                          <a:latin typeface="微软雅黑" panose="020B0503020204020204" pitchFamily="34" charset="-122"/>
                          <a:ea typeface="微软雅黑" panose="020B0503020204020204" pitchFamily="34" charset="-122"/>
                        </a:rPr>
                        <a:t>6</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Pub</a:t>
                      </a:r>
                      <a:r>
                        <a:rPr lang="en-US" altLang="zh-CN" sz="1400" b="0" baseline="-25000" dirty="0">
                          <a:solidFill>
                            <a:schemeClr val="tx1"/>
                          </a:solidFill>
                          <a:latin typeface="微软雅黑" panose="020B0503020204020204" pitchFamily="34" charset="-122"/>
                          <a:ea typeface="微软雅黑" panose="020B0503020204020204" pitchFamily="34" charset="-122"/>
                        </a:rPr>
                        <a:t>6</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297571"/>
                  </a:ext>
                </a:extLst>
              </a:tr>
              <a:tr h="280070">
                <a:tc>
                  <a:txBody>
                    <a:bodyPr/>
                    <a:lstStyle/>
                    <a:p>
                      <a:pPr algn="ctr"/>
                      <a:r>
                        <a:rPr lang="en-US" altLang="zh-CN" sz="1400" dirty="0">
                          <a:latin typeface="微软雅黑" panose="020B0503020204020204" pitchFamily="34" charset="-122"/>
                          <a:ea typeface="微软雅黑" panose="020B0503020204020204" pitchFamily="34" charset="-122"/>
                        </a:rPr>
                        <a:t>AS9</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Prefix</a:t>
                      </a:r>
                      <a:r>
                        <a:rPr lang="en-US" altLang="zh-CN" sz="1400" baseline="-25000" dirty="0">
                          <a:latin typeface="微软雅黑" panose="020B0503020204020204" pitchFamily="34" charset="-122"/>
                          <a:ea typeface="微软雅黑" panose="020B0503020204020204" pitchFamily="34" charset="-122"/>
                        </a:rPr>
                        <a:t>9</a:t>
                      </a:r>
                      <a:endParaRPr lang="zh-CN" altLang="en-US" sz="1400" baseline="-25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Pub</a:t>
                      </a:r>
                      <a:r>
                        <a:rPr lang="en-US" altLang="zh-CN" sz="1400" baseline="-25000" dirty="0">
                          <a:latin typeface="微软雅黑" panose="020B0503020204020204" pitchFamily="34" charset="-122"/>
                          <a:ea typeface="微软雅黑" panose="020B0503020204020204" pitchFamily="34" charset="-122"/>
                        </a:rPr>
                        <a:t>9</a:t>
                      </a:r>
                      <a:endParaRPr lang="zh-CN" altLang="en-US" sz="1400" baseline="-25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943979"/>
                  </a:ext>
                </a:extLst>
              </a:tr>
              <a:tr h="280070">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573630"/>
                  </a:ext>
                </a:extLst>
              </a:tr>
            </a:tbl>
          </a:graphicData>
        </a:graphic>
      </p:graphicFrame>
      <p:graphicFrame>
        <p:nvGraphicFramePr>
          <p:cNvPr id="53" name="表格 33">
            <a:extLst>
              <a:ext uri="{FF2B5EF4-FFF2-40B4-BE49-F238E27FC236}">
                <a16:creationId xmlns:a16="http://schemas.microsoft.com/office/drawing/2014/main" id="{0176702A-4B1C-4FDD-8780-9AD2F4B2B23C}"/>
              </a:ext>
            </a:extLst>
          </p:cNvPr>
          <p:cNvGraphicFramePr>
            <a:graphicFrameLocks noGrp="1"/>
          </p:cNvGraphicFramePr>
          <p:nvPr>
            <p:extLst>
              <p:ext uri="{D42A27DB-BD31-4B8C-83A1-F6EECF244321}">
                <p14:modId xmlns:p14="http://schemas.microsoft.com/office/powerpoint/2010/main" val="4101643345"/>
              </p:ext>
            </p:extLst>
          </p:nvPr>
        </p:nvGraphicFramePr>
        <p:xfrm>
          <a:off x="1730828" y="4947378"/>
          <a:ext cx="4616787" cy="609600"/>
        </p:xfrm>
        <a:graphic>
          <a:graphicData uri="http://schemas.openxmlformats.org/drawingml/2006/table">
            <a:tbl>
              <a:tblPr firstRow="1" bandRow="1">
                <a:tableStyleId>{5C22544A-7EE6-4342-B048-85BDC9FD1C3A}</a:tableStyleId>
              </a:tblPr>
              <a:tblGrid>
                <a:gridCol w="2116794">
                  <a:extLst>
                    <a:ext uri="{9D8B030D-6E8A-4147-A177-3AD203B41FA5}">
                      <a16:colId xmlns:a16="http://schemas.microsoft.com/office/drawing/2014/main" val="2585143293"/>
                    </a:ext>
                  </a:extLst>
                </a:gridCol>
                <a:gridCol w="1351370">
                  <a:extLst>
                    <a:ext uri="{9D8B030D-6E8A-4147-A177-3AD203B41FA5}">
                      <a16:colId xmlns:a16="http://schemas.microsoft.com/office/drawing/2014/main" val="945346439"/>
                    </a:ext>
                  </a:extLst>
                </a:gridCol>
                <a:gridCol w="1148623">
                  <a:extLst>
                    <a:ext uri="{9D8B030D-6E8A-4147-A177-3AD203B41FA5}">
                      <a16:colId xmlns:a16="http://schemas.microsoft.com/office/drawing/2014/main" val="1315042475"/>
                    </a:ext>
                  </a:extLst>
                </a:gridCol>
              </a:tblGrid>
              <a:tr h="287945">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Hash Algorithm</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Time</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Tag</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9890080"/>
                  </a:ext>
                </a:extLst>
              </a:tr>
              <a:tr h="287945">
                <a:tc>
                  <a:txBody>
                    <a:bodyPr/>
                    <a:lstStyle/>
                    <a:p>
                      <a:pPr algn="ctr"/>
                      <a:r>
                        <a:rPr lang="en-US" altLang="zh-CN" sz="1400" dirty="0">
                          <a:latin typeface="微软雅黑" panose="020B0503020204020204" pitchFamily="34" charset="-122"/>
                          <a:ea typeface="微软雅黑" panose="020B0503020204020204" pitchFamily="34" charset="-122"/>
                        </a:rPr>
                        <a:t>Asymmetric 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Expiration</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Secret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4108463"/>
                  </a:ext>
                </a:extLst>
              </a:tr>
            </a:tbl>
          </a:graphicData>
        </a:graphic>
      </p:graphicFrame>
      <p:sp>
        <p:nvSpPr>
          <p:cNvPr id="46" name="矩形 45">
            <a:extLst>
              <a:ext uri="{FF2B5EF4-FFF2-40B4-BE49-F238E27FC236}">
                <a16:creationId xmlns:a16="http://schemas.microsoft.com/office/drawing/2014/main" id="{2D4D95FD-FABF-4529-976A-D81E8B4130A6}"/>
              </a:ext>
            </a:extLst>
          </p:cNvPr>
          <p:cNvSpPr/>
          <p:nvPr/>
        </p:nvSpPr>
        <p:spPr bwMode="auto">
          <a:xfrm>
            <a:off x="4729619" y="1130659"/>
            <a:ext cx="1848051" cy="492459"/>
          </a:xfrm>
          <a:prstGeom prst="rect">
            <a:avLst/>
          </a:prstGeom>
          <a:solidFill>
            <a:srgbClr val="7030A0">
              <a:alpha val="27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微软雅黑" panose="020B0503020204020204" pitchFamily="34" charset="-122"/>
                <a:ea typeface="微软雅黑" panose="020B0503020204020204" pitchFamily="34" charset="-122"/>
              </a:rPr>
              <a:t>SRv6 Controller</a:t>
            </a:r>
            <a:endParaRPr lang="zh-CN" altLang="en-US" sz="1600" dirty="0">
              <a:latin typeface="微软雅黑" panose="020B0503020204020204" pitchFamily="34" charset="-122"/>
              <a:ea typeface="微软雅黑" panose="020B0503020204020204" pitchFamily="34" charset="-122"/>
            </a:endParaRPr>
          </a:p>
        </p:txBody>
      </p:sp>
      <p:cxnSp>
        <p:nvCxnSpPr>
          <p:cNvPr id="133" name="直接连接符 132">
            <a:extLst>
              <a:ext uri="{FF2B5EF4-FFF2-40B4-BE49-F238E27FC236}">
                <a16:creationId xmlns:a16="http://schemas.microsoft.com/office/drawing/2014/main" id="{6683F7A0-C006-409A-B541-752C3813C435}"/>
              </a:ext>
            </a:extLst>
          </p:cNvPr>
          <p:cNvCxnSpPr>
            <a:stCxn id="46" idx="3"/>
            <a:endCxn id="52" idx="1"/>
          </p:cNvCxnSpPr>
          <p:nvPr/>
        </p:nvCxnSpPr>
        <p:spPr bwMode="auto">
          <a:xfrm>
            <a:off x="6577670" y="1376889"/>
            <a:ext cx="572191" cy="488712"/>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28652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0" grpId="0"/>
      <p:bldP spid="31" grpId="0"/>
      <p:bldP spid="49" grpId="0" animBg="1"/>
      <p:bldP spid="47" grpId="0" animBg="1"/>
      <p:bldP spid="50" grpId="0"/>
      <p:bldP spid="51" grpId="0"/>
      <p:bldP spid="56" grpId="0" animBg="1"/>
      <p:bldP spid="57" grpId="0" animBg="1"/>
      <p:bldP spid="58" grpId="0" animBg="1"/>
      <p:bldP spid="60" grpId="0"/>
      <p:bldP spid="62"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4" name="直接连接符 43">
            <a:extLst>
              <a:ext uri="{FF2B5EF4-FFF2-40B4-BE49-F238E27FC236}">
                <a16:creationId xmlns:a16="http://schemas.microsoft.com/office/drawing/2014/main" id="{B303CF01-4979-4B63-B29F-AAE182199DC5}"/>
              </a:ext>
            </a:extLst>
          </p:cNvPr>
          <p:cNvCxnSpPr>
            <a:cxnSpLocks/>
            <a:stCxn id="12" idx="1"/>
            <a:endCxn id="47" idx="0"/>
          </p:cNvCxnSpPr>
          <p:nvPr/>
        </p:nvCxnSpPr>
        <p:spPr bwMode="auto">
          <a:xfrm>
            <a:off x="8326199" y="3973302"/>
            <a:ext cx="1450553" cy="906755"/>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7E15074-1F92-441F-8F8C-97E7D09D4229}"/>
              </a:ext>
            </a:extLst>
          </p:cNvPr>
          <p:cNvCxnSpPr>
            <a:cxnSpLocks/>
            <a:stCxn id="46" idx="2"/>
            <a:endCxn id="12" idx="3"/>
          </p:cNvCxnSpPr>
          <p:nvPr/>
        </p:nvCxnSpPr>
        <p:spPr bwMode="auto">
          <a:xfrm>
            <a:off x="5653645" y="1623118"/>
            <a:ext cx="2672554" cy="1895198"/>
          </a:xfrm>
          <a:prstGeom prst="line">
            <a:avLst/>
          </a:prstGeom>
          <a:solidFill>
            <a:srgbClr val="AFE2E3"/>
          </a:solidFill>
          <a:ln w="25400" cap="flat" cmpd="sng" algn="ctr">
            <a:solidFill>
              <a:srgbClr val="00B0F0"/>
            </a:solidFill>
            <a:prstDash val="dash"/>
            <a:round/>
            <a:headEnd type="none"/>
            <a:tailEnd type="none"/>
          </a:ln>
          <a:effectLst/>
        </p:spPr>
      </p:cxnSp>
      <p:cxnSp>
        <p:nvCxnSpPr>
          <p:cNvPr id="33" name="直接连接符 32">
            <a:extLst>
              <a:ext uri="{FF2B5EF4-FFF2-40B4-BE49-F238E27FC236}">
                <a16:creationId xmlns:a16="http://schemas.microsoft.com/office/drawing/2014/main" id="{646C91ED-3AAB-4B64-9120-4F4F06F105FE}"/>
              </a:ext>
            </a:extLst>
          </p:cNvPr>
          <p:cNvCxnSpPr>
            <a:cxnSpLocks/>
            <a:stCxn id="46" idx="2"/>
            <a:endCxn id="8" idx="3"/>
          </p:cNvCxnSpPr>
          <p:nvPr/>
        </p:nvCxnSpPr>
        <p:spPr bwMode="auto">
          <a:xfrm>
            <a:off x="5653645" y="1623118"/>
            <a:ext cx="1346677" cy="1335206"/>
          </a:xfrm>
          <a:prstGeom prst="line">
            <a:avLst/>
          </a:prstGeom>
          <a:solidFill>
            <a:srgbClr val="AFE2E3"/>
          </a:solidFill>
          <a:ln w="25400" cap="flat" cmpd="sng" algn="ctr">
            <a:solidFill>
              <a:srgbClr val="00B0F0"/>
            </a:solidFill>
            <a:prstDash val="dash"/>
            <a:round/>
            <a:headEnd type="none"/>
            <a:tailEnd type="none"/>
          </a:ln>
          <a:effectLst/>
        </p:spPr>
      </p:cxnSp>
      <p:cxnSp>
        <p:nvCxnSpPr>
          <p:cNvPr id="29" name="直接连接符 28">
            <a:extLst>
              <a:ext uri="{FF2B5EF4-FFF2-40B4-BE49-F238E27FC236}">
                <a16:creationId xmlns:a16="http://schemas.microsoft.com/office/drawing/2014/main" id="{259B2FFE-58A8-4F9D-8AA5-1AB4047972DB}"/>
              </a:ext>
            </a:extLst>
          </p:cNvPr>
          <p:cNvCxnSpPr>
            <a:cxnSpLocks/>
            <a:stCxn id="46" idx="2"/>
            <a:endCxn id="7" idx="3"/>
          </p:cNvCxnSpPr>
          <p:nvPr/>
        </p:nvCxnSpPr>
        <p:spPr bwMode="auto">
          <a:xfrm>
            <a:off x="5653645" y="1623118"/>
            <a:ext cx="60096" cy="880098"/>
          </a:xfrm>
          <a:prstGeom prst="line">
            <a:avLst/>
          </a:prstGeom>
          <a:solidFill>
            <a:srgbClr val="AFE2E3"/>
          </a:solidFill>
          <a:ln w="25400" cap="flat" cmpd="sng" algn="ctr">
            <a:solidFill>
              <a:srgbClr val="00B0F0"/>
            </a:solidFill>
            <a:prstDash val="dash"/>
            <a:round/>
            <a:headEnd type="none"/>
            <a:tailEnd type="none"/>
          </a:ln>
          <a:effectLst/>
        </p:spPr>
      </p:cxnSp>
      <p:cxnSp>
        <p:nvCxnSpPr>
          <p:cNvPr id="54" name="直线箭头连接符 96">
            <a:extLst>
              <a:ext uri="{FF2B5EF4-FFF2-40B4-BE49-F238E27FC236}">
                <a16:creationId xmlns:a16="http://schemas.microsoft.com/office/drawing/2014/main" id="{AE14ACEB-4667-413B-8F18-733DE4839C97}"/>
              </a:ext>
            </a:extLst>
          </p:cNvPr>
          <p:cNvCxnSpPr>
            <a:cxnSpLocks/>
            <a:stCxn id="9" idx="3"/>
            <a:endCxn id="46" idx="2"/>
          </p:cNvCxnSpPr>
          <p:nvPr/>
        </p:nvCxnSpPr>
        <p:spPr bwMode="auto">
          <a:xfrm flipV="1">
            <a:off x="4342256" y="1623118"/>
            <a:ext cx="1311389" cy="2075882"/>
          </a:xfrm>
          <a:prstGeom prst="straightConnector1">
            <a:avLst/>
          </a:prstGeom>
          <a:solidFill>
            <a:srgbClr val="AFE2E3"/>
          </a:solidFill>
          <a:ln w="25400" cap="flat" cmpd="sng" algn="ctr">
            <a:solidFill>
              <a:srgbClr val="00B0F0"/>
            </a:solidFill>
            <a:prstDash val="dash"/>
            <a:round/>
            <a:headEnd type="none"/>
            <a:tailEnd type="none"/>
          </a:ln>
          <a:effectLst/>
        </p:spPr>
      </p:cxnSp>
      <p:cxnSp>
        <p:nvCxnSpPr>
          <p:cNvPr id="13" name="直接连接符 12">
            <a:extLst>
              <a:ext uri="{FF2B5EF4-FFF2-40B4-BE49-F238E27FC236}">
                <a16:creationId xmlns:a16="http://schemas.microsoft.com/office/drawing/2014/main" id="{CE70B8A5-3359-41BB-A4E2-6A47D4CD1080}"/>
              </a:ext>
            </a:extLst>
          </p:cNvPr>
          <p:cNvCxnSpPr>
            <a:cxnSpLocks/>
            <a:stCxn id="4" idx="1"/>
            <a:endCxn id="9" idx="3"/>
          </p:cNvCxnSpPr>
          <p:nvPr/>
        </p:nvCxnSpPr>
        <p:spPr bwMode="auto">
          <a:xfrm flipH="1">
            <a:off x="4342256" y="2436518"/>
            <a:ext cx="383986" cy="126248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FA025293-3F17-4008-9861-2990CF230F43}"/>
              </a:ext>
            </a:extLst>
          </p:cNvPr>
          <p:cNvCxnSpPr>
            <a:cxnSpLocks/>
            <a:stCxn id="37" idx="0"/>
            <a:endCxn id="35" idx="2"/>
          </p:cNvCxnSpPr>
          <p:nvPr/>
        </p:nvCxnSpPr>
        <p:spPr bwMode="auto">
          <a:xfrm flipV="1">
            <a:off x="4017469" y="3596458"/>
            <a:ext cx="502980" cy="945157"/>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E2CF1247-9904-4A04-B235-2731E5121630}"/>
              </a:ext>
            </a:extLst>
          </p:cNvPr>
          <p:cNvCxnSpPr>
            <a:cxnSpLocks/>
            <a:stCxn id="12" idx="1"/>
            <a:endCxn id="57" idx="1"/>
          </p:cNvCxnSpPr>
          <p:nvPr/>
        </p:nvCxnSpPr>
        <p:spPr bwMode="auto">
          <a:xfrm>
            <a:off x="8326199" y="3973302"/>
            <a:ext cx="956889" cy="13642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BD955B1F-2665-4672-BF8B-0AD74AC7460A}"/>
              </a:ext>
            </a:extLst>
          </p:cNvPr>
          <p:cNvSpPr/>
          <p:nvPr/>
        </p:nvSpPr>
        <p:spPr bwMode="auto">
          <a:xfrm>
            <a:off x="4441784" y="3261541"/>
            <a:ext cx="157329" cy="334917"/>
          </a:xfrm>
          <a:prstGeom prst="rect">
            <a:avLst/>
          </a:prstGeom>
          <a:solidFill>
            <a:srgbClr val="4E81BD"/>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37" name="椭圆 36">
            <a:extLst>
              <a:ext uri="{FF2B5EF4-FFF2-40B4-BE49-F238E27FC236}">
                <a16:creationId xmlns:a16="http://schemas.microsoft.com/office/drawing/2014/main" id="{511084BD-8944-4877-B0CB-90BEBEF5C11C}"/>
              </a:ext>
            </a:extLst>
          </p:cNvPr>
          <p:cNvSpPr/>
          <p:nvPr/>
        </p:nvSpPr>
        <p:spPr bwMode="auto">
          <a:xfrm>
            <a:off x="123941" y="4541615"/>
            <a:ext cx="7787056" cy="1927464"/>
          </a:xfrm>
          <a:prstGeom prst="ellipse">
            <a:avLst/>
          </a:prstGeom>
          <a:solidFill>
            <a:schemeClr val="bg1"/>
          </a:solid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dirty="0">
              <a:ln>
                <a:noFill/>
              </a:ln>
              <a:solidFill>
                <a:schemeClr val="tx1"/>
              </a:solidFill>
              <a:effectLst/>
              <a:latin typeface="Arial" pitchFamily="34" charset="0"/>
              <a:ea typeface="楷体_GB2312" pitchFamily="49" charset="-122"/>
            </a:endParaRPr>
          </a:p>
        </p:txBody>
      </p:sp>
      <p:sp>
        <p:nvSpPr>
          <p:cNvPr id="2" name="标题 1">
            <a:extLst>
              <a:ext uri="{FF2B5EF4-FFF2-40B4-BE49-F238E27FC236}">
                <a16:creationId xmlns:a16="http://schemas.microsoft.com/office/drawing/2014/main" id="{F6578995-2E43-4CA2-9BEE-FED9CEC6AD9F}"/>
              </a:ext>
            </a:extLst>
          </p:cNvPr>
          <p:cNvSpPr>
            <a:spLocks noGrp="1"/>
          </p:cNvSpPr>
          <p:nvPr>
            <p:ph type="title"/>
          </p:nvPr>
        </p:nvSpPr>
        <p:spPr/>
        <p:txBody>
          <a:bodyPr/>
          <a:lstStyle/>
          <a:p>
            <a:r>
              <a:rPr lang="zh-CN" altLang="en-US" dirty="0"/>
              <a:t>架构设计</a:t>
            </a:r>
          </a:p>
        </p:txBody>
      </p:sp>
      <p:sp>
        <p:nvSpPr>
          <p:cNvPr id="4" name="云形 3">
            <a:extLst>
              <a:ext uri="{FF2B5EF4-FFF2-40B4-BE49-F238E27FC236}">
                <a16:creationId xmlns:a16="http://schemas.microsoft.com/office/drawing/2014/main" id="{8D6177A2-8A3E-4EAA-B1BD-F30D4F796316}"/>
              </a:ext>
            </a:extLst>
          </p:cNvPr>
          <p:cNvSpPr/>
          <p:nvPr/>
        </p:nvSpPr>
        <p:spPr bwMode="auto">
          <a:xfrm>
            <a:off x="4256282" y="1982479"/>
            <a:ext cx="939919" cy="4545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AS1</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5" name="云形 4">
            <a:extLst>
              <a:ext uri="{FF2B5EF4-FFF2-40B4-BE49-F238E27FC236}">
                <a16:creationId xmlns:a16="http://schemas.microsoft.com/office/drawing/2014/main" id="{894DC018-A886-4BCD-80F7-D025B17E2D7B}"/>
              </a:ext>
            </a:extLst>
          </p:cNvPr>
          <p:cNvSpPr/>
          <p:nvPr/>
        </p:nvSpPr>
        <p:spPr bwMode="auto">
          <a:xfrm>
            <a:off x="5709308" y="1850798"/>
            <a:ext cx="963324"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AS2</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云形 5">
            <a:extLst>
              <a:ext uri="{FF2B5EF4-FFF2-40B4-BE49-F238E27FC236}">
                <a16:creationId xmlns:a16="http://schemas.microsoft.com/office/drawing/2014/main" id="{62695925-8030-4BEE-8E3C-0F3E5BFE4FFA}"/>
              </a:ext>
            </a:extLst>
          </p:cNvPr>
          <p:cNvSpPr/>
          <p:nvPr/>
        </p:nvSpPr>
        <p:spPr bwMode="auto">
          <a:xfrm>
            <a:off x="5311591" y="3163616"/>
            <a:ext cx="847731" cy="424345"/>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AS4</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云形 6">
            <a:extLst>
              <a:ext uri="{FF2B5EF4-FFF2-40B4-BE49-F238E27FC236}">
                <a16:creationId xmlns:a16="http://schemas.microsoft.com/office/drawing/2014/main" id="{97E094C9-1C95-4DFD-915D-FB2FC5C346B6}"/>
              </a:ext>
            </a:extLst>
          </p:cNvPr>
          <p:cNvSpPr/>
          <p:nvPr/>
        </p:nvSpPr>
        <p:spPr bwMode="auto">
          <a:xfrm>
            <a:off x="5236511" y="2475593"/>
            <a:ext cx="954459"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AS3</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8" name="云形 7">
            <a:extLst>
              <a:ext uri="{FF2B5EF4-FFF2-40B4-BE49-F238E27FC236}">
                <a16:creationId xmlns:a16="http://schemas.microsoft.com/office/drawing/2014/main" id="{6FB888BB-3B90-4C31-A33B-75E2A3A729D9}"/>
              </a:ext>
            </a:extLst>
          </p:cNvPr>
          <p:cNvSpPr/>
          <p:nvPr/>
        </p:nvSpPr>
        <p:spPr bwMode="auto">
          <a:xfrm>
            <a:off x="6576456" y="2930701"/>
            <a:ext cx="84773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AS5</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云形 8">
            <a:extLst>
              <a:ext uri="{FF2B5EF4-FFF2-40B4-BE49-F238E27FC236}">
                <a16:creationId xmlns:a16="http://schemas.microsoft.com/office/drawing/2014/main" id="{C8543394-0FA3-4B49-B4A8-88D2A5AEAFBE}"/>
              </a:ext>
            </a:extLst>
          </p:cNvPr>
          <p:cNvSpPr/>
          <p:nvPr/>
        </p:nvSpPr>
        <p:spPr bwMode="auto">
          <a:xfrm>
            <a:off x="3960025" y="3671377"/>
            <a:ext cx="76446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AS6</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云形 9">
            <a:extLst>
              <a:ext uri="{FF2B5EF4-FFF2-40B4-BE49-F238E27FC236}">
                <a16:creationId xmlns:a16="http://schemas.microsoft.com/office/drawing/2014/main" id="{CFC3C12A-9CC6-4673-A56B-0EB567AD69E6}"/>
              </a:ext>
            </a:extLst>
          </p:cNvPr>
          <p:cNvSpPr/>
          <p:nvPr/>
        </p:nvSpPr>
        <p:spPr bwMode="auto">
          <a:xfrm>
            <a:off x="4872577" y="3838291"/>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AS7</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云形 10">
            <a:extLst>
              <a:ext uri="{FF2B5EF4-FFF2-40B4-BE49-F238E27FC236}">
                <a16:creationId xmlns:a16="http://schemas.microsoft.com/office/drawing/2014/main" id="{F197D304-F9F2-4076-B49F-871EAFB84ACD}"/>
              </a:ext>
            </a:extLst>
          </p:cNvPr>
          <p:cNvSpPr/>
          <p:nvPr/>
        </p:nvSpPr>
        <p:spPr bwMode="auto">
          <a:xfrm>
            <a:off x="6357601" y="3766713"/>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AS8</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云形 11">
            <a:extLst>
              <a:ext uri="{FF2B5EF4-FFF2-40B4-BE49-F238E27FC236}">
                <a16:creationId xmlns:a16="http://schemas.microsoft.com/office/drawing/2014/main" id="{B1B772CD-A51E-4EA7-9B88-F649943DF8BF}"/>
              </a:ext>
            </a:extLst>
          </p:cNvPr>
          <p:cNvSpPr/>
          <p:nvPr/>
        </p:nvSpPr>
        <p:spPr bwMode="auto">
          <a:xfrm>
            <a:off x="7943968" y="3490693"/>
            <a:ext cx="76446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AS9</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0548B23-0306-4FD5-BFE8-FC2174419F52}"/>
              </a:ext>
            </a:extLst>
          </p:cNvPr>
          <p:cNvCxnSpPr>
            <a:cxnSpLocks/>
            <a:stCxn id="4" idx="0"/>
            <a:endCxn id="5" idx="2"/>
          </p:cNvCxnSpPr>
          <p:nvPr/>
        </p:nvCxnSpPr>
        <p:spPr bwMode="auto">
          <a:xfrm flipV="1">
            <a:off x="5195418" y="2092360"/>
            <a:ext cx="516878" cy="117381"/>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6B89198F-48AE-438C-9F14-396C477C8E6A}"/>
              </a:ext>
            </a:extLst>
          </p:cNvPr>
          <p:cNvCxnSpPr>
            <a:cxnSpLocks/>
            <a:endCxn id="10" idx="3"/>
          </p:cNvCxnSpPr>
          <p:nvPr/>
        </p:nvCxnSpPr>
        <p:spPr bwMode="auto">
          <a:xfrm flipH="1">
            <a:off x="5254808" y="3550507"/>
            <a:ext cx="367080" cy="315407"/>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2D477D5D-F50C-4DAC-8D97-E82FF0A5FF9F}"/>
              </a:ext>
            </a:extLst>
          </p:cNvPr>
          <p:cNvCxnSpPr>
            <a:cxnSpLocks/>
            <a:endCxn id="11" idx="2"/>
          </p:cNvCxnSpPr>
          <p:nvPr/>
        </p:nvCxnSpPr>
        <p:spPr bwMode="auto">
          <a:xfrm>
            <a:off x="5868602" y="3540425"/>
            <a:ext cx="491370" cy="46785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BF0C248B-8F83-497F-BC0A-29AA8CB57BCC}"/>
              </a:ext>
            </a:extLst>
          </p:cNvPr>
          <p:cNvCxnSpPr>
            <a:cxnSpLocks/>
            <a:stCxn id="7" idx="1"/>
            <a:endCxn id="6" idx="3"/>
          </p:cNvCxnSpPr>
          <p:nvPr/>
        </p:nvCxnSpPr>
        <p:spPr bwMode="auto">
          <a:xfrm>
            <a:off x="5713741" y="2958202"/>
            <a:ext cx="21716" cy="22967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BA0AFE09-BCB9-4305-806C-6FCCD0A58295}"/>
              </a:ext>
            </a:extLst>
          </p:cNvPr>
          <p:cNvCxnSpPr>
            <a:stCxn id="8" idx="2"/>
            <a:endCxn id="6" idx="0"/>
          </p:cNvCxnSpPr>
          <p:nvPr/>
        </p:nvCxnSpPr>
        <p:spPr bwMode="auto">
          <a:xfrm flipH="1">
            <a:off x="6158616" y="3172263"/>
            <a:ext cx="420470" cy="20352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3C2F2B50-CD57-4586-BD70-7536AC5F8DC9}"/>
              </a:ext>
            </a:extLst>
          </p:cNvPr>
          <p:cNvCxnSpPr>
            <a:cxnSpLocks/>
            <a:stCxn id="5" idx="1"/>
            <a:endCxn id="8" idx="3"/>
          </p:cNvCxnSpPr>
          <p:nvPr/>
        </p:nvCxnSpPr>
        <p:spPr bwMode="auto">
          <a:xfrm>
            <a:off x="6190970" y="2333407"/>
            <a:ext cx="809352" cy="624917"/>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B79D2994-4102-473E-9BA8-2AEF3B22F6AB}"/>
              </a:ext>
            </a:extLst>
          </p:cNvPr>
          <p:cNvCxnSpPr>
            <a:cxnSpLocks/>
            <a:stCxn id="11" idx="3"/>
            <a:endCxn id="8" idx="1"/>
          </p:cNvCxnSpPr>
          <p:nvPr/>
        </p:nvCxnSpPr>
        <p:spPr bwMode="auto">
          <a:xfrm flipV="1">
            <a:off x="6739832" y="3413310"/>
            <a:ext cx="260490" cy="38102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768B3401-1E60-4692-8090-26B14C319D7F}"/>
              </a:ext>
            </a:extLst>
          </p:cNvPr>
          <p:cNvCxnSpPr>
            <a:stCxn id="12" idx="3"/>
            <a:endCxn id="8" idx="0"/>
          </p:cNvCxnSpPr>
          <p:nvPr/>
        </p:nvCxnSpPr>
        <p:spPr bwMode="auto">
          <a:xfrm flipH="1" flipV="1">
            <a:off x="7423481" y="3172263"/>
            <a:ext cx="902718" cy="346053"/>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C593DB82-1E12-4A6A-AADB-91412264CEE5}"/>
              </a:ext>
            </a:extLst>
          </p:cNvPr>
          <p:cNvCxnSpPr>
            <a:cxnSpLocks/>
            <a:stCxn id="7" idx="3"/>
          </p:cNvCxnSpPr>
          <p:nvPr/>
        </p:nvCxnSpPr>
        <p:spPr bwMode="auto">
          <a:xfrm flipV="1">
            <a:off x="5713741" y="2262046"/>
            <a:ext cx="144676" cy="24117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3F68418F-BEB4-49F6-A0A7-DFF97F78B18E}"/>
              </a:ext>
            </a:extLst>
          </p:cNvPr>
          <p:cNvSpPr txBox="1"/>
          <p:nvPr/>
        </p:nvSpPr>
        <p:spPr>
          <a:xfrm>
            <a:off x="2561516" y="6062147"/>
            <a:ext cx="3046027"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③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Tag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1</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(Source,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Time)</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6C6BA5B3-F1C7-49D5-BA18-82F4BF1B9138}"/>
              </a:ext>
            </a:extLst>
          </p:cNvPr>
          <p:cNvSpPr txBox="1"/>
          <p:nvPr/>
        </p:nvSpPr>
        <p:spPr>
          <a:xfrm>
            <a:off x="2561516" y="5433916"/>
            <a:ext cx="2978379"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①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文本框 37">
            <a:extLst>
              <a:ext uri="{FF2B5EF4-FFF2-40B4-BE49-F238E27FC236}">
                <a16:creationId xmlns:a16="http://schemas.microsoft.com/office/drawing/2014/main" id="{FF5857F5-D084-4B65-AEE5-AC90E371249F}"/>
              </a:ext>
            </a:extLst>
          </p:cNvPr>
          <p:cNvSpPr txBox="1"/>
          <p:nvPr/>
        </p:nvSpPr>
        <p:spPr>
          <a:xfrm>
            <a:off x="2797194" y="3767404"/>
            <a:ext cx="986167" cy="307777"/>
          </a:xfrm>
          <a:prstGeom prst="rect">
            <a:avLst/>
          </a:prstGeom>
          <a:noFill/>
          <a:ln w="12700">
            <a:solidFill>
              <a:schemeClr val="tx1"/>
            </a:solidFill>
          </a:ln>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
        <p:nvSpPr>
          <p:cNvPr id="40" name="文本框 39">
            <a:extLst>
              <a:ext uri="{FF2B5EF4-FFF2-40B4-BE49-F238E27FC236}">
                <a16:creationId xmlns:a16="http://schemas.microsoft.com/office/drawing/2014/main" id="{DC5E1872-7447-4277-9C24-9E10BB77C66A}"/>
              </a:ext>
            </a:extLst>
          </p:cNvPr>
          <p:cNvSpPr txBox="1"/>
          <p:nvPr/>
        </p:nvSpPr>
        <p:spPr>
          <a:xfrm>
            <a:off x="8891077" y="3540425"/>
            <a:ext cx="986167" cy="307777"/>
          </a:xfrm>
          <a:prstGeom prst="rect">
            <a:avLst/>
          </a:prstGeom>
          <a:noFill/>
          <a:ln w="12700">
            <a:solidFill>
              <a:schemeClr val="tx1"/>
            </a:solidFill>
          </a:ln>
        </p:spPr>
        <p:txBody>
          <a:bodyPr wrap="none" rtlCol="0">
            <a:spAutoFit/>
          </a:bodyPr>
          <a:lstStyle/>
          <a:p>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p>
        </p:txBody>
      </p:sp>
      <p:sp>
        <p:nvSpPr>
          <p:cNvPr id="49" name="文本框 48">
            <a:extLst>
              <a:ext uri="{FF2B5EF4-FFF2-40B4-BE49-F238E27FC236}">
                <a16:creationId xmlns:a16="http://schemas.microsoft.com/office/drawing/2014/main" id="{9A25760C-9A38-4B70-A7C8-DF2D894D8CFE}"/>
              </a:ext>
            </a:extLst>
          </p:cNvPr>
          <p:cNvSpPr txBox="1"/>
          <p:nvPr/>
        </p:nvSpPr>
        <p:spPr>
          <a:xfrm>
            <a:off x="553396" y="3767404"/>
            <a:ext cx="2086469" cy="307777"/>
          </a:xfrm>
          <a:prstGeom prst="rect">
            <a:avLst/>
          </a:prstGeom>
          <a:noFill/>
          <a:ln w="12700">
            <a:solidFill>
              <a:schemeClr val="tx1"/>
            </a:solidFill>
          </a:ln>
        </p:spPr>
        <p:txBody>
          <a:bodyPr wrap="none" rtlCol="0">
            <a:spAutoFit/>
          </a:bodyPr>
          <a:lstStyle/>
          <a:p>
            <a:r>
              <a:rPr lang="zh-CN" altLang="en-US" sz="1400" dirty="0">
                <a:latin typeface="新宋体" panose="02010609030101010101" pitchFamily="49" charset="-122"/>
                <a:ea typeface="新宋体" panose="02010609030101010101" pitchFamily="49" charset="-122"/>
              </a:rPr>
              <a:t>①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Expiration</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
        <p:nvSpPr>
          <p:cNvPr id="47" name="椭圆 46">
            <a:extLst>
              <a:ext uri="{FF2B5EF4-FFF2-40B4-BE49-F238E27FC236}">
                <a16:creationId xmlns:a16="http://schemas.microsoft.com/office/drawing/2014/main" id="{3B832A91-EDE5-469E-A321-BC5CC9A187DC}"/>
              </a:ext>
            </a:extLst>
          </p:cNvPr>
          <p:cNvSpPr/>
          <p:nvPr/>
        </p:nvSpPr>
        <p:spPr bwMode="auto">
          <a:xfrm>
            <a:off x="7965500" y="4880057"/>
            <a:ext cx="3622503" cy="1350229"/>
          </a:xfrm>
          <a:prstGeom prst="ellipse">
            <a:avLst/>
          </a:prstGeom>
          <a:solidFill>
            <a:schemeClr val="bg1"/>
          </a:solid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dirty="0">
              <a:ln>
                <a:noFill/>
              </a:ln>
              <a:solidFill>
                <a:schemeClr val="tx1"/>
              </a:solidFill>
              <a:effectLst/>
              <a:latin typeface="Arial" pitchFamily="34" charset="0"/>
              <a:ea typeface="楷体_GB2312" pitchFamily="49" charset="-122"/>
            </a:endParaRPr>
          </a:p>
        </p:txBody>
      </p:sp>
      <p:sp>
        <p:nvSpPr>
          <p:cNvPr id="50" name="文本框 49">
            <a:extLst>
              <a:ext uri="{FF2B5EF4-FFF2-40B4-BE49-F238E27FC236}">
                <a16:creationId xmlns:a16="http://schemas.microsoft.com/office/drawing/2014/main" id="{9D5318D3-FDF0-4722-AD1A-DB07DC524C4E}"/>
              </a:ext>
            </a:extLst>
          </p:cNvPr>
          <p:cNvSpPr txBox="1"/>
          <p:nvPr/>
        </p:nvSpPr>
        <p:spPr>
          <a:xfrm>
            <a:off x="8252807" y="5669675"/>
            <a:ext cx="3098925"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④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Tag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1</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(Source,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Time) </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文本框 50">
            <a:extLst>
              <a:ext uri="{FF2B5EF4-FFF2-40B4-BE49-F238E27FC236}">
                <a16:creationId xmlns:a16="http://schemas.microsoft.com/office/drawing/2014/main" id="{782973C3-2611-4E29-B202-33AFB01E7AF1}"/>
              </a:ext>
            </a:extLst>
          </p:cNvPr>
          <p:cNvSpPr txBox="1"/>
          <p:nvPr/>
        </p:nvSpPr>
        <p:spPr>
          <a:xfrm>
            <a:off x="8243389" y="5099195"/>
            <a:ext cx="2978379"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①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Secret)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文本框 55">
            <a:extLst>
              <a:ext uri="{FF2B5EF4-FFF2-40B4-BE49-F238E27FC236}">
                <a16:creationId xmlns:a16="http://schemas.microsoft.com/office/drawing/2014/main" id="{BCD8C236-4120-4FF6-AA0C-BDA3171E532A}"/>
              </a:ext>
            </a:extLst>
          </p:cNvPr>
          <p:cNvSpPr txBox="1"/>
          <p:nvPr/>
        </p:nvSpPr>
        <p:spPr>
          <a:xfrm>
            <a:off x="553396" y="4212035"/>
            <a:ext cx="2195473" cy="307777"/>
          </a:xfrm>
          <a:prstGeom prst="rect">
            <a:avLst/>
          </a:prstGeom>
          <a:noFill/>
          <a:ln w="12700">
            <a:solidFill>
              <a:schemeClr val="tx1"/>
            </a:solidFill>
          </a:ln>
        </p:spPr>
        <p:txBody>
          <a:bodyPr wrap="none" rtlCol="0">
            <a:spAutoFit/>
          </a:bodyPr>
          <a:lstStyle/>
          <a:p>
            <a:r>
              <a:rPr lang="zh-CN" altLang="en-US" sz="1400" dirty="0">
                <a:latin typeface="新宋体" panose="02010609030101010101" pitchFamily="49" charset="-122"/>
                <a:ea typeface="新宋体" panose="02010609030101010101" pitchFamily="49" charset="-122"/>
              </a:rPr>
              <a:t>②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Expiration</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
        <p:nvSpPr>
          <p:cNvPr id="57" name="文本框 56">
            <a:extLst>
              <a:ext uri="{FF2B5EF4-FFF2-40B4-BE49-F238E27FC236}">
                <a16:creationId xmlns:a16="http://schemas.microsoft.com/office/drawing/2014/main" id="{C4B143FF-9812-47AB-A836-1FCC8CC2FDDF}"/>
              </a:ext>
            </a:extLst>
          </p:cNvPr>
          <p:cNvSpPr txBox="1"/>
          <p:nvPr/>
        </p:nvSpPr>
        <p:spPr>
          <a:xfrm>
            <a:off x="9283088" y="3955833"/>
            <a:ext cx="2519279" cy="307777"/>
          </a:xfrm>
          <a:prstGeom prst="rect">
            <a:avLst/>
          </a:prstGeom>
          <a:noFill/>
          <a:ln w="12700">
            <a:solidFill>
              <a:schemeClr val="tx1"/>
            </a:solidFill>
          </a:ln>
        </p:spPr>
        <p:txBody>
          <a:bodyPr wrap="none" rtlCol="0">
            <a:spAutoFit/>
          </a:bodyPr>
          <a:lstStyle/>
          <a:p>
            <a:r>
              <a:rPr lang="zh-CN" altLang="en-US" sz="1400" dirty="0">
                <a:latin typeface="新宋体" panose="02010609030101010101" pitchFamily="49" charset="-122"/>
                <a:ea typeface="新宋体" panose="02010609030101010101" pitchFamily="49" charset="-122"/>
              </a:rPr>
              <a:t>①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AS6,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Expiration</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
        <p:nvSpPr>
          <p:cNvPr id="60" name="文本框 59">
            <a:extLst>
              <a:ext uri="{FF2B5EF4-FFF2-40B4-BE49-F238E27FC236}">
                <a16:creationId xmlns:a16="http://schemas.microsoft.com/office/drawing/2014/main" id="{3496E546-2E19-429B-9D9A-CC0E2F537D11}"/>
              </a:ext>
            </a:extLst>
          </p:cNvPr>
          <p:cNvSpPr txBox="1"/>
          <p:nvPr/>
        </p:nvSpPr>
        <p:spPr>
          <a:xfrm>
            <a:off x="2561515" y="5764983"/>
            <a:ext cx="3032882"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②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文本框 61">
            <a:extLst>
              <a:ext uri="{FF2B5EF4-FFF2-40B4-BE49-F238E27FC236}">
                <a16:creationId xmlns:a16="http://schemas.microsoft.com/office/drawing/2014/main" id="{76581B71-DAB2-439B-AEDA-6B3E8A1413BF}"/>
              </a:ext>
            </a:extLst>
          </p:cNvPr>
          <p:cNvSpPr txBox="1"/>
          <p:nvPr/>
        </p:nvSpPr>
        <p:spPr>
          <a:xfrm>
            <a:off x="8243389" y="5390687"/>
            <a:ext cx="3032882" cy="307777"/>
          </a:xfrm>
          <a:prstGeom prst="rect">
            <a:avLst/>
          </a:prstGeom>
          <a:noFill/>
        </p:spPr>
        <p:txBody>
          <a:bodyPr wrap="none" rtlCol="0">
            <a:spAutoFit/>
          </a:bodyPr>
          <a:lstStyle/>
          <a:p>
            <a:r>
              <a:rPr lang="zh-CN" altLang="en-US" sz="1400" dirty="0">
                <a:latin typeface="新宋体" panose="02010609030101010101" pitchFamily="49" charset="-122"/>
                <a:ea typeface="新宋体" panose="02010609030101010101" pitchFamily="49" charset="-122"/>
              </a:rPr>
              <a:t>②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 f</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(Pub</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Pri</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9</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Secret)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52" name="表格 53">
            <a:extLst>
              <a:ext uri="{FF2B5EF4-FFF2-40B4-BE49-F238E27FC236}">
                <a16:creationId xmlns:a16="http://schemas.microsoft.com/office/drawing/2014/main" id="{EC176FD7-722D-4292-9574-3FDD946D8FBE}"/>
              </a:ext>
            </a:extLst>
          </p:cNvPr>
          <p:cNvGraphicFramePr>
            <a:graphicFrameLocks noGrp="1"/>
          </p:cNvGraphicFramePr>
          <p:nvPr/>
        </p:nvGraphicFramePr>
        <p:xfrm>
          <a:off x="7149861" y="1256001"/>
          <a:ext cx="2943036" cy="1219200"/>
        </p:xfrm>
        <a:graphic>
          <a:graphicData uri="http://schemas.openxmlformats.org/drawingml/2006/table">
            <a:tbl>
              <a:tblPr firstRow="1" bandRow="1">
                <a:tableStyleId>{5C22544A-7EE6-4342-B048-85BDC9FD1C3A}</a:tableStyleId>
              </a:tblPr>
              <a:tblGrid>
                <a:gridCol w="892011">
                  <a:extLst>
                    <a:ext uri="{9D8B030D-6E8A-4147-A177-3AD203B41FA5}">
                      <a16:colId xmlns:a16="http://schemas.microsoft.com/office/drawing/2014/main" val="2688445451"/>
                    </a:ext>
                  </a:extLst>
                </a:gridCol>
                <a:gridCol w="954860">
                  <a:extLst>
                    <a:ext uri="{9D8B030D-6E8A-4147-A177-3AD203B41FA5}">
                      <a16:colId xmlns:a16="http://schemas.microsoft.com/office/drawing/2014/main" val="3723096275"/>
                    </a:ext>
                  </a:extLst>
                </a:gridCol>
                <a:gridCol w="1096165">
                  <a:extLst>
                    <a:ext uri="{9D8B030D-6E8A-4147-A177-3AD203B41FA5}">
                      <a16:colId xmlns:a16="http://schemas.microsoft.com/office/drawing/2014/main" val="2176990415"/>
                    </a:ext>
                  </a:extLst>
                </a:gridCol>
              </a:tblGrid>
              <a:tr h="280070">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ASN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IP</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Public Key</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9337040"/>
                  </a:ext>
                </a:extLst>
              </a:tr>
              <a:tr h="280070">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AS6</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Prefix</a:t>
                      </a:r>
                      <a:r>
                        <a:rPr lang="en-US" altLang="zh-CN" sz="1400" b="0" baseline="-25000" dirty="0">
                          <a:solidFill>
                            <a:schemeClr val="tx1"/>
                          </a:solidFill>
                          <a:latin typeface="微软雅黑" panose="020B0503020204020204" pitchFamily="34" charset="-122"/>
                          <a:ea typeface="微软雅黑" panose="020B0503020204020204" pitchFamily="34" charset="-122"/>
                        </a:rPr>
                        <a:t>6</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Pub</a:t>
                      </a:r>
                      <a:r>
                        <a:rPr lang="en-US" altLang="zh-CN" sz="1400" b="0" baseline="-25000" dirty="0">
                          <a:solidFill>
                            <a:schemeClr val="tx1"/>
                          </a:solidFill>
                          <a:latin typeface="微软雅黑" panose="020B0503020204020204" pitchFamily="34" charset="-122"/>
                          <a:ea typeface="微软雅黑" panose="020B0503020204020204" pitchFamily="34" charset="-122"/>
                        </a:rPr>
                        <a:t>6</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297571"/>
                  </a:ext>
                </a:extLst>
              </a:tr>
              <a:tr h="280070">
                <a:tc>
                  <a:txBody>
                    <a:bodyPr/>
                    <a:lstStyle/>
                    <a:p>
                      <a:pPr algn="ctr"/>
                      <a:r>
                        <a:rPr lang="en-US" altLang="zh-CN" sz="1400" dirty="0">
                          <a:latin typeface="微软雅黑" panose="020B0503020204020204" pitchFamily="34" charset="-122"/>
                          <a:ea typeface="微软雅黑" panose="020B0503020204020204" pitchFamily="34" charset="-122"/>
                        </a:rPr>
                        <a:t>AS9</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Prefix</a:t>
                      </a:r>
                      <a:r>
                        <a:rPr lang="en-US" altLang="zh-CN" sz="1400" baseline="-25000" dirty="0">
                          <a:latin typeface="微软雅黑" panose="020B0503020204020204" pitchFamily="34" charset="-122"/>
                          <a:ea typeface="微软雅黑" panose="020B0503020204020204" pitchFamily="34" charset="-122"/>
                        </a:rPr>
                        <a:t>9</a:t>
                      </a:r>
                      <a:endParaRPr lang="zh-CN" altLang="en-US" sz="1400" baseline="-25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Pub</a:t>
                      </a:r>
                      <a:r>
                        <a:rPr lang="en-US" altLang="zh-CN" sz="1400" baseline="-25000" dirty="0">
                          <a:latin typeface="微软雅黑" panose="020B0503020204020204" pitchFamily="34" charset="-122"/>
                          <a:ea typeface="微软雅黑" panose="020B0503020204020204" pitchFamily="34" charset="-122"/>
                        </a:rPr>
                        <a:t>9</a:t>
                      </a:r>
                      <a:endParaRPr lang="zh-CN" altLang="en-US" sz="1400" baseline="-25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943979"/>
                  </a:ext>
                </a:extLst>
              </a:tr>
              <a:tr h="280070">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573630"/>
                  </a:ext>
                </a:extLst>
              </a:tr>
            </a:tbl>
          </a:graphicData>
        </a:graphic>
      </p:graphicFrame>
      <p:graphicFrame>
        <p:nvGraphicFramePr>
          <p:cNvPr id="53" name="表格 33">
            <a:extLst>
              <a:ext uri="{FF2B5EF4-FFF2-40B4-BE49-F238E27FC236}">
                <a16:creationId xmlns:a16="http://schemas.microsoft.com/office/drawing/2014/main" id="{0176702A-4B1C-4FDD-8780-9AD2F4B2B23C}"/>
              </a:ext>
            </a:extLst>
          </p:cNvPr>
          <p:cNvGraphicFramePr>
            <a:graphicFrameLocks noGrp="1"/>
          </p:cNvGraphicFramePr>
          <p:nvPr>
            <p:extLst>
              <p:ext uri="{D42A27DB-BD31-4B8C-83A1-F6EECF244321}">
                <p14:modId xmlns:p14="http://schemas.microsoft.com/office/powerpoint/2010/main" val="702381939"/>
              </p:ext>
            </p:extLst>
          </p:nvPr>
        </p:nvGraphicFramePr>
        <p:xfrm>
          <a:off x="1741826" y="4771260"/>
          <a:ext cx="4616787" cy="609600"/>
        </p:xfrm>
        <a:graphic>
          <a:graphicData uri="http://schemas.openxmlformats.org/drawingml/2006/table">
            <a:tbl>
              <a:tblPr firstRow="1" bandRow="1">
                <a:tableStyleId>{5C22544A-7EE6-4342-B048-85BDC9FD1C3A}</a:tableStyleId>
              </a:tblPr>
              <a:tblGrid>
                <a:gridCol w="2116794">
                  <a:extLst>
                    <a:ext uri="{9D8B030D-6E8A-4147-A177-3AD203B41FA5}">
                      <a16:colId xmlns:a16="http://schemas.microsoft.com/office/drawing/2014/main" val="2585143293"/>
                    </a:ext>
                  </a:extLst>
                </a:gridCol>
                <a:gridCol w="1351370">
                  <a:extLst>
                    <a:ext uri="{9D8B030D-6E8A-4147-A177-3AD203B41FA5}">
                      <a16:colId xmlns:a16="http://schemas.microsoft.com/office/drawing/2014/main" val="945346439"/>
                    </a:ext>
                  </a:extLst>
                </a:gridCol>
                <a:gridCol w="1148623">
                  <a:extLst>
                    <a:ext uri="{9D8B030D-6E8A-4147-A177-3AD203B41FA5}">
                      <a16:colId xmlns:a16="http://schemas.microsoft.com/office/drawing/2014/main" val="1315042475"/>
                    </a:ext>
                  </a:extLst>
                </a:gridCol>
              </a:tblGrid>
              <a:tr h="287945">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Hash Algorithm</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Time</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Tag</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9890080"/>
                  </a:ext>
                </a:extLst>
              </a:tr>
              <a:tr h="287945">
                <a:tc>
                  <a:txBody>
                    <a:bodyPr/>
                    <a:lstStyle/>
                    <a:p>
                      <a:pPr algn="ctr"/>
                      <a:r>
                        <a:rPr lang="en-US" altLang="zh-CN" sz="1400" dirty="0">
                          <a:latin typeface="微软雅黑" panose="020B0503020204020204" pitchFamily="34" charset="-122"/>
                          <a:ea typeface="微软雅黑" panose="020B0503020204020204" pitchFamily="34" charset="-122"/>
                        </a:rPr>
                        <a:t>Asymmetric 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Expiration</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Secret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4108463"/>
                  </a:ext>
                </a:extLst>
              </a:tr>
            </a:tbl>
          </a:graphicData>
        </a:graphic>
      </p:graphicFrame>
      <p:sp>
        <p:nvSpPr>
          <p:cNvPr id="46" name="矩形 45">
            <a:extLst>
              <a:ext uri="{FF2B5EF4-FFF2-40B4-BE49-F238E27FC236}">
                <a16:creationId xmlns:a16="http://schemas.microsoft.com/office/drawing/2014/main" id="{2D4D95FD-FABF-4529-976A-D81E8B4130A6}"/>
              </a:ext>
            </a:extLst>
          </p:cNvPr>
          <p:cNvSpPr/>
          <p:nvPr/>
        </p:nvSpPr>
        <p:spPr bwMode="auto">
          <a:xfrm>
            <a:off x="4729619" y="1130659"/>
            <a:ext cx="1848051" cy="492459"/>
          </a:xfrm>
          <a:prstGeom prst="rect">
            <a:avLst/>
          </a:prstGeom>
          <a:solidFill>
            <a:srgbClr val="7030A0">
              <a:alpha val="27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微软雅黑" panose="020B0503020204020204" pitchFamily="34" charset="-122"/>
                <a:ea typeface="微软雅黑" panose="020B0503020204020204" pitchFamily="34" charset="-122"/>
              </a:rPr>
              <a:t>SRv6 Controller</a:t>
            </a:r>
            <a:endParaRPr lang="zh-CN" altLang="en-US" sz="1600" dirty="0">
              <a:latin typeface="微软雅黑" panose="020B0503020204020204" pitchFamily="34" charset="-122"/>
              <a:ea typeface="微软雅黑" panose="020B0503020204020204" pitchFamily="34" charset="-122"/>
            </a:endParaRPr>
          </a:p>
        </p:txBody>
      </p:sp>
      <p:cxnSp>
        <p:nvCxnSpPr>
          <p:cNvPr id="133" name="直接连接符 132">
            <a:extLst>
              <a:ext uri="{FF2B5EF4-FFF2-40B4-BE49-F238E27FC236}">
                <a16:creationId xmlns:a16="http://schemas.microsoft.com/office/drawing/2014/main" id="{6683F7A0-C006-409A-B541-752C3813C435}"/>
              </a:ext>
            </a:extLst>
          </p:cNvPr>
          <p:cNvCxnSpPr>
            <a:stCxn id="46" idx="3"/>
            <a:endCxn id="52" idx="1"/>
          </p:cNvCxnSpPr>
          <p:nvPr/>
        </p:nvCxnSpPr>
        <p:spPr bwMode="auto">
          <a:xfrm>
            <a:off x="6577670" y="1376889"/>
            <a:ext cx="572191" cy="488712"/>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8" name="文本框 57">
            <a:extLst>
              <a:ext uri="{FF2B5EF4-FFF2-40B4-BE49-F238E27FC236}">
                <a16:creationId xmlns:a16="http://schemas.microsoft.com/office/drawing/2014/main" id="{24C8BDFF-F989-4A3E-B03F-8601482AADBC}"/>
              </a:ext>
            </a:extLst>
          </p:cNvPr>
          <p:cNvSpPr txBox="1"/>
          <p:nvPr/>
        </p:nvSpPr>
        <p:spPr>
          <a:xfrm>
            <a:off x="9283087" y="4382181"/>
            <a:ext cx="2628284" cy="307777"/>
          </a:xfrm>
          <a:prstGeom prst="rect">
            <a:avLst/>
          </a:prstGeom>
          <a:noFill/>
          <a:ln w="12700">
            <a:solidFill>
              <a:schemeClr val="tx1"/>
            </a:solidFill>
          </a:ln>
        </p:spPr>
        <p:txBody>
          <a:bodyPr wrap="none" rtlCol="0">
            <a:spAutoFit/>
          </a:bodyPr>
          <a:lstStyle/>
          <a:p>
            <a:r>
              <a:rPr lang="zh-CN" altLang="en-US" sz="1400" dirty="0">
                <a:latin typeface="新宋体" panose="02010609030101010101" pitchFamily="49" charset="-122"/>
                <a:ea typeface="新宋体" panose="02010609030101010101" pitchFamily="49" charset="-122"/>
              </a:rPr>
              <a:t>②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AS6, Secret</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Expiration</a:t>
            </a:r>
            <a:r>
              <a:rPr lang="en-US" altLang="zh-CN" sz="1400" baseline="-25000" dirty="0">
                <a:latin typeface="微软雅黑" panose="020B0503020204020204" pitchFamily="34" charset="-122"/>
                <a:ea typeface="微软雅黑" panose="020B0503020204020204" pitchFamily="34" charset="-122"/>
                <a:cs typeface="Arial" panose="020B0604020202020204" pitchFamily="34" charset="0"/>
              </a:rPr>
              <a:t>6*</a:t>
            </a:r>
          </a:p>
        </p:txBody>
      </p:sp>
    </p:spTree>
    <p:extLst>
      <p:ext uri="{BB962C8B-B14F-4D97-AF65-F5344CB8AC3E}">
        <p14:creationId xmlns:p14="http://schemas.microsoft.com/office/powerpoint/2010/main" val="1366728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0" grpId="0"/>
      <p:bldP spid="31" grpId="0"/>
      <p:bldP spid="49" grpId="0" animBg="1"/>
      <p:bldP spid="47" grpId="0" animBg="1"/>
      <p:bldP spid="50" grpId="0"/>
      <p:bldP spid="51" grpId="0"/>
      <p:bldP spid="56" grpId="0" animBg="1"/>
      <p:bldP spid="57" grpId="0" animBg="1"/>
      <p:bldP spid="60" grpId="0"/>
      <p:bldP spid="62" grpId="0"/>
      <p:bldP spid="5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云形 63">
            <a:extLst>
              <a:ext uri="{FF2B5EF4-FFF2-40B4-BE49-F238E27FC236}">
                <a16:creationId xmlns:a16="http://schemas.microsoft.com/office/drawing/2014/main" id="{0C9E2CC0-3D00-4910-ADDD-625C315E7C69}"/>
              </a:ext>
            </a:extLst>
          </p:cNvPr>
          <p:cNvSpPr/>
          <p:nvPr/>
        </p:nvSpPr>
        <p:spPr bwMode="auto">
          <a:xfrm>
            <a:off x="7236427" y="3703698"/>
            <a:ext cx="3950986" cy="1470100"/>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AS2</a:t>
            </a:r>
          </a:p>
          <a:p>
            <a:pPr marL="342900" indent="-342900" algn="ctr" eaLnBrk="0" hangingPunct="0"/>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indent="-342900" algn="ctr" eaLnBrk="0" hangingPunct="0"/>
            <a:endParaRPr lang="en-US" altLang="zh-CN" sz="1600" dirty="0">
              <a:latin typeface="微软雅黑" panose="020B0503020204020204" pitchFamily="34" charset="-122"/>
              <a:ea typeface="微软雅黑" panose="020B0503020204020204" pitchFamily="34" charset="-122"/>
            </a:endParaRPr>
          </a:p>
          <a:p>
            <a:pPr marL="342900" indent="-342900" algn="ctr" eaLnBrk="0" hangingPunct="0"/>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indent="-342900" algn="ctr" eaLnBrk="0" hangingPunct="0"/>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97C64A28-927F-784E-9487-D350AF24D5ED}"/>
              </a:ext>
            </a:extLst>
          </p:cNvPr>
          <p:cNvSpPr>
            <a:spLocks noGrp="1"/>
          </p:cNvSpPr>
          <p:nvPr>
            <p:ph type="title"/>
          </p:nvPr>
        </p:nvSpPr>
        <p:spPr/>
        <p:txBody>
          <a:bodyPr/>
          <a:lstStyle/>
          <a:p>
            <a:r>
              <a:rPr kumimoji="1" lang="zh-CN" altLang="en-US" dirty="0"/>
              <a:t>架构设计</a:t>
            </a:r>
          </a:p>
        </p:txBody>
      </p:sp>
      <p:sp>
        <p:nvSpPr>
          <p:cNvPr id="4" name="矩形 3">
            <a:extLst>
              <a:ext uri="{FF2B5EF4-FFF2-40B4-BE49-F238E27FC236}">
                <a16:creationId xmlns:a16="http://schemas.microsoft.com/office/drawing/2014/main" id="{5C7D5893-603D-1749-BE02-54AF0151F54E}"/>
              </a:ext>
            </a:extLst>
          </p:cNvPr>
          <p:cNvSpPr/>
          <p:nvPr/>
        </p:nvSpPr>
        <p:spPr bwMode="auto">
          <a:xfrm>
            <a:off x="3508487" y="2453733"/>
            <a:ext cx="1848051" cy="731520"/>
          </a:xfrm>
          <a:prstGeom prst="rect">
            <a:avLst/>
          </a:prstGeom>
          <a:solidFill>
            <a:srgbClr val="92D050">
              <a:alpha val="70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微软雅黑" panose="020B0503020204020204" pitchFamily="34" charset="-122"/>
                <a:ea typeface="微软雅黑" panose="020B0503020204020204" pitchFamily="34" charset="-122"/>
              </a:rPr>
              <a:t>RPKI Relying Party</a:t>
            </a:r>
            <a:endParaRPr lang="zh-CN" altLang="en-US" sz="16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3304E75A-E35C-AE49-9AA7-5F0FE960EE0F}"/>
              </a:ext>
            </a:extLst>
          </p:cNvPr>
          <p:cNvSpPr/>
          <p:nvPr/>
        </p:nvSpPr>
        <p:spPr bwMode="auto">
          <a:xfrm>
            <a:off x="1296080" y="2453733"/>
            <a:ext cx="1848051" cy="731520"/>
          </a:xfrm>
          <a:prstGeom prst="rect">
            <a:avLst/>
          </a:prstGeom>
          <a:solidFill>
            <a:schemeClr val="accent2">
              <a:lumMod val="50000"/>
              <a:alpha val="2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微软雅黑" panose="020B0503020204020204" pitchFamily="34" charset="-122"/>
                <a:ea typeface="微软雅黑" panose="020B0503020204020204" pitchFamily="34" charset="-122"/>
              </a:rPr>
              <a:t>RPKI Repositories</a:t>
            </a:r>
            <a:endParaRPr lang="zh-CN" altLang="en-US" sz="16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6835D7A-5BA2-1A4E-A741-C4087F625B5F}"/>
              </a:ext>
            </a:extLst>
          </p:cNvPr>
          <p:cNvSpPr/>
          <p:nvPr/>
        </p:nvSpPr>
        <p:spPr bwMode="auto">
          <a:xfrm>
            <a:off x="6113266" y="2453732"/>
            <a:ext cx="1848051" cy="731520"/>
          </a:xfrm>
          <a:prstGeom prst="rect">
            <a:avLst/>
          </a:prstGeom>
          <a:solidFill>
            <a:srgbClr val="7030A0">
              <a:alpha val="27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en-US" altLang="zh-CN" sz="1600" dirty="0">
                <a:latin typeface="微软雅黑" panose="020B0503020204020204" pitchFamily="34" charset="-122"/>
                <a:ea typeface="微软雅黑" panose="020B0503020204020204" pitchFamily="34" charset="-122"/>
              </a:rPr>
              <a:t>SRv6 Controller</a:t>
            </a:r>
            <a:endParaRPr lang="zh-CN" altLang="en-US" sz="1600" dirty="0">
              <a:latin typeface="微软雅黑" panose="020B0503020204020204" pitchFamily="34" charset="-122"/>
              <a:ea typeface="微软雅黑" panose="020B0503020204020204" pitchFamily="34" charset="-122"/>
            </a:endParaRPr>
          </a:p>
        </p:txBody>
      </p:sp>
      <p:cxnSp>
        <p:nvCxnSpPr>
          <p:cNvPr id="29" name="直线箭头连接符 28">
            <a:extLst>
              <a:ext uri="{FF2B5EF4-FFF2-40B4-BE49-F238E27FC236}">
                <a16:creationId xmlns:a16="http://schemas.microsoft.com/office/drawing/2014/main" id="{8CB93A52-1F5B-F744-B588-52037A187B5A}"/>
              </a:ext>
            </a:extLst>
          </p:cNvPr>
          <p:cNvCxnSpPr>
            <a:cxnSpLocks/>
            <a:stCxn id="4" idx="3"/>
            <a:endCxn id="26" idx="1"/>
          </p:cNvCxnSpPr>
          <p:nvPr/>
        </p:nvCxnSpPr>
        <p:spPr bwMode="auto">
          <a:xfrm flipV="1">
            <a:off x="5356538" y="2819492"/>
            <a:ext cx="756728" cy="1"/>
          </a:xfrm>
          <a:prstGeom prst="straightConnector1">
            <a:avLst/>
          </a:prstGeom>
          <a:solidFill>
            <a:srgbClr val="AFE2E3"/>
          </a:solidFill>
          <a:ln w="9525" cap="flat" cmpd="sng" algn="ctr">
            <a:solidFill>
              <a:schemeClr val="tx1"/>
            </a:solidFill>
            <a:prstDash val="solid"/>
            <a:round/>
            <a:headEnd type="none" w="med" len="med"/>
            <a:tailEnd type="triangle"/>
          </a:ln>
          <a:effectLst/>
        </p:spPr>
      </p:cxnSp>
      <p:cxnSp>
        <p:nvCxnSpPr>
          <p:cNvPr id="34" name="直线箭头连接符 33">
            <a:extLst>
              <a:ext uri="{FF2B5EF4-FFF2-40B4-BE49-F238E27FC236}">
                <a16:creationId xmlns:a16="http://schemas.microsoft.com/office/drawing/2014/main" id="{2A4D8A10-217D-0446-8FED-BB323F285593}"/>
              </a:ext>
            </a:extLst>
          </p:cNvPr>
          <p:cNvCxnSpPr>
            <a:cxnSpLocks/>
            <a:stCxn id="5" idx="3"/>
            <a:endCxn id="4" idx="1"/>
          </p:cNvCxnSpPr>
          <p:nvPr/>
        </p:nvCxnSpPr>
        <p:spPr bwMode="auto">
          <a:xfrm>
            <a:off x="3144131" y="2819493"/>
            <a:ext cx="364356" cy="0"/>
          </a:xfrm>
          <a:prstGeom prst="straightConnector1">
            <a:avLst/>
          </a:prstGeom>
          <a:solidFill>
            <a:srgbClr val="AFE2E3"/>
          </a:solidFill>
          <a:ln w="9525" cap="flat" cmpd="sng" algn="ctr">
            <a:solidFill>
              <a:schemeClr val="tx1"/>
            </a:solidFill>
            <a:prstDash val="solid"/>
            <a:round/>
            <a:headEnd type="none" w="med" len="med"/>
            <a:tailEnd type="triangle"/>
          </a:ln>
          <a:effectLst/>
        </p:spPr>
      </p:cxnSp>
      <p:cxnSp>
        <p:nvCxnSpPr>
          <p:cNvPr id="91" name="直线箭头连接符 90">
            <a:extLst>
              <a:ext uri="{FF2B5EF4-FFF2-40B4-BE49-F238E27FC236}">
                <a16:creationId xmlns:a16="http://schemas.microsoft.com/office/drawing/2014/main" id="{5D4796D4-464F-514C-BA16-C2C3638AEADA}"/>
              </a:ext>
            </a:extLst>
          </p:cNvPr>
          <p:cNvCxnSpPr>
            <a:cxnSpLocks/>
            <a:stCxn id="74" idx="1"/>
            <a:endCxn id="26" idx="2"/>
          </p:cNvCxnSpPr>
          <p:nvPr/>
        </p:nvCxnSpPr>
        <p:spPr bwMode="auto">
          <a:xfrm flipH="1" flipV="1">
            <a:off x="7037292" y="3185252"/>
            <a:ext cx="1073392" cy="1064855"/>
          </a:xfrm>
          <a:prstGeom prst="straightConnector1">
            <a:avLst/>
          </a:prstGeom>
          <a:solidFill>
            <a:srgbClr val="AFE2E3"/>
          </a:solidFill>
          <a:ln w="25400" cap="flat" cmpd="sng" algn="ctr">
            <a:solidFill>
              <a:srgbClr val="00B0F0"/>
            </a:solidFill>
            <a:prstDash val="dash"/>
            <a:round/>
            <a:headEnd type="triangle"/>
            <a:tailEnd type="none"/>
          </a:ln>
          <a:effectLst/>
        </p:spPr>
      </p:cxnSp>
      <p:cxnSp>
        <p:nvCxnSpPr>
          <p:cNvPr id="94" name="直线箭头连接符 93">
            <a:extLst>
              <a:ext uri="{FF2B5EF4-FFF2-40B4-BE49-F238E27FC236}">
                <a16:creationId xmlns:a16="http://schemas.microsoft.com/office/drawing/2014/main" id="{DA5053EF-2AE9-4443-91AF-51015CA03EBF}"/>
              </a:ext>
            </a:extLst>
          </p:cNvPr>
          <p:cNvCxnSpPr>
            <a:cxnSpLocks/>
            <a:stCxn id="80" idx="1"/>
            <a:endCxn id="26" idx="2"/>
          </p:cNvCxnSpPr>
          <p:nvPr/>
        </p:nvCxnSpPr>
        <p:spPr bwMode="auto">
          <a:xfrm flipH="1" flipV="1">
            <a:off x="7037292" y="3185252"/>
            <a:ext cx="2503994" cy="1445892"/>
          </a:xfrm>
          <a:prstGeom prst="straightConnector1">
            <a:avLst/>
          </a:prstGeom>
          <a:solidFill>
            <a:srgbClr val="AFE2E3"/>
          </a:solidFill>
          <a:ln w="25400" cap="flat" cmpd="sng" algn="ctr">
            <a:solidFill>
              <a:srgbClr val="00B0F0"/>
            </a:solidFill>
            <a:prstDash val="dash"/>
            <a:round/>
            <a:headEnd type="triangle"/>
            <a:tailEnd type="none"/>
          </a:ln>
          <a:effectLst/>
        </p:spPr>
      </p:cxnSp>
      <p:cxnSp>
        <p:nvCxnSpPr>
          <p:cNvPr id="159" name="直线箭头连接符 158">
            <a:extLst>
              <a:ext uri="{FF2B5EF4-FFF2-40B4-BE49-F238E27FC236}">
                <a16:creationId xmlns:a16="http://schemas.microsoft.com/office/drawing/2014/main" id="{F8DC352D-8219-2749-A82E-00F383A21953}"/>
              </a:ext>
            </a:extLst>
          </p:cNvPr>
          <p:cNvCxnSpPr>
            <a:cxnSpLocks/>
          </p:cNvCxnSpPr>
          <p:nvPr/>
        </p:nvCxnSpPr>
        <p:spPr bwMode="auto">
          <a:xfrm flipH="1">
            <a:off x="5709343" y="3621279"/>
            <a:ext cx="615622" cy="295493"/>
          </a:xfrm>
          <a:prstGeom prst="straightConnector1">
            <a:avLst/>
          </a:prstGeom>
          <a:solidFill>
            <a:srgbClr val="AFE2E3"/>
          </a:solidFill>
          <a:ln w="38100" cap="flat" cmpd="sng" algn="ctr">
            <a:solidFill>
              <a:srgbClr val="FF6600"/>
            </a:solidFill>
            <a:prstDash val="solid"/>
            <a:round/>
            <a:headEnd type="none" w="med" len="med"/>
            <a:tailEnd type="triangle"/>
          </a:ln>
          <a:effectLst/>
        </p:spPr>
      </p:cxnSp>
      <p:graphicFrame>
        <p:nvGraphicFramePr>
          <p:cNvPr id="75" name="表格 11">
            <a:extLst>
              <a:ext uri="{FF2B5EF4-FFF2-40B4-BE49-F238E27FC236}">
                <a16:creationId xmlns:a16="http://schemas.microsoft.com/office/drawing/2014/main" id="{58072582-98BA-4257-BBEA-484DDCE72347}"/>
              </a:ext>
            </a:extLst>
          </p:cNvPr>
          <p:cNvGraphicFramePr>
            <a:graphicFrameLocks noGrp="1"/>
          </p:cNvGraphicFramePr>
          <p:nvPr/>
        </p:nvGraphicFramePr>
        <p:xfrm>
          <a:off x="4654220" y="1968435"/>
          <a:ext cx="2717541" cy="335280"/>
        </p:xfrm>
        <a:graphic>
          <a:graphicData uri="http://schemas.openxmlformats.org/drawingml/2006/table">
            <a:tbl>
              <a:tblPr firstRow="1" bandRow="1">
                <a:tableStyleId>{5C22544A-7EE6-4342-B048-85BDC9FD1C3A}</a:tableStyleId>
              </a:tblPr>
              <a:tblGrid>
                <a:gridCol w="767207">
                  <a:extLst>
                    <a:ext uri="{9D8B030D-6E8A-4147-A177-3AD203B41FA5}">
                      <a16:colId xmlns:a16="http://schemas.microsoft.com/office/drawing/2014/main" val="3880906855"/>
                    </a:ext>
                  </a:extLst>
                </a:gridCol>
                <a:gridCol w="713221">
                  <a:extLst>
                    <a:ext uri="{9D8B030D-6E8A-4147-A177-3AD203B41FA5}">
                      <a16:colId xmlns:a16="http://schemas.microsoft.com/office/drawing/2014/main" val="3462415357"/>
                    </a:ext>
                  </a:extLst>
                </a:gridCol>
                <a:gridCol w="1237113">
                  <a:extLst>
                    <a:ext uri="{9D8B030D-6E8A-4147-A177-3AD203B41FA5}">
                      <a16:colId xmlns:a16="http://schemas.microsoft.com/office/drawing/2014/main" val="1450511161"/>
                    </a:ext>
                  </a:extLst>
                </a:gridCol>
              </a:tblGrid>
              <a:tr h="279768">
                <a:tc>
                  <a:txBody>
                    <a:bodyPr/>
                    <a:lstStyle/>
                    <a:p>
                      <a:pPr algn="ctr"/>
                      <a:r>
                        <a:rPr lang="en-US" altLang="zh-CN" sz="1600" b="0" dirty="0">
                          <a:solidFill>
                            <a:schemeClr val="tx1"/>
                          </a:solidFill>
                          <a:latin typeface="微软雅黑" panose="020B0503020204020204" pitchFamily="34" charset="-122"/>
                          <a:ea typeface="微软雅黑" panose="020B0503020204020204" pitchFamily="34" charset="-122"/>
                        </a:rPr>
                        <a:t>ASN</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dirty="0">
                          <a:solidFill>
                            <a:schemeClr val="tx1"/>
                          </a:solidFill>
                          <a:latin typeface="微软雅黑" panose="020B0503020204020204" pitchFamily="34" charset="-122"/>
                          <a:ea typeface="微软雅黑" panose="020B0503020204020204" pitchFamily="34" charset="-122"/>
                        </a:rPr>
                        <a:t>IP</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dirty="0">
                          <a:solidFill>
                            <a:schemeClr val="tx1"/>
                          </a:solidFill>
                          <a:latin typeface="微软雅黑" panose="020B0503020204020204" pitchFamily="34" charset="-122"/>
                          <a:ea typeface="微软雅黑" panose="020B0503020204020204" pitchFamily="34" charset="-122"/>
                        </a:rPr>
                        <a:t>Public Key</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577925"/>
                  </a:ext>
                </a:extLst>
              </a:tr>
            </a:tbl>
          </a:graphicData>
        </a:graphic>
      </p:graphicFrame>
      <p:sp>
        <p:nvSpPr>
          <p:cNvPr id="79" name="云形 78">
            <a:extLst>
              <a:ext uri="{FF2B5EF4-FFF2-40B4-BE49-F238E27FC236}">
                <a16:creationId xmlns:a16="http://schemas.microsoft.com/office/drawing/2014/main" id="{CC02C728-0B47-46E7-9479-2AB8A6947C29}"/>
              </a:ext>
            </a:extLst>
          </p:cNvPr>
          <p:cNvSpPr/>
          <p:nvPr/>
        </p:nvSpPr>
        <p:spPr bwMode="auto">
          <a:xfrm>
            <a:off x="3118069" y="4025036"/>
            <a:ext cx="3858538" cy="1470100"/>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AS1</a:t>
            </a:r>
          </a:p>
          <a:p>
            <a:pPr marL="342900" indent="-342900" algn="ctr" eaLnBrk="0" hangingPunct="0"/>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indent="-342900" algn="ctr" eaLnBrk="0" hangingPunct="0"/>
            <a:endParaRPr lang="en-US" altLang="zh-CN" sz="1600" dirty="0">
              <a:latin typeface="微软雅黑" panose="020B0503020204020204" pitchFamily="34" charset="-122"/>
              <a:ea typeface="微软雅黑" panose="020B0503020204020204" pitchFamily="34" charset="-122"/>
            </a:endParaRPr>
          </a:p>
          <a:p>
            <a:pPr marL="342900" indent="-342900" algn="ctr" eaLnBrk="0" hangingPunct="0"/>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indent="-342900" algn="ctr" eaLnBrk="0" hangingPunct="0"/>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96" name="直线连接符 61">
            <a:extLst>
              <a:ext uri="{FF2B5EF4-FFF2-40B4-BE49-F238E27FC236}">
                <a16:creationId xmlns:a16="http://schemas.microsoft.com/office/drawing/2014/main" id="{77119BB9-24E4-451E-B96C-356C60069BF0}"/>
              </a:ext>
            </a:extLst>
          </p:cNvPr>
          <p:cNvCxnSpPr>
            <a:cxnSpLocks/>
            <a:stCxn id="8" idx="4"/>
            <a:endCxn id="56" idx="2"/>
          </p:cNvCxnSpPr>
          <p:nvPr/>
        </p:nvCxnSpPr>
        <p:spPr bwMode="auto">
          <a:xfrm>
            <a:off x="4123920" y="4753797"/>
            <a:ext cx="592362" cy="46747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直线连接符 64">
            <a:extLst>
              <a:ext uri="{FF2B5EF4-FFF2-40B4-BE49-F238E27FC236}">
                <a16:creationId xmlns:a16="http://schemas.microsoft.com/office/drawing/2014/main" id="{FA865A2F-26DE-4A7C-ADA2-C8A44D1C9604}"/>
              </a:ext>
            </a:extLst>
          </p:cNvPr>
          <p:cNvCxnSpPr>
            <a:cxnSpLocks/>
            <a:stCxn id="8" idx="4"/>
            <a:endCxn id="54" idx="2"/>
          </p:cNvCxnSpPr>
          <p:nvPr/>
        </p:nvCxnSpPr>
        <p:spPr bwMode="auto">
          <a:xfrm flipV="1">
            <a:off x="4123920" y="4372821"/>
            <a:ext cx="524821" cy="38097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直线连接符 75">
            <a:extLst>
              <a:ext uri="{FF2B5EF4-FFF2-40B4-BE49-F238E27FC236}">
                <a16:creationId xmlns:a16="http://schemas.microsoft.com/office/drawing/2014/main" id="{E40F4817-25E6-48A3-BC32-55713BC1ED2F}"/>
              </a:ext>
            </a:extLst>
          </p:cNvPr>
          <p:cNvCxnSpPr>
            <a:cxnSpLocks/>
            <a:stCxn id="56" idx="4"/>
            <a:endCxn id="55" idx="2"/>
          </p:cNvCxnSpPr>
          <p:nvPr/>
        </p:nvCxnSpPr>
        <p:spPr bwMode="auto">
          <a:xfrm flipV="1">
            <a:off x="5295088" y="4649039"/>
            <a:ext cx="806454" cy="57223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直线连接符 86">
            <a:extLst>
              <a:ext uri="{FF2B5EF4-FFF2-40B4-BE49-F238E27FC236}">
                <a16:creationId xmlns:a16="http://schemas.microsoft.com/office/drawing/2014/main" id="{528697E2-3415-497B-ADB9-D05F2A9DF919}"/>
              </a:ext>
            </a:extLst>
          </p:cNvPr>
          <p:cNvCxnSpPr>
            <a:cxnSpLocks/>
            <a:stCxn id="8" idx="4"/>
            <a:endCxn id="55" idx="2"/>
          </p:cNvCxnSpPr>
          <p:nvPr/>
        </p:nvCxnSpPr>
        <p:spPr bwMode="auto">
          <a:xfrm flipV="1">
            <a:off x="4123920" y="4649039"/>
            <a:ext cx="1977622" cy="10475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直线连接符 168">
            <a:extLst>
              <a:ext uri="{FF2B5EF4-FFF2-40B4-BE49-F238E27FC236}">
                <a16:creationId xmlns:a16="http://schemas.microsoft.com/office/drawing/2014/main" id="{4AD19E60-B73E-4440-82C8-F31F43C9AF81}"/>
              </a:ext>
            </a:extLst>
          </p:cNvPr>
          <p:cNvCxnSpPr>
            <a:cxnSpLocks/>
            <a:stCxn id="54" idx="4"/>
            <a:endCxn id="55" idx="2"/>
          </p:cNvCxnSpPr>
          <p:nvPr/>
        </p:nvCxnSpPr>
        <p:spPr bwMode="auto">
          <a:xfrm>
            <a:off x="5227547" y="4372821"/>
            <a:ext cx="873995" cy="27621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直线箭头连接符 96">
            <a:extLst>
              <a:ext uri="{FF2B5EF4-FFF2-40B4-BE49-F238E27FC236}">
                <a16:creationId xmlns:a16="http://schemas.microsoft.com/office/drawing/2014/main" id="{2A92EA6E-7848-7B44-9871-65516F81C209}"/>
              </a:ext>
            </a:extLst>
          </p:cNvPr>
          <p:cNvCxnSpPr>
            <a:cxnSpLocks/>
            <a:stCxn id="54" idx="1"/>
            <a:endCxn id="26" idx="2"/>
          </p:cNvCxnSpPr>
          <p:nvPr/>
        </p:nvCxnSpPr>
        <p:spPr bwMode="auto">
          <a:xfrm flipV="1">
            <a:off x="4938144" y="3185252"/>
            <a:ext cx="2099148" cy="1000123"/>
          </a:xfrm>
          <a:prstGeom prst="straightConnector1">
            <a:avLst/>
          </a:prstGeom>
          <a:solidFill>
            <a:srgbClr val="AFE2E3"/>
          </a:solidFill>
          <a:ln w="25400" cap="flat" cmpd="sng" algn="ctr">
            <a:solidFill>
              <a:srgbClr val="00B0F0"/>
            </a:solidFill>
            <a:prstDash val="dash"/>
            <a:round/>
            <a:headEnd type="triangle"/>
            <a:tailEnd type="none"/>
          </a:ln>
          <a:effectLst/>
        </p:spPr>
      </p:cxnSp>
      <p:cxnSp>
        <p:nvCxnSpPr>
          <p:cNvPr id="119" name="直接箭头连接符 118">
            <a:extLst>
              <a:ext uri="{FF2B5EF4-FFF2-40B4-BE49-F238E27FC236}">
                <a16:creationId xmlns:a16="http://schemas.microsoft.com/office/drawing/2014/main" id="{40D4F453-630B-4FA6-8146-015B6A006C9E}"/>
              </a:ext>
            </a:extLst>
          </p:cNvPr>
          <p:cNvCxnSpPr>
            <a:cxnSpLocks/>
            <a:stCxn id="56" idx="1"/>
            <a:endCxn id="26" idx="2"/>
          </p:cNvCxnSpPr>
          <p:nvPr/>
        </p:nvCxnSpPr>
        <p:spPr bwMode="auto">
          <a:xfrm flipV="1">
            <a:off x="5005685" y="3185252"/>
            <a:ext cx="2031607" cy="1848577"/>
          </a:xfrm>
          <a:prstGeom prst="straightConnector1">
            <a:avLst/>
          </a:prstGeom>
          <a:solidFill>
            <a:srgbClr val="AFE2E3"/>
          </a:solidFill>
          <a:ln w="25400" cap="flat" cmpd="sng" algn="ctr">
            <a:solidFill>
              <a:srgbClr val="00B0F0"/>
            </a:solidFill>
            <a:prstDash val="dash"/>
            <a:round/>
            <a:headEnd type="triangle"/>
            <a:tailEnd type="none"/>
          </a:ln>
          <a:effectLst/>
        </p:spPr>
      </p:cxnSp>
      <p:graphicFrame>
        <p:nvGraphicFramePr>
          <p:cNvPr id="141" name="表格 53">
            <a:extLst>
              <a:ext uri="{FF2B5EF4-FFF2-40B4-BE49-F238E27FC236}">
                <a16:creationId xmlns:a16="http://schemas.microsoft.com/office/drawing/2014/main" id="{60C5D5C7-653D-4B73-994C-4B5D36BF5A7F}"/>
              </a:ext>
            </a:extLst>
          </p:cNvPr>
          <p:cNvGraphicFramePr>
            <a:graphicFrameLocks noGrp="1"/>
          </p:cNvGraphicFramePr>
          <p:nvPr/>
        </p:nvGraphicFramePr>
        <p:xfrm>
          <a:off x="8240800" y="2146392"/>
          <a:ext cx="3179778" cy="1341120"/>
        </p:xfrm>
        <a:graphic>
          <a:graphicData uri="http://schemas.openxmlformats.org/drawingml/2006/table">
            <a:tbl>
              <a:tblPr firstRow="1" bandRow="1">
                <a:tableStyleId>{5C22544A-7EE6-4342-B048-85BDC9FD1C3A}</a:tableStyleId>
              </a:tblPr>
              <a:tblGrid>
                <a:gridCol w="963766">
                  <a:extLst>
                    <a:ext uri="{9D8B030D-6E8A-4147-A177-3AD203B41FA5}">
                      <a16:colId xmlns:a16="http://schemas.microsoft.com/office/drawing/2014/main" val="2688445451"/>
                    </a:ext>
                  </a:extLst>
                </a:gridCol>
                <a:gridCol w="1031670">
                  <a:extLst>
                    <a:ext uri="{9D8B030D-6E8A-4147-A177-3AD203B41FA5}">
                      <a16:colId xmlns:a16="http://schemas.microsoft.com/office/drawing/2014/main" val="3723096275"/>
                    </a:ext>
                  </a:extLst>
                </a:gridCol>
                <a:gridCol w="1184342">
                  <a:extLst>
                    <a:ext uri="{9D8B030D-6E8A-4147-A177-3AD203B41FA5}">
                      <a16:colId xmlns:a16="http://schemas.microsoft.com/office/drawing/2014/main" val="2176990415"/>
                    </a:ext>
                  </a:extLst>
                </a:gridCol>
              </a:tblGrid>
              <a:tr h="280070">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ASN</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IP</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Public Key</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9337040"/>
                  </a:ext>
                </a:extLst>
              </a:tr>
              <a:tr h="280070">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AS1</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Prefix</a:t>
                      </a:r>
                      <a:r>
                        <a:rPr lang="en-US" altLang="zh-CN" sz="1600" b="0" baseline="-25000" dirty="0">
                          <a:solidFill>
                            <a:schemeClr val="tx1"/>
                          </a:solidFill>
                          <a:latin typeface="微软雅黑" panose="020B0503020204020204" pitchFamily="34" charset="-122"/>
                          <a:ea typeface="微软雅黑" panose="020B0503020204020204" pitchFamily="34" charset="-122"/>
                        </a:rPr>
                        <a:t>1</a:t>
                      </a:r>
                      <a:endParaRPr lang="zh-CN" altLang="en-US" sz="1600" b="0" baseline="-250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Pub</a:t>
                      </a:r>
                      <a:r>
                        <a:rPr lang="en-US" altLang="zh-CN" sz="1600" b="0" baseline="-25000" dirty="0">
                          <a:solidFill>
                            <a:schemeClr val="tx1"/>
                          </a:solidFill>
                          <a:latin typeface="微软雅黑" panose="020B0503020204020204" pitchFamily="34" charset="-122"/>
                          <a:ea typeface="微软雅黑" panose="020B0503020204020204" pitchFamily="34" charset="-122"/>
                        </a:rPr>
                        <a:t>1</a:t>
                      </a:r>
                      <a:endParaRPr lang="zh-CN" altLang="en-US" sz="1600" b="0" baseline="-250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297571"/>
                  </a:ext>
                </a:extLst>
              </a:tr>
              <a:tr h="280070">
                <a:tc>
                  <a:txBody>
                    <a:bodyPr/>
                    <a:lstStyle/>
                    <a:p>
                      <a:pPr algn="ctr"/>
                      <a:r>
                        <a:rPr lang="en-US" altLang="zh-CN" sz="1600" dirty="0">
                          <a:latin typeface="微软雅黑" panose="020B0503020204020204" pitchFamily="34" charset="-122"/>
                          <a:ea typeface="微软雅黑" panose="020B0503020204020204" pitchFamily="34" charset="-122"/>
                        </a:rPr>
                        <a:t>AS2</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微软雅黑" panose="020B0503020204020204" pitchFamily="34" charset="-122"/>
                          <a:ea typeface="微软雅黑" panose="020B0503020204020204" pitchFamily="34" charset="-122"/>
                        </a:rPr>
                        <a:t>Prefix</a:t>
                      </a:r>
                      <a:r>
                        <a:rPr lang="en-US" altLang="zh-CN" sz="1600" baseline="-25000" dirty="0">
                          <a:latin typeface="微软雅黑" panose="020B0503020204020204" pitchFamily="34" charset="-122"/>
                          <a:ea typeface="微软雅黑" panose="020B0503020204020204" pitchFamily="34" charset="-122"/>
                        </a:rPr>
                        <a:t>2</a:t>
                      </a:r>
                      <a:endParaRPr lang="zh-CN" altLang="en-US" sz="1600" baseline="-25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微软雅黑" panose="020B0503020204020204" pitchFamily="34" charset="-122"/>
                          <a:ea typeface="微软雅黑" panose="020B0503020204020204" pitchFamily="34" charset="-122"/>
                        </a:rPr>
                        <a:t>Pub</a:t>
                      </a:r>
                      <a:r>
                        <a:rPr lang="en-US" altLang="zh-CN" sz="1600" baseline="-25000" dirty="0">
                          <a:latin typeface="微软雅黑" panose="020B0503020204020204" pitchFamily="34" charset="-122"/>
                          <a:ea typeface="微软雅黑" panose="020B0503020204020204" pitchFamily="34" charset="-122"/>
                        </a:rPr>
                        <a:t>2</a:t>
                      </a:r>
                      <a:endParaRPr lang="zh-CN" altLang="en-US" sz="1600" baseline="-25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943979"/>
                  </a:ext>
                </a:extLst>
              </a:tr>
              <a:tr h="280070">
                <a:tc>
                  <a:txBody>
                    <a:bodyPr/>
                    <a:lstStyle/>
                    <a:p>
                      <a:pPr algn="ct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573630"/>
                  </a:ext>
                </a:extLst>
              </a:tr>
            </a:tbl>
          </a:graphicData>
        </a:graphic>
      </p:graphicFrame>
      <p:cxnSp>
        <p:nvCxnSpPr>
          <p:cNvPr id="144" name="直线箭头连接符 158">
            <a:extLst>
              <a:ext uri="{FF2B5EF4-FFF2-40B4-BE49-F238E27FC236}">
                <a16:creationId xmlns:a16="http://schemas.microsoft.com/office/drawing/2014/main" id="{12DD5C05-209B-4A75-BDB4-8D4C7D03F697}"/>
              </a:ext>
            </a:extLst>
          </p:cNvPr>
          <p:cNvCxnSpPr>
            <a:cxnSpLocks/>
          </p:cNvCxnSpPr>
          <p:nvPr/>
        </p:nvCxnSpPr>
        <p:spPr bwMode="auto">
          <a:xfrm flipV="1">
            <a:off x="5669058" y="3422870"/>
            <a:ext cx="612874" cy="280828"/>
          </a:xfrm>
          <a:prstGeom prst="straightConnector1">
            <a:avLst/>
          </a:prstGeom>
          <a:solidFill>
            <a:srgbClr val="AFE2E3"/>
          </a:solidFill>
          <a:ln w="38100" cap="flat" cmpd="sng" algn="ctr">
            <a:solidFill>
              <a:srgbClr val="FF6600"/>
            </a:solidFill>
            <a:prstDash val="solid"/>
            <a:round/>
            <a:headEnd type="none" w="med" len="med"/>
            <a:tailEnd type="triangle"/>
          </a:ln>
          <a:effectLst/>
        </p:spPr>
      </p:cxnSp>
      <p:sp>
        <p:nvSpPr>
          <p:cNvPr id="152" name="文本框 151">
            <a:extLst>
              <a:ext uri="{FF2B5EF4-FFF2-40B4-BE49-F238E27FC236}">
                <a16:creationId xmlns:a16="http://schemas.microsoft.com/office/drawing/2014/main" id="{7859EF51-B69F-4A76-880A-96CD18C6FBC2}"/>
              </a:ext>
            </a:extLst>
          </p:cNvPr>
          <p:cNvSpPr txBox="1"/>
          <p:nvPr/>
        </p:nvSpPr>
        <p:spPr>
          <a:xfrm>
            <a:off x="5539548" y="3235811"/>
            <a:ext cx="675185" cy="338554"/>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&lt;IP&gt;</a:t>
            </a:r>
            <a:endParaRPr kumimoji="1" lang="zh-CN" altLang="en-US" sz="1600" dirty="0">
              <a:latin typeface="微软雅黑" panose="020B0503020204020204" pitchFamily="34" charset="-122"/>
              <a:ea typeface="微软雅黑" panose="020B0503020204020204" pitchFamily="34" charset="-122"/>
            </a:endParaRPr>
          </a:p>
        </p:txBody>
      </p:sp>
      <p:sp>
        <p:nvSpPr>
          <p:cNvPr id="155" name="文本框 154">
            <a:extLst>
              <a:ext uri="{FF2B5EF4-FFF2-40B4-BE49-F238E27FC236}">
                <a16:creationId xmlns:a16="http://schemas.microsoft.com/office/drawing/2014/main" id="{241D5CA4-5468-464F-A76D-EA4FD50FD7C4}"/>
              </a:ext>
            </a:extLst>
          </p:cNvPr>
          <p:cNvSpPr txBox="1"/>
          <p:nvPr/>
        </p:nvSpPr>
        <p:spPr>
          <a:xfrm>
            <a:off x="5931976" y="3678606"/>
            <a:ext cx="2038058" cy="338554"/>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&lt;ASN,</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Public Key&gt;</a:t>
            </a:r>
            <a:endParaRPr kumimoji="1" lang="zh-CN" altLang="en-US" sz="1600" dirty="0">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741B70E2-FC36-42B3-AC4F-9350481F2CA1}"/>
              </a:ext>
            </a:extLst>
          </p:cNvPr>
          <p:cNvCxnSpPr>
            <a:stCxn id="26" idx="3"/>
            <a:endCxn id="141" idx="1"/>
          </p:cNvCxnSpPr>
          <p:nvPr/>
        </p:nvCxnSpPr>
        <p:spPr bwMode="auto">
          <a:xfrm flipV="1">
            <a:off x="7961317" y="2816952"/>
            <a:ext cx="279483" cy="254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63FD7DEF-0059-4A63-BA3F-6A473E09A1F9}"/>
              </a:ext>
            </a:extLst>
          </p:cNvPr>
          <p:cNvCxnSpPr>
            <a:cxnSpLocks/>
            <a:endCxn id="75" idx="2"/>
          </p:cNvCxnSpPr>
          <p:nvPr/>
        </p:nvCxnSpPr>
        <p:spPr bwMode="auto">
          <a:xfrm flipV="1">
            <a:off x="5709343" y="2303715"/>
            <a:ext cx="303647" cy="515778"/>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 name="圆柱体 7">
            <a:extLst>
              <a:ext uri="{FF2B5EF4-FFF2-40B4-BE49-F238E27FC236}">
                <a16:creationId xmlns:a16="http://schemas.microsoft.com/office/drawing/2014/main" id="{1764B253-2278-4E00-AB0C-D287073499EA}"/>
              </a:ext>
            </a:extLst>
          </p:cNvPr>
          <p:cNvSpPr/>
          <p:nvPr/>
        </p:nvSpPr>
        <p:spPr bwMode="auto">
          <a:xfrm>
            <a:off x="3545114" y="4566351"/>
            <a:ext cx="578806" cy="374891"/>
          </a:xfrm>
          <a:prstGeom prst="can">
            <a:avLst>
              <a:gd name="adj" fmla="val 44393"/>
            </a:avLst>
          </a:prstGeom>
          <a:solidFill>
            <a:srgbClr val="0066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54" name="圆柱体 53">
            <a:extLst>
              <a:ext uri="{FF2B5EF4-FFF2-40B4-BE49-F238E27FC236}">
                <a16:creationId xmlns:a16="http://schemas.microsoft.com/office/drawing/2014/main" id="{2BA85F8C-E8F4-4FF2-B2D6-78260DC0C1C3}"/>
              </a:ext>
            </a:extLst>
          </p:cNvPr>
          <p:cNvSpPr/>
          <p:nvPr/>
        </p:nvSpPr>
        <p:spPr bwMode="auto">
          <a:xfrm>
            <a:off x="4648741" y="4185375"/>
            <a:ext cx="578806" cy="374891"/>
          </a:xfrm>
          <a:prstGeom prst="can">
            <a:avLst>
              <a:gd name="adj" fmla="val 44393"/>
            </a:avLst>
          </a:prstGeom>
          <a:solidFill>
            <a:srgbClr val="0066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55" name="圆柱体 54">
            <a:extLst>
              <a:ext uri="{FF2B5EF4-FFF2-40B4-BE49-F238E27FC236}">
                <a16:creationId xmlns:a16="http://schemas.microsoft.com/office/drawing/2014/main" id="{A6CD0E3D-4888-4390-8A7D-E407943BBCFC}"/>
              </a:ext>
            </a:extLst>
          </p:cNvPr>
          <p:cNvSpPr/>
          <p:nvPr/>
        </p:nvSpPr>
        <p:spPr bwMode="auto">
          <a:xfrm>
            <a:off x="6101542" y="4461593"/>
            <a:ext cx="578806" cy="374891"/>
          </a:xfrm>
          <a:prstGeom prst="can">
            <a:avLst>
              <a:gd name="adj" fmla="val 44393"/>
            </a:avLst>
          </a:prstGeom>
          <a:solidFill>
            <a:srgbClr val="0066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56" name="圆柱体 55">
            <a:extLst>
              <a:ext uri="{FF2B5EF4-FFF2-40B4-BE49-F238E27FC236}">
                <a16:creationId xmlns:a16="http://schemas.microsoft.com/office/drawing/2014/main" id="{D4D3CFD0-BCF9-4F91-B1C2-F6741285496A}"/>
              </a:ext>
            </a:extLst>
          </p:cNvPr>
          <p:cNvSpPr/>
          <p:nvPr/>
        </p:nvSpPr>
        <p:spPr bwMode="auto">
          <a:xfrm>
            <a:off x="4716282" y="5033829"/>
            <a:ext cx="578806" cy="374891"/>
          </a:xfrm>
          <a:prstGeom prst="can">
            <a:avLst>
              <a:gd name="adj" fmla="val 44393"/>
            </a:avLst>
          </a:prstGeom>
          <a:solidFill>
            <a:srgbClr val="0066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59" name="文本框 58">
            <a:extLst>
              <a:ext uri="{FF2B5EF4-FFF2-40B4-BE49-F238E27FC236}">
                <a16:creationId xmlns:a16="http://schemas.microsoft.com/office/drawing/2014/main" id="{AA4F204D-DFD6-49AC-ADF3-05251655B350}"/>
              </a:ext>
            </a:extLst>
          </p:cNvPr>
          <p:cNvSpPr txBox="1"/>
          <p:nvPr/>
        </p:nvSpPr>
        <p:spPr>
          <a:xfrm>
            <a:off x="4786214" y="5155599"/>
            <a:ext cx="492699" cy="276999"/>
          </a:xfrm>
          <a:prstGeom prst="rect">
            <a:avLst/>
          </a:prstGeom>
          <a:noFill/>
        </p:spPr>
        <p:txBody>
          <a:bodyPr wrap="none" rtlCol="0">
            <a:spAutoFit/>
          </a:bodyPr>
          <a:lstStyle/>
          <a:p>
            <a:r>
              <a:rPr kumimoji="1" lang="en-US" altLang="zh-CN" sz="1200" b="1" dirty="0">
                <a:solidFill>
                  <a:srgbClr val="FFFF00"/>
                </a:solidFill>
              </a:rPr>
              <a:t>SRv6</a:t>
            </a:r>
            <a:endParaRPr kumimoji="1" lang="zh-CN" altLang="en-US" sz="1200" b="1" dirty="0">
              <a:solidFill>
                <a:srgbClr val="FFFF00"/>
              </a:solidFill>
            </a:endParaRPr>
          </a:p>
        </p:txBody>
      </p:sp>
      <p:sp>
        <p:nvSpPr>
          <p:cNvPr id="63" name="文本框 62">
            <a:extLst>
              <a:ext uri="{FF2B5EF4-FFF2-40B4-BE49-F238E27FC236}">
                <a16:creationId xmlns:a16="http://schemas.microsoft.com/office/drawing/2014/main" id="{04D597D8-6669-4CC5-98AE-FD7C9FE18448}"/>
              </a:ext>
            </a:extLst>
          </p:cNvPr>
          <p:cNvSpPr txBox="1"/>
          <p:nvPr/>
        </p:nvSpPr>
        <p:spPr>
          <a:xfrm>
            <a:off x="4700885" y="4310395"/>
            <a:ext cx="492699" cy="276999"/>
          </a:xfrm>
          <a:prstGeom prst="rect">
            <a:avLst/>
          </a:prstGeom>
          <a:noFill/>
        </p:spPr>
        <p:txBody>
          <a:bodyPr wrap="none" rtlCol="0">
            <a:spAutoFit/>
          </a:bodyPr>
          <a:lstStyle/>
          <a:p>
            <a:r>
              <a:rPr kumimoji="1" lang="en-US" altLang="zh-CN" sz="1200" b="1" dirty="0">
                <a:solidFill>
                  <a:srgbClr val="FFFF00"/>
                </a:solidFill>
              </a:rPr>
              <a:t>SRv6</a:t>
            </a:r>
            <a:endParaRPr kumimoji="1" lang="zh-CN" altLang="en-US" sz="1200" b="1" dirty="0">
              <a:solidFill>
                <a:srgbClr val="FFFF00"/>
              </a:solidFill>
            </a:endParaRPr>
          </a:p>
        </p:txBody>
      </p:sp>
      <p:cxnSp>
        <p:nvCxnSpPr>
          <p:cNvPr id="69" name="直线连接符 61">
            <a:extLst>
              <a:ext uri="{FF2B5EF4-FFF2-40B4-BE49-F238E27FC236}">
                <a16:creationId xmlns:a16="http://schemas.microsoft.com/office/drawing/2014/main" id="{86084544-2273-486D-AD8E-A00F202CAD11}"/>
              </a:ext>
            </a:extLst>
          </p:cNvPr>
          <p:cNvCxnSpPr>
            <a:cxnSpLocks/>
            <a:stCxn id="74" idx="4"/>
            <a:endCxn id="80" idx="2"/>
          </p:cNvCxnSpPr>
          <p:nvPr/>
        </p:nvCxnSpPr>
        <p:spPr bwMode="auto">
          <a:xfrm>
            <a:off x="8400087" y="4437553"/>
            <a:ext cx="851796" cy="38103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直线连接符 64">
            <a:extLst>
              <a:ext uri="{FF2B5EF4-FFF2-40B4-BE49-F238E27FC236}">
                <a16:creationId xmlns:a16="http://schemas.microsoft.com/office/drawing/2014/main" id="{073DAC8E-49A9-484D-9337-9C96B15CDB05}"/>
              </a:ext>
            </a:extLst>
          </p:cNvPr>
          <p:cNvCxnSpPr>
            <a:cxnSpLocks/>
            <a:stCxn id="74" idx="4"/>
            <a:endCxn id="77" idx="2"/>
          </p:cNvCxnSpPr>
          <p:nvPr/>
        </p:nvCxnSpPr>
        <p:spPr bwMode="auto">
          <a:xfrm flipV="1">
            <a:off x="8400087" y="4056577"/>
            <a:ext cx="524821" cy="38097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直线连接符 75">
            <a:extLst>
              <a:ext uri="{FF2B5EF4-FFF2-40B4-BE49-F238E27FC236}">
                <a16:creationId xmlns:a16="http://schemas.microsoft.com/office/drawing/2014/main" id="{A183A21A-F9CB-4A3F-A8BE-E56F1ACCB39C}"/>
              </a:ext>
            </a:extLst>
          </p:cNvPr>
          <p:cNvCxnSpPr>
            <a:cxnSpLocks/>
            <a:stCxn id="80" idx="4"/>
            <a:endCxn id="78" idx="2"/>
          </p:cNvCxnSpPr>
          <p:nvPr/>
        </p:nvCxnSpPr>
        <p:spPr bwMode="auto">
          <a:xfrm flipV="1">
            <a:off x="9830689" y="4332795"/>
            <a:ext cx="547020" cy="48579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直线连接符 86">
            <a:extLst>
              <a:ext uri="{FF2B5EF4-FFF2-40B4-BE49-F238E27FC236}">
                <a16:creationId xmlns:a16="http://schemas.microsoft.com/office/drawing/2014/main" id="{435CC0F7-ABB8-41B4-B176-3918D59ADB34}"/>
              </a:ext>
            </a:extLst>
          </p:cNvPr>
          <p:cNvCxnSpPr>
            <a:cxnSpLocks/>
            <a:stCxn id="74" idx="4"/>
            <a:endCxn id="78" idx="2"/>
          </p:cNvCxnSpPr>
          <p:nvPr/>
        </p:nvCxnSpPr>
        <p:spPr bwMode="auto">
          <a:xfrm flipV="1">
            <a:off x="8400087" y="4332795"/>
            <a:ext cx="1977622" cy="10475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直线连接符 168">
            <a:extLst>
              <a:ext uri="{FF2B5EF4-FFF2-40B4-BE49-F238E27FC236}">
                <a16:creationId xmlns:a16="http://schemas.microsoft.com/office/drawing/2014/main" id="{D3D96552-B925-4B90-9830-04286355802E}"/>
              </a:ext>
            </a:extLst>
          </p:cNvPr>
          <p:cNvCxnSpPr>
            <a:cxnSpLocks/>
            <a:stCxn id="77" idx="4"/>
            <a:endCxn id="78" idx="2"/>
          </p:cNvCxnSpPr>
          <p:nvPr/>
        </p:nvCxnSpPr>
        <p:spPr bwMode="auto">
          <a:xfrm>
            <a:off x="9503714" y="4056577"/>
            <a:ext cx="873995" cy="27621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4" name="圆柱体 73">
            <a:extLst>
              <a:ext uri="{FF2B5EF4-FFF2-40B4-BE49-F238E27FC236}">
                <a16:creationId xmlns:a16="http://schemas.microsoft.com/office/drawing/2014/main" id="{0E339C38-EC42-4319-9FF2-0FF377D623C6}"/>
              </a:ext>
            </a:extLst>
          </p:cNvPr>
          <p:cNvSpPr/>
          <p:nvPr/>
        </p:nvSpPr>
        <p:spPr bwMode="auto">
          <a:xfrm>
            <a:off x="7821281" y="4250107"/>
            <a:ext cx="578806" cy="374891"/>
          </a:xfrm>
          <a:prstGeom prst="can">
            <a:avLst>
              <a:gd name="adj" fmla="val 44393"/>
            </a:avLst>
          </a:prstGeom>
          <a:solidFill>
            <a:srgbClr val="0066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77" name="圆柱体 76">
            <a:extLst>
              <a:ext uri="{FF2B5EF4-FFF2-40B4-BE49-F238E27FC236}">
                <a16:creationId xmlns:a16="http://schemas.microsoft.com/office/drawing/2014/main" id="{3802BF67-EFD8-40BC-A071-0FBD496B1E15}"/>
              </a:ext>
            </a:extLst>
          </p:cNvPr>
          <p:cNvSpPr/>
          <p:nvPr/>
        </p:nvSpPr>
        <p:spPr bwMode="auto">
          <a:xfrm>
            <a:off x="8924908" y="3869131"/>
            <a:ext cx="578806" cy="374891"/>
          </a:xfrm>
          <a:prstGeom prst="can">
            <a:avLst>
              <a:gd name="adj" fmla="val 44393"/>
            </a:avLst>
          </a:prstGeom>
          <a:solidFill>
            <a:srgbClr val="0066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78" name="圆柱体 77">
            <a:extLst>
              <a:ext uri="{FF2B5EF4-FFF2-40B4-BE49-F238E27FC236}">
                <a16:creationId xmlns:a16="http://schemas.microsoft.com/office/drawing/2014/main" id="{97D4E5D1-FEAD-4F00-925C-285581B296EC}"/>
              </a:ext>
            </a:extLst>
          </p:cNvPr>
          <p:cNvSpPr/>
          <p:nvPr/>
        </p:nvSpPr>
        <p:spPr bwMode="auto">
          <a:xfrm>
            <a:off x="10377709" y="4145349"/>
            <a:ext cx="578806" cy="374891"/>
          </a:xfrm>
          <a:prstGeom prst="can">
            <a:avLst>
              <a:gd name="adj" fmla="val 44393"/>
            </a:avLst>
          </a:prstGeom>
          <a:solidFill>
            <a:srgbClr val="0066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80" name="圆柱体 79">
            <a:extLst>
              <a:ext uri="{FF2B5EF4-FFF2-40B4-BE49-F238E27FC236}">
                <a16:creationId xmlns:a16="http://schemas.microsoft.com/office/drawing/2014/main" id="{9969CAD4-A373-4970-A8C7-CEF8A0838E86}"/>
              </a:ext>
            </a:extLst>
          </p:cNvPr>
          <p:cNvSpPr/>
          <p:nvPr/>
        </p:nvSpPr>
        <p:spPr bwMode="auto">
          <a:xfrm>
            <a:off x="9251883" y="4631144"/>
            <a:ext cx="578806" cy="374891"/>
          </a:xfrm>
          <a:prstGeom prst="can">
            <a:avLst>
              <a:gd name="adj" fmla="val 44393"/>
            </a:avLst>
          </a:prstGeom>
          <a:solidFill>
            <a:srgbClr val="0066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81" name="文本框 80">
            <a:extLst>
              <a:ext uri="{FF2B5EF4-FFF2-40B4-BE49-F238E27FC236}">
                <a16:creationId xmlns:a16="http://schemas.microsoft.com/office/drawing/2014/main" id="{8035B7B3-5842-4912-9CB9-3C4D5D8B317B}"/>
              </a:ext>
            </a:extLst>
          </p:cNvPr>
          <p:cNvSpPr txBox="1"/>
          <p:nvPr/>
        </p:nvSpPr>
        <p:spPr>
          <a:xfrm>
            <a:off x="9284243" y="4752914"/>
            <a:ext cx="492699" cy="276999"/>
          </a:xfrm>
          <a:prstGeom prst="rect">
            <a:avLst/>
          </a:prstGeom>
          <a:noFill/>
        </p:spPr>
        <p:txBody>
          <a:bodyPr wrap="none" rtlCol="0">
            <a:spAutoFit/>
          </a:bodyPr>
          <a:lstStyle/>
          <a:p>
            <a:r>
              <a:rPr kumimoji="1" lang="en-US" altLang="zh-CN" sz="1200" b="1" dirty="0">
                <a:solidFill>
                  <a:srgbClr val="FFFF00"/>
                </a:solidFill>
              </a:rPr>
              <a:t>SRv6</a:t>
            </a:r>
            <a:endParaRPr kumimoji="1" lang="zh-CN" altLang="en-US" sz="1200" b="1" dirty="0">
              <a:solidFill>
                <a:srgbClr val="FFFF00"/>
              </a:solidFill>
            </a:endParaRPr>
          </a:p>
        </p:txBody>
      </p:sp>
      <p:sp>
        <p:nvSpPr>
          <p:cNvPr id="82" name="文本框 81">
            <a:extLst>
              <a:ext uri="{FF2B5EF4-FFF2-40B4-BE49-F238E27FC236}">
                <a16:creationId xmlns:a16="http://schemas.microsoft.com/office/drawing/2014/main" id="{D6DB4AA4-C13C-43F6-A35E-7EC4E547FD5F}"/>
              </a:ext>
            </a:extLst>
          </p:cNvPr>
          <p:cNvSpPr txBox="1"/>
          <p:nvPr/>
        </p:nvSpPr>
        <p:spPr>
          <a:xfrm>
            <a:off x="7884906" y="4381740"/>
            <a:ext cx="492699" cy="276999"/>
          </a:xfrm>
          <a:prstGeom prst="rect">
            <a:avLst/>
          </a:prstGeom>
          <a:noFill/>
        </p:spPr>
        <p:txBody>
          <a:bodyPr wrap="none" rtlCol="0">
            <a:spAutoFit/>
          </a:bodyPr>
          <a:lstStyle/>
          <a:p>
            <a:r>
              <a:rPr kumimoji="1" lang="en-US" altLang="zh-CN" sz="1200" b="1" dirty="0">
                <a:solidFill>
                  <a:srgbClr val="FFFF00"/>
                </a:solidFill>
              </a:rPr>
              <a:t>SRv6</a:t>
            </a:r>
            <a:endParaRPr kumimoji="1" lang="zh-CN" altLang="en-US" sz="1200" b="1" dirty="0">
              <a:solidFill>
                <a:srgbClr val="FFFF00"/>
              </a:solidFill>
            </a:endParaRPr>
          </a:p>
        </p:txBody>
      </p:sp>
    </p:spTree>
    <p:extLst>
      <p:ext uri="{BB962C8B-B14F-4D97-AF65-F5344CB8AC3E}">
        <p14:creationId xmlns:p14="http://schemas.microsoft.com/office/powerpoint/2010/main" val="152592453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B7A52C-C04E-43EB-BF05-0FB9F27F053F}"/>
              </a:ext>
            </a:extLst>
          </p:cNvPr>
          <p:cNvSpPr>
            <a:spLocks noGrp="1"/>
          </p:cNvSpPr>
          <p:nvPr>
            <p:ph type="title"/>
          </p:nvPr>
        </p:nvSpPr>
        <p:spPr/>
        <p:txBody>
          <a:bodyPr/>
          <a:lstStyle/>
          <a:p>
            <a:r>
              <a:rPr lang="zh-CN" altLang="en-US" dirty="0"/>
              <a:t>防御效果</a:t>
            </a:r>
          </a:p>
        </p:txBody>
      </p:sp>
      <p:sp>
        <p:nvSpPr>
          <p:cNvPr id="3" name="内容占位符 2">
            <a:extLst>
              <a:ext uri="{FF2B5EF4-FFF2-40B4-BE49-F238E27FC236}">
                <a16:creationId xmlns:a16="http://schemas.microsoft.com/office/drawing/2014/main" id="{7883F7EE-B9B9-44E1-B408-C62C801D4315}"/>
              </a:ext>
            </a:extLst>
          </p:cNvPr>
          <p:cNvSpPr>
            <a:spLocks noGrp="1"/>
          </p:cNvSpPr>
          <p:nvPr>
            <p:ph idx="1"/>
          </p:nvPr>
        </p:nvSpPr>
        <p:spPr/>
        <p:txBody>
          <a:bodyPr/>
          <a:lstStyle/>
          <a:p>
            <a:pPr>
              <a:lnSpc>
                <a:spcPct val="150000"/>
              </a:lnSpc>
            </a:pPr>
            <a:r>
              <a:rPr lang="zh-CN" altLang="en-US" sz="1600" dirty="0">
                <a:latin typeface="微软雅黑" panose="020B0503020204020204" pitchFamily="34" charset="-122"/>
                <a:ea typeface="微软雅黑" panose="020B0503020204020204" pitchFamily="34" charset="-122"/>
              </a:rPr>
              <a:t>① </a:t>
            </a:r>
            <a:r>
              <a:rPr lang="en-US" altLang="zh-CN" sz="1600" dirty="0">
                <a:latin typeface="微软雅黑" panose="020B0503020204020204" pitchFamily="34" charset="-122"/>
                <a:ea typeface="微软雅黑" panose="020B0503020204020204" pitchFamily="34" charset="-122"/>
              </a:rPr>
              <a:t>AS1</a:t>
            </a:r>
            <a:r>
              <a:rPr lang="zh-CN" altLang="en-US" sz="1600" dirty="0">
                <a:latin typeface="微软雅黑" panose="020B0503020204020204" pitchFamily="34" charset="-122"/>
                <a:ea typeface="微软雅黑" panose="020B0503020204020204" pitchFamily="34" charset="-122"/>
              </a:rPr>
              <a:t>伪造</a:t>
            </a:r>
            <a:r>
              <a:rPr lang="en-US" altLang="zh-CN" sz="1600" dirty="0">
                <a:latin typeface="微软雅黑" panose="020B0503020204020204" pitchFamily="34" charset="-122"/>
                <a:ea typeface="微软雅黑" panose="020B0503020204020204" pitchFamily="34" charset="-122"/>
              </a:rPr>
              <a:t>AS6</a:t>
            </a:r>
            <a:r>
              <a:rPr lang="zh-CN" altLang="en-US" sz="1600" dirty="0">
                <a:latin typeface="微软雅黑" panose="020B0503020204020204" pitchFamily="34" charset="-122"/>
                <a:ea typeface="微软雅黑" panose="020B0503020204020204" pitchFamily="34" charset="-122"/>
              </a:rPr>
              <a:t>，发往</a:t>
            </a:r>
            <a:r>
              <a:rPr lang="en-US" altLang="zh-CN" sz="1600" dirty="0">
                <a:latin typeface="微软雅黑" panose="020B0503020204020204" pitchFamily="34" charset="-122"/>
                <a:ea typeface="微软雅黑" panose="020B0503020204020204" pitchFamily="34" charset="-122"/>
              </a:rPr>
              <a:t>AS5</a:t>
            </a:r>
          </a:p>
          <a:p>
            <a:pPr lvl="1">
              <a:lnSpc>
                <a:spcPct val="150000"/>
              </a:lnSpc>
            </a:pPr>
            <a:r>
              <a:rPr lang="zh-CN" altLang="en-US" sz="1600" dirty="0">
                <a:latin typeface="微软雅黑" panose="020B0503020204020204" pitchFamily="34" charset="-122"/>
                <a:ea typeface="微软雅黑" panose="020B0503020204020204" pitchFamily="34" charset="-122"/>
              </a:rPr>
              <a:t>在目的端</a:t>
            </a:r>
            <a:r>
              <a:rPr lang="en-US" altLang="zh-CN" sz="1600" dirty="0">
                <a:latin typeface="微软雅黑" panose="020B0503020204020204" pitchFamily="34" charset="-122"/>
                <a:ea typeface="微软雅黑" panose="020B0503020204020204" pitchFamily="34" charset="-122"/>
              </a:rPr>
              <a:t>AS5</a:t>
            </a:r>
            <a:r>
              <a:rPr lang="zh-CN" altLang="en-US" sz="1600" dirty="0">
                <a:latin typeface="微软雅黑" panose="020B0503020204020204" pitchFamily="34" charset="-122"/>
                <a:ea typeface="微软雅黑" panose="020B0503020204020204" pitchFamily="34" charset="-122"/>
              </a:rPr>
              <a:t>上过滤（通用场景）（缓解</a:t>
            </a:r>
            <a:r>
              <a:rPr lang="en-US" altLang="zh-CN" sz="1600" dirty="0">
                <a:latin typeface="微软雅黑" panose="020B0503020204020204" pitchFamily="34" charset="-122"/>
                <a:ea typeface="微软雅黑" panose="020B0503020204020204" pitchFamily="34" charset="-122"/>
              </a:rPr>
              <a:t>d-DDoS</a:t>
            </a:r>
            <a:r>
              <a:rPr lang="zh-CN" altLang="en-US" sz="1600" dirty="0">
                <a:latin typeface="微软雅黑" panose="020B0503020204020204" pitchFamily="34" charset="-122"/>
                <a:ea typeface="微软雅黑" panose="020B0503020204020204" pitchFamily="34" charset="-122"/>
              </a:rPr>
              <a:t>攻击问题）</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② </a:t>
            </a:r>
            <a:r>
              <a:rPr lang="en-US" altLang="zh-CN" sz="1600" dirty="0">
                <a:latin typeface="微软雅黑" panose="020B0503020204020204" pitchFamily="34" charset="-122"/>
                <a:ea typeface="微软雅黑" panose="020B0503020204020204" pitchFamily="34" charset="-122"/>
              </a:rPr>
              <a:t>AS1</a:t>
            </a:r>
            <a:r>
              <a:rPr lang="zh-CN" altLang="en-US" sz="1600" dirty="0">
                <a:latin typeface="微软雅黑" panose="020B0503020204020204" pitchFamily="34" charset="-122"/>
                <a:ea typeface="微软雅黑" panose="020B0503020204020204" pitchFamily="34" charset="-122"/>
              </a:rPr>
              <a:t>伪造</a:t>
            </a:r>
            <a:r>
              <a:rPr lang="en-US" altLang="zh-CN" sz="1600" dirty="0">
                <a:latin typeface="微软雅黑" panose="020B0503020204020204" pitchFamily="34" charset="-122"/>
                <a:ea typeface="微软雅黑" panose="020B0503020204020204" pitchFamily="34" charset="-122"/>
              </a:rPr>
              <a:t>AS6</a:t>
            </a:r>
            <a:r>
              <a:rPr lang="zh-CN" altLang="en-US" sz="1600" dirty="0">
                <a:latin typeface="微软雅黑" panose="020B0503020204020204" pitchFamily="34" charset="-122"/>
                <a:ea typeface="微软雅黑" panose="020B0503020204020204" pitchFamily="34" charset="-122"/>
              </a:rPr>
              <a:t>，发往</a:t>
            </a:r>
            <a:r>
              <a:rPr lang="en-US" altLang="zh-CN" sz="1600" dirty="0">
                <a:latin typeface="微软雅黑" panose="020B0503020204020204" pitchFamily="34" charset="-122"/>
                <a:ea typeface="微软雅黑" panose="020B0503020204020204" pitchFamily="34" charset="-122"/>
              </a:rPr>
              <a:t>AS9</a:t>
            </a:r>
          </a:p>
          <a:p>
            <a:pPr lvl="1">
              <a:lnSpc>
                <a:spcPct val="150000"/>
              </a:lnSpc>
            </a:pPr>
            <a:r>
              <a:rPr lang="zh-CN" altLang="en-US" sz="1600" dirty="0">
                <a:latin typeface="微软雅黑" panose="020B0503020204020204" pitchFamily="34" charset="-122"/>
                <a:ea typeface="微软雅黑" panose="020B0503020204020204" pitchFamily="34" charset="-122"/>
              </a:rPr>
              <a:t>可直接在路径</a:t>
            </a:r>
            <a:r>
              <a:rPr lang="en-US" altLang="zh-CN" sz="1600" dirty="0">
                <a:latin typeface="微软雅黑" panose="020B0503020204020204" pitchFamily="34" charset="-122"/>
                <a:ea typeface="微软雅黑" panose="020B0503020204020204" pitchFamily="34" charset="-122"/>
              </a:rPr>
              <a:t>AS5</a:t>
            </a:r>
            <a:r>
              <a:rPr lang="zh-CN" altLang="en-US" sz="1600" dirty="0">
                <a:latin typeface="微软雅黑" panose="020B0503020204020204" pitchFamily="34" charset="-122"/>
                <a:ea typeface="微软雅黑" panose="020B0503020204020204" pitchFamily="34" charset="-122"/>
              </a:rPr>
              <a:t>上过滤</a:t>
            </a:r>
            <a:endParaRPr lang="en-US" altLang="zh-CN" sz="1600" dirty="0">
              <a:latin typeface="微软雅黑" panose="020B0503020204020204" pitchFamily="34" charset="-122"/>
              <a:ea typeface="微软雅黑" panose="020B0503020204020204" pitchFamily="34" charset="-122"/>
            </a:endParaRPr>
          </a:p>
          <a:p>
            <a:pPr lvl="2">
              <a:lnSpc>
                <a:spcPct val="150000"/>
              </a:lnSpc>
            </a:pPr>
            <a:r>
              <a:rPr lang="zh-CN" altLang="en-US" sz="1600" dirty="0">
                <a:latin typeface="微软雅黑" panose="020B0503020204020204" pitchFamily="34" charset="-122"/>
                <a:ea typeface="微软雅黑" panose="020B0503020204020204" pitchFamily="34" charset="-122"/>
              </a:rPr>
              <a:t>减少带宽负担以及攻击汇聚的可能性</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③ </a:t>
            </a:r>
            <a:r>
              <a:rPr lang="en-US" altLang="zh-CN" sz="1600" dirty="0">
                <a:latin typeface="微软雅黑" panose="020B0503020204020204" pitchFamily="34" charset="-122"/>
                <a:ea typeface="微软雅黑" panose="020B0503020204020204" pitchFamily="34" charset="-122"/>
              </a:rPr>
              <a:t>AS1</a:t>
            </a:r>
            <a:r>
              <a:rPr lang="zh-CN" altLang="en-US" sz="1600" dirty="0">
                <a:latin typeface="微软雅黑" panose="020B0503020204020204" pitchFamily="34" charset="-122"/>
                <a:ea typeface="微软雅黑" panose="020B0503020204020204" pitchFamily="34" charset="-122"/>
              </a:rPr>
              <a:t>伪造</a:t>
            </a:r>
            <a:r>
              <a:rPr lang="en-US" altLang="zh-CN" sz="1600" dirty="0">
                <a:latin typeface="微软雅黑" panose="020B0503020204020204" pitchFamily="34" charset="-122"/>
                <a:ea typeface="微软雅黑" panose="020B0503020204020204" pitchFamily="34" charset="-122"/>
              </a:rPr>
              <a:t>AS6</a:t>
            </a:r>
            <a:r>
              <a:rPr lang="zh-CN" altLang="en-US" sz="1600" dirty="0">
                <a:latin typeface="微软雅黑" panose="020B0503020204020204" pitchFamily="34" charset="-122"/>
                <a:ea typeface="微软雅黑" panose="020B0503020204020204" pitchFamily="34" charset="-122"/>
              </a:rPr>
              <a:t>，发往</a:t>
            </a:r>
            <a:r>
              <a:rPr lang="en-US" altLang="zh-CN" sz="1600" dirty="0">
                <a:latin typeface="微软雅黑" panose="020B0503020204020204" pitchFamily="34" charset="-122"/>
                <a:ea typeface="微软雅黑" panose="020B0503020204020204" pitchFamily="34" charset="-122"/>
              </a:rPr>
              <a:t>AS7</a:t>
            </a:r>
          </a:p>
          <a:p>
            <a:pPr lvl="1">
              <a:lnSpc>
                <a:spcPct val="150000"/>
              </a:lnSpc>
            </a:pPr>
            <a:r>
              <a:rPr lang="zh-CN" altLang="en-US" sz="1600" dirty="0">
                <a:latin typeface="微软雅黑" panose="020B0503020204020204" pitchFamily="34" charset="-122"/>
                <a:ea typeface="微软雅黑" panose="020B0503020204020204" pitchFamily="34" charset="-122"/>
              </a:rPr>
              <a:t>可直接在</a:t>
            </a:r>
            <a:r>
              <a:rPr lang="en-US" altLang="zh-CN" sz="1600" dirty="0">
                <a:latin typeface="微软雅黑" panose="020B0503020204020204" pitchFamily="34" charset="-122"/>
                <a:ea typeface="微软雅黑" panose="020B0503020204020204" pitchFamily="34" charset="-122"/>
              </a:rPr>
              <a:t>AS3</a:t>
            </a:r>
            <a:r>
              <a:rPr lang="zh-CN" altLang="en-US" sz="1600" dirty="0">
                <a:latin typeface="微软雅黑" panose="020B0503020204020204" pitchFamily="34" charset="-122"/>
                <a:ea typeface="微软雅黑" panose="020B0503020204020204" pitchFamily="34" charset="-122"/>
              </a:rPr>
              <a:t>上过滤，缓解针对</a:t>
            </a:r>
            <a:r>
              <a:rPr lang="en-US" altLang="zh-CN" sz="1600" dirty="0">
                <a:latin typeface="微软雅黑" panose="020B0503020204020204" pitchFamily="34" charset="-122"/>
                <a:ea typeface="微软雅黑" panose="020B0503020204020204" pitchFamily="34" charset="-122"/>
              </a:rPr>
              <a:t>AS6</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s-DDoS</a:t>
            </a:r>
            <a:r>
              <a:rPr lang="zh-CN" altLang="en-US" sz="1600" dirty="0">
                <a:latin typeface="微软雅黑" panose="020B0503020204020204" pitchFamily="34" charset="-122"/>
                <a:ea typeface="微软雅黑" panose="020B0503020204020204" pitchFamily="34" charset="-122"/>
              </a:rPr>
              <a:t>攻击问题</a:t>
            </a:r>
            <a:endParaRPr lang="en-US" altLang="zh-CN" sz="1600" dirty="0">
              <a:latin typeface="微软雅黑" panose="020B0503020204020204" pitchFamily="34" charset="-122"/>
              <a:ea typeface="微软雅黑" panose="020B0503020204020204" pitchFamily="34" charset="-122"/>
            </a:endParaRPr>
          </a:p>
          <a:p>
            <a:pPr lvl="1">
              <a:lnSpc>
                <a:spcPct val="150000"/>
              </a:lnSpc>
            </a:pPr>
            <a:r>
              <a:rPr lang="zh-CN" altLang="en-US" sz="1600" dirty="0">
                <a:latin typeface="微软雅黑" panose="020B0503020204020204" pitchFamily="34" charset="-122"/>
                <a:ea typeface="微软雅黑" panose="020B0503020204020204" pitchFamily="34" charset="-122"/>
              </a:rPr>
              <a:t>引入源地址验证即服务思想，</a:t>
            </a:r>
            <a:r>
              <a:rPr lang="en-US" altLang="zh-CN" sz="1600" dirty="0">
                <a:latin typeface="微软雅黑" panose="020B0503020204020204" pitchFamily="34" charset="-122"/>
                <a:ea typeface="微软雅黑" panose="020B0503020204020204" pitchFamily="34" charset="-122"/>
              </a:rPr>
              <a:t>AS3</a:t>
            </a:r>
            <a:r>
              <a:rPr lang="zh-CN" altLang="en-US" sz="1600" dirty="0">
                <a:latin typeface="微软雅黑" panose="020B0503020204020204" pitchFamily="34" charset="-122"/>
                <a:ea typeface="微软雅黑" panose="020B0503020204020204" pitchFamily="34" charset="-122"/>
              </a:rPr>
              <a:t>进行选择性过滤</a:t>
            </a:r>
            <a:endParaRPr lang="en-US" altLang="zh-CN" sz="1600" dirty="0">
              <a:latin typeface="微软雅黑" panose="020B0503020204020204" pitchFamily="34" charset="-122"/>
              <a:ea typeface="微软雅黑" panose="020B0503020204020204" pitchFamily="34" charset="-122"/>
            </a:endParaRPr>
          </a:p>
          <a:p>
            <a:pPr lvl="2">
              <a:lnSpc>
                <a:spcPct val="150000"/>
              </a:lnSpc>
            </a:pPr>
            <a:r>
              <a:rPr lang="zh-CN" altLang="en-US" sz="1600" dirty="0">
                <a:latin typeface="微软雅黑" panose="020B0503020204020204" pitchFamily="34" charset="-122"/>
                <a:ea typeface="微软雅黑" panose="020B0503020204020204" pitchFamily="34" charset="-122"/>
              </a:rPr>
              <a:t>订阅其服务的未部署者（</a:t>
            </a:r>
            <a:r>
              <a:rPr lang="en-US" altLang="zh-CN" sz="1600" dirty="0">
                <a:latin typeface="微软雅黑" panose="020B0503020204020204" pitchFamily="34" charset="-122"/>
                <a:ea typeface="微软雅黑" panose="020B0503020204020204" pitchFamily="34" charset="-122"/>
              </a:rPr>
              <a:t>AS7</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2">
              <a:lnSpc>
                <a:spcPct val="150000"/>
              </a:lnSpc>
            </a:pPr>
            <a:r>
              <a:rPr lang="zh-CN" altLang="en-US" sz="1600" dirty="0">
                <a:latin typeface="微软雅黑" panose="020B0503020204020204" pitchFamily="34" charset="-122"/>
                <a:ea typeface="微软雅黑" panose="020B0503020204020204" pitchFamily="34" charset="-122"/>
              </a:rPr>
              <a:t>担心遭遇</a:t>
            </a:r>
            <a:r>
              <a:rPr lang="en-US" altLang="zh-CN" sz="1600" dirty="0">
                <a:latin typeface="微软雅黑" panose="020B0503020204020204" pitchFamily="34" charset="-122"/>
                <a:ea typeface="微软雅黑" panose="020B0503020204020204" pitchFamily="34" charset="-122"/>
              </a:rPr>
              <a:t>s-DDoS</a:t>
            </a:r>
            <a:r>
              <a:rPr lang="zh-CN" altLang="en-US" sz="1600" dirty="0">
                <a:latin typeface="微软雅黑" panose="020B0503020204020204" pitchFamily="34" charset="-122"/>
                <a:ea typeface="微软雅黑" panose="020B0503020204020204" pitchFamily="34" charset="-122"/>
              </a:rPr>
              <a:t>反射攻击的部署者（</a:t>
            </a:r>
            <a:r>
              <a:rPr lang="en-US" altLang="zh-CN" sz="1600" dirty="0">
                <a:latin typeface="微软雅黑" panose="020B0503020204020204" pitchFamily="34" charset="-122"/>
                <a:ea typeface="微软雅黑" panose="020B0503020204020204" pitchFamily="34" charset="-122"/>
              </a:rPr>
              <a:t>AS6</a:t>
            </a:r>
            <a:r>
              <a:rPr lang="zh-CN" altLang="en-US" sz="1600" dirty="0">
                <a:latin typeface="微软雅黑" panose="020B0503020204020204" pitchFamily="34" charset="-122"/>
                <a:ea typeface="微软雅黑" panose="020B0503020204020204" pitchFamily="34" charset="-122"/>
              </a:rPr>
              <a:t>）</a:t>
            </a:r>
          </a:p>
          <a:p>
            <a:endParaRPr lang="zh-CN" altLang="en-US" sz="1600" dirty="0">
              <a:solidFill>
                <a:srgbClr val="CC6600"/>
              </a:solidFill>
              <a:latin typeface="微软雅黑" panose="020B0503020204020204" pitchFamily="34" charset="-122"/>
              <a:ea typeface="微软雅黑" panose="020B0503020204020204" pitchFamily="34" charset="-122"/>
            </a:endParaRPr>
          </a:p>
          <a:p>
            <a:endParaRPr lang="zh-CN" altLang="en-US" dirty="0"/>
          </a:p>
        </p:txBody>
      </p:sp>
      <p:cxnSp>
        <p:nvCxnSpPr>
          <p:cNvPr id="29" name="直接连接符 28">
            <a:extLst>
              <a:ext uri="{FF2B5EF4-FFF2-40B4-BE49-F238E27FC236}">
                <a16:creationId xmlns:a16="http://schemas.microsoft.com/office/drawing/2014/main" id="{0768BECD-5B7D-4F60-9513-C919A18F41B6}"/>
              </a:ext>
            </a:extLst>
          </p:cNvPr>
          <p:cNvCxnSpPr>
            <a:cxnSpLocks/>
            <a:stCxn id="30" idx="1"/>
            <a:endCxn id="41" idx="3"/>
          </p:cNvCxnSpPr>
          <p:nvPr/>
        </p:nvCxnSpPr>
        <p:spPr bwMode="auto">
          <a:xfrm flipH="1">
            <a:off x="6846536" y="3188074"/>
            <a:ext cx="258264" cy="61930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云形 29">
            <a:extLst>
              <a:ext uri="{FF2B5EF4-FFF2-40B4-BE49-F238E27FC236}">
                <a16:creationId xmlns:a16="http://schemas.microsoft.com/office/drawing/2014/main" id="{5ABCFC99-810E-49E9-9BFA-931A684D438C}"/>
              </a:ext>
            </a:extLst>
          </p:cNvPr>
          <p:cNvSpPr/>
          <p:nvPr/>
        </p:nvSpPr>
        <p:spPr bwMode="auto">
          <a:xfrm>
            <a:off x="6487344" y="2705465"/>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AS1</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4" name="云形 33">
            <a:extLst>
              <a:ext uri="{FF2B5EF4-FFF2-40B4-BE49-F238E27FC236}">
                <a16:creationId xmlns:a16="http://schemas.microsoft.com/office/drawing/2014/main" id="{F676915D-F838-4DC5-8998-2E273316B0B6}"/>
              </a:ext>
            </a:extLst>
          </p:cNvPr>
          <p:cNvSpPr/>
          <p:nvPr/>
        </p:nvSpPr>
        <p:spPr bwMode="auto">
          <a:xfrm>
            <a:off x="9406940" y="2243411"/>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AS2</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7" name="云形 36">
            <a:extLst>
              <a:ext uri="{FF2B5EF4-FFF2-40B4-BE49-F238E27FC236}">
                <a16:creationId xmlns:a16="http://schemas.microsoft.com/office/drawing/2014/main" id="{AB351EFF-4C7A-4ADE-8F2D-75696C5F9518}"/>
              </a:ext>
            </a:extLst>
          </p:cNvPr>
          <p:cNvSpPr/>
          <p:nvPr/>
        </p:nvSpPr>
        <p:spPr bwMode="auto">
          <a:xfrm>
            <a:off x="7793405" y="3826501"/>
            <a:ext cx="847731" cy="424345"/>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AS4</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9" name="云形 38">
            <a:extLst>
              <a:ext uri="{FF2B5EF4-FFF2-40B4-BE49-F238E27FC236}">
                <a16:creationId xmlns:a16="http://schemas.microsoft.com/office/drawing/2014/main" id="{52ADEADA-696B-40C6-BA04-C31E42075754}"/>
              </a:ext>
            </a:extLst>
          </p:cNvPr>
          <p:cNvSpPr/>
          <p:nvPr/>
        </p:nvSpPr>
        <p:spPr bwMode="auto">
          <a:xfrm>
            <a:off x="8236570" y="2969564"/>
            <a:ext cx="1055519" cy="418018"/>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AS3</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0" name="云形 39">
            <a:extLst>
              <a:ext uri="{FF2B5EF4-FFF2-40B4-BE49-F238E27FC236}">
                <a16:creationId xmlns:a16="http://schemas.microsoft.com/office/drawing/2014/main" id="{2613FAD3-7BAD-43D3-975B-5A9DB7CE3810}"/>
              </a:ext>
            </a:extLst>
          </p:cNvPr>
          <p:cNvSpPr/>
          <p:nvPr/>
        </p:nvSpPr>
        <p:spPr bwMode="auto">
          <a:xfrm>
            <a:off x="9825973" y="3598840"/>
            <a:ext cx="84773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AS5</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1" name="云形 40">
            <a:extLst>
              <a:ext uri="{FF2B5EF4-FFF2-40B4-BE49-F238E27FC236}">
                <a16:creationId xmlns:a16="http://schemas.microsoft.com/office/drawing/2014/main" id="{F89EACA5-7F9A-4B59-A9D2-461F27786FAA}"/>
              </a:ext>
            </a:extLst>
          </p:cNvPr>
          <p:cNvSpPr/>
          <p:nvPr/>
        </p:nvSpPr>
        <p:spPr bwMode="auto">
          <a:xfrm>
            <a:off x="6464305" y="3779757"/>
            <a:ext cx="76446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AS6</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2" name="云形 41">
            <a:extLst>
              <a:ext uri="{FF2B5EF4-FFF2-40B4-BE49-F238E27FC236}">
                <a16:creationId xmlns:a16="http://schemas.microsoft.com/office/drawing/2014/main" id="{6ED5150F-C482-45D0-A529-E4491284C95F}"/>
              </a:ext>
            </a:extLst>
          </p:cNvPr>
          <p:cNvSpPr/>
          <p:nvPr/>
        </p:nvSpPr>
        <p:spPr bwMode="auto">
          <a:xfrm>
            <a:off x="7501815" y="4572758"/>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AS7</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3" name="云形 42">
            <a:extLst>
              <a:ext uri="{FF2B5EF4-FFF2-40B4-BE49-F238E27FC236}">
                <a16:creationId xmlns:a16="http://schemas.microsoft.com/office/drawing/2014/main" id="{B6CFB45A-9E1E-4025-94A0-68E33F29B6E1}"/>
              </a:ext>
            </a:extLst>
          </p:cNvPr>
          <p:cNvSpPr/>
          <p:nvPr/>
        </p:nvSpPr>
        <p:spPr bwMode="auto">
          <a:xfrm>
            <a:off x="8938935" y="4526248"/>
            <a:ext cx="76446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AS8</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4" name="云形 43">
            <a:extLst>
              <a:ext uri="{FF2B5EF4-FFF2-40B4-BE49-F238E27FC236}">
                <a16:creationId xmlns:a16="http://schemas.microsoft.com/office/drawing/2014/main" id="{17468606-6EDD-4E3E-8DE6-7B69E3F8AF74}"/>
              </a:ext>
            </a:extLst>
          </p:cNvPr>
          <p:cNvSpPr/>
          <p:nvPr/>
        </p:nvSpPr>
        <p:spPr bwMode="auto">
          <a:xfrm>
            <a:off x="10847011" y="4214123"/>
            <a:ext cx="764461" cy="483123"/>
          </a:xfrm>
          <a:prstGeom prst="cloud">
            <a:avLst/>
          </a:prstGeom>
          <a:solidFill>
            <a:srgbClr val="00B050"/>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AS9</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45" name="直接连接符 44">
            <a:extLst>
              <a:ext uri="{FF2B5EF4-FFF2-40B4-BE49-F238E27FC236}">
                <a16:creationId xmlns:a16="http://schemas.microsoft.com/office/drawing/2014/main" id="{FBB79D4E-BF0F-4F10-B07C-61DE14A88AD9}"/>
              </a:ext>
            </a:extLst>
          </p:cNvPr>
          <p:cNvCxnSpPr>
            <a:cxnSpLocks/>
            <a:stCxn id="30" idx="0"/>
            <a:endCxn id="34" idx="2"/>
          </p:cNvCxnSpPr>
          <p:nvPr/>
        </p:nvCxnSpPr>
        <p:spPr bwMode="auto">
          <a:xfrm flipV="1">
            <a:off x="7721226" y="2484973"/>
            <a:ext cx="1689545" cy="46205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F19FDDF0-9705-46DE-A7D2-838F2EA9F979}"/>
              </a:ext>
            </a:extLst>
          </p:cNvPr>
          <p:cNvCxnSpPr>
            <a:stCxn id="37" idx="1"/>
            <a:endCxn id="42" idx="3"/>
          </p:cNvCxnSpPr>
          <p:nvPr/>
        </p:nvCxnSpPr>
        <p:spPr bwMode="auto">
          <a:xfrm flipH="1">
            <a:off x="7884046" y="4250394"/>
            <a:ext cx="333225" cy="349987"/>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C64A2948-B10E-4481-9FD4-E65ABD6E2A66}"/>
              </a:ext>
            </a:extLst>
          </p:cNvPr>
          <p:cNvCxnSpPr>
            <a:cxnSpLocks/>
            <a:endCxn id="43" idx="2"/>
          </p:cNvCxnSpPr>
          <p:nvPr/>
        </p:nvCxnSpPr>
        <p:spPr bwMode="auto">
          <a:xfrm>
            <a:off x="8382589" y="4202386"/>
            <a:ext cx="558717" cy="56542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04FD8E0A-3388-4FBE-BD29-D45F564CF182}"/>
              </a:ext>
            </a:extLst>
          </p:cNvPr>
          <p:cNvCxnSpPr>
            <a:cxnSpLocks/>
            <a:stCxn id="39" idx="1"/>
            <a:endCxn id="37" idx="3"/>
          </p:cNvCxnSpPr>
          <p:nvPr/>
        </p:nvCxnSpPr>
        <p:spPr bwMode="auto">
          <a:xfrm flipH="1">
            <a:off x="8217271" y="3387137"/>
            <a:ext cx="547059" cy="46362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13267328-316C-4C33-92E0-13D4F139A5FA}"/>
              </a:ext>
            </a:extLst>
          </p:cNvPr>
          <p:cNvCxnSpPr>
            <a:stCxn id="40" idx="2"/>
            <a:endCxn id="37" idx="0"/>
          </p:cNvCxnSpPr>
          <p:nvPr/>
        </p:nvCxnSpPr>
        <p:spPr bwMode="auto">
          <a:xfrm flipH="1">
            <a:off x="8640430" y="3840402"/>
            <a:ext cx="1188173" cy="19827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BE123C17-6B15-43B0-AA6B-02B3FEEC3F77}"/>
              </a:ext>
            </a:extLst>
          </p:cNvPr>
          <p:cNvCxnSpPr>
            <a:stCxn id="34" idx="1"/>
            <a:endCxn id="40" idx="3"/>
          </p:cNvCxnSpPr>
          <p:nvPr/>
        </p:nvCxnSpPr>
        <p:spPr bwMode="auto">
          <a:xfrm>
            <a:off x="10024396" y="2726020"/>
            <a:ext cx="225443" cy="900443"/>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75EC0F68-ED81-406C-8403-B33959A4E55C}"/>
              </a:ext>
            </a:extLst>
          </p:cNvPr>
          <p:cNvCxnSpPr>
            <a:cxnSpLocks/>
            <a:stCxn id="43" idx="0"/>
            <a:endCxn id="40" idx="1"/>
          </p:cNvCxnSpPr>
          <p:nvPr/>
        </p:nvCxnSpPr>
        <p:spPr bwMode="auto">
          <a:xfrm flipV="1">
            <a:off x="9702759" y="4081449"/>
            <a:ext cx="547080" cy="686361"/>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A60E4EE0-0549-4F8B-8F47-BDA4627E6B97}"/>
              </a:ext>
            </a:extLst>
          </p:cNvPr>
          <p:cNvCxnSpPr>
            <a:stCxn id="44" idx="3"/>
            <a:endCxn id="40" idx="0"/>
          </p:cNvCxnSpPr>
          <p:nvPr/>
        </p:nvCxnSpPr>
        <p:spPr bwMode="auto">
          <a:xfrm flipH="1" flipV="1">
            <a:off x="10672998" y="3840402"/>
            <a:ext cx="556244" cy="401344"/>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CB67F6A1-52D2-4803-B1EB-119CDE96009E}"/>
              </a:ext>
            </a:extLst>
          </p:cNvPr>
          <p:cNvCxnSpPr>
            <a:cxnSpLocks/>
          </p:cNvCxnSpPr>
          <p:nvPr/>
        </p:nvCxnSpPr>
        <p:spPr bwMode="auto">
          <a:xfrm flipV="1">
            <a:off x="9096161" y="2637832"/>
            <a:ext cx="481334" cy="391946"/>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4" name="文本框 53">
            <a:extLst>
              <a:ext uri="{FF2B5EF4-FFF2-40B4-BE49-F238E27FC236}">
                <a16:creationId xmlns:a16="http://schemas.microsoft.com/office/drawing/2014/main" id="{289A088C-6282-4093-B52D-58791EC9A7ED}"/>
              </a:ext>
            </a:extLst>
          </p:cNvPr>
          <p:cNvSpPr txBox="1"/>
          <p:nvPr/>
        </p:nvSpPr>
        <p:spPr>
          <a:xfrm>
            <a:off x="6596832" y="2587922"/>
            <a:ext cx="333779" cy="369332"/>
          </a:xfrm>
          <a:prstGeom prst="rect">
            <a:avLst/>
          </a:prstGeom>
          <a:noFill/>
        </p:spPr>
        <p:txBody>
          <a:bodyPr wrap="square">
            <a:spAutoFit/>
          </a:bodyPr>
          <a:lstStyle/>
          <a:p>
            <a:r>
              <a:rPr lang="zh-CN" altLang="en-US" sz="1800" dirty="0">
                <a:solidFill>
                  <a:srgbClr val="CC6600"/>
                </a:solidFill>
                <a:latin typeface="新宋体" panose="02010609030101010101" pitchFamily="49" charset="-122"/>
                <a:ea typeface="新宋体" panose="02010609030101010101" pitchFamily="49" charset="-122"/>
              </a:rPr>
              <a:t>①</a:t>
            </a:r>
            <a:endParaRPr lang="zh-CN" altLang="en-US" dirty="0">
              <a:solidFill>
                <a:srgbClr val="CC6600"/>
              </a:solidFill>
            </a:endParaRPr>
          </a:p>
        </p:txBody>
      </p:sp>
      <p:sp>
        <p:nvSpPr>
          <p:cNvPr id="55" name="任意多边形: 形状 54">
            <a:extLst>
              <a:ext uri="{FF2B5EF4-FFF2-40B4-BE49-F238E27FC236}">
                <a16:creationId xmlns:a16="http://schemas.microsoft.com/office/drawing/2014/main" id="{00F3416A-3FA0-4A35-B69E-EDAF52DDD757}"/>
              </a:ext>
            </a:extLst>
          </p:cNvPr>
          <p:cNvSpPr/>
          <p:nvPr/>
        </p:nvSpPr>
        <p:spPr bwMode="auto">
          <a:xfrm>
            <a:off x="7667715" y="2507510"/>
            <a:ext cx="1909991" cy="2320745"/>
          </a:xfrm>
          <a:custGeom>
            <a:avLst/>
            <a:gdLst>
              <a:gd name="connsiteX0" fmla="*/ 0 w 1909991"/>
              <a:gd name="connsiteY0" fmla="*/ 386748 h 2320745"/>
              <a:gd name="connsiteX1" fmla="*/ 1877352 w 1909991"/>
              <a:gd name="connsiteY1" fmla="*/ 14515 h 2320745"/>
              <a:gd name="connsiteX2" fmla="*/ 1132885 w 1909991"/>
              <a:gd name="connsiteY2" fmla="*/ 831810 h 2320745"/>
              <a:gd name="connsiteX3" fmla="*/ 364142 w 1909991"/>
              <a:gd name="connsiteY3" fmla="*/ 2320745 h 2320745"/>
            </a:gdLst>
            <a:ahLst/>
            <a:cxnLst>
              <a:cxn ang="0">
                <a:pos x="connsiteX0" y="connsiteY0"/>
              </a:cxn>
              <a:cxn ang="0">
                <a:pos x="connsiteX1" y="connsiteY1"/>
              </a:cxn>
              <a:cxn ang="0">
                <a:pos x="connsiteX2" y="connsiteY2"/>
              </a:cxn>
              <a:cxn ang="0">
                <a:pos x="connsiteX3" y="connsiteY3"/>
              </a:cxn>
            </a:cxnLst>
            <a:rect l="l" t="t" r="r" b="b"/>
            <a:pathLst>
              <a:path w="1909991" h="2320745">
                <a:moveTo>
                  <a:pt x="0" y="386748"/>
                </a:moveTo>
                <a:cubicBezTo>
                  <a:pt x="844269" y="163543"/>
                  <a:pt x="1688538" y="-59662"/>
                  <a:pt x="1877352" y="14515"/>
                </a:cubicBezTo>
                <a:cubicBezTo>
                  <a:pt x="2066166" y="88692"/>
                  <a:pt x="1385087" y="447438"/>
                  <a:pt x="1132885" y="831810"/>
                </a:cubicBezTo>
                <a:cubicBezTo>
                  <a:pt x="880683" y="1216182"/>
                  <a:pt x="622412" y="1768463"/>
                  <a:pt x="364142" y="2320745"/>
                </a:cubicBezTo>
              </a:path>
            </a:pathLst>
          </a:custGeom>
          <a:noFill/>
          <a:ln w="31750" cap="flat" cmpd="sng" algn="ctr">
            <a:solidFill>
              <a:srgbClr val="CC6600"/>
            </a:solidFill>
            <a:prstDash val="dash"/>
            <a:round/>
            <a:headEnd type="none" w="med" len="med"/>
            <a:tailEnd type="arrow" w="lg" len="lg"/>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lang="zh-CN" altLang="en-US" sz="2000">
              <a:latin typeface="Arial" pitchFamily="34" charset="0"/>
              <a:ea typeface="楷体_GB2312" pitchFamily="49" charset="-122"/>
            </a:endParaRPr>
          </a:p>
        </p:txBody>
      </p:sp>
      <p:sp>
        <p:nvSpPr>
          <p:cNvPr id="56" name="任意多边形: 形状 55">
            <a:extLst>
              <a:ext uri="{FF2B5EF4-FFF2-40B4-BE49-F238E27FC236}">
                <a16:creationId xmlns:a16="http://schemas.microsoft.com/office/drawing/2014/main" id="{D0411D55-489F-4571-83D0-5A82CB5683ED}"/>
              </a:ext>
            </a:extLst>
          </p:cNvPr>
          <p:cNvSpPr/>
          <p:nvPr/>
        </p:nvSpPr>
        <p:spPr bwMode="auto">
          <a:xfrm>
            <a:off x="7336973" y="2306792"/>
            <a:ext cx="3892269" cy="2078328"/>
          </a:xfrm>
          <a:custGeom>
            <a:avLst/>
            <a:gdLst>
              <a:gd name="connsiteX0" fmla="*/ 0 w 3892269"/>
              <a:gd name="connsiteY0" fmla="*/ 435645 h 2078328"/>
              <a:gd name="connsiteX1" fmla="*/ 2370966 w 3892269"/>
              <a:gd name="connsiteY1" fmla="*/ 63411 h 2078328"/>
              <a:gd name="connsiteX2" fmla="*/ 3123525 w 3892269"/>
              <a:gd name="connsiteY2" fmla="*/ 1592806 h 2078328"/>
              <a:gd name="connsiteX3" fmla="*/ 3892269 w 3892269"/>
              <a:gd name="connsiteY3" fmla="*/ 2078328 h 2078328"/>
            </a:gdLst>
            <a:ahLst/>
            <a:cxnLst>
              <a:cxn ang="0">
                <a:pos x="connsiteX0" y="connsiteY0"/>
              </a:cxn>
              <a:cxn ang="0">
                <a:pos x="connsiteX1" y="connsiteY1"/>
              </a:cxn>
              <a:cxn ang="0">
                <a:pos x="connsiteX2" y="connsiteY2"/>
              </a:cxn>
              <a:cxn ang="0">
                <a:pos x="connsiteX3" y="connsiteY3"/>
              </a:cxn>
            </a:cxnLst>
            <a:rect l="l" t="t" r="r" b="b"/>
            <a:pathLst>
              <a:path w="3892269" h="2078328">
                <a:moveTo>
                  <a:pt x="0" y="435645"/>
                </a:moveTo>
                <a:cubicBezTo>
                  <a:pt x="925189" y="153098"/>
                  <a:pt x="1850379" y="-129449"/>
                  <a:pt x="2370966" y="63411"/>
                </a:cubicBezTo>
                <a:cubicBezTo>
                  <a:pt x="2891554" y="256271"/>
                  <a:pt x="2869975" y="1256987"/>
                  <a:pt x="3123525" y="1592806"/>
                </a:cubicBezTo>
                <a:cubicBezTo>
                  <a:pt x="3377075" y="1928625"/>
                  <a:pt x="3634672" y="2003476"/>
                  <a:pt x="3892269" y="2078328"/>
                </a:cubicBezTo>
              </a:path>
            </a:pathLst>
          </a:custGeom>
          <a:noFill/>
          <a:ln w="31750" cap="flat" cmpd="sng" algn="ctr">
            <a:solidFill>
              <a:srgbClr val="CC6600"/>
            </a:solidFill>
            <a:prstDash val="dash"/>
            <a:round/>
            <a:headEnd type="none" w="med" len="med"/>
            <a:tailEnd type="arrow" w="lg" len="lg"/>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lang="zh-CN" altLang="en-US" sz="2000">
              <a:latin typeface="Arial" pitchFamily="34" charset="0"/>
              <a:ea typeface="楷体_GB2312" pitchFamily="49" charset="-122"/>
            </a:endParaRPr>
          </a:p>
        </p:txBody>
      </p:sp>
      <p:sp>
        <p:nvSpPr>
          <p:cNvPr id="57" name="文本框 56">
            <a:extLst>
              <a:ext uri="{FF2B5EF4-FFF2-40B4-BE49-F238E27FC236}">
                <a16:creationId xmlns:a16="http://schemas.microsoft.com/office/drawing/2014/main" id="{D6D65E2A-03F5-429E-B561-50DBE3F92735}"/>
              </a:ext>
            </a:extLst>
          </p:cNvPr>
          <p:cNvSpPr txBox="1"/>
          <p:nvPr/>
        </p:nvSpPr>
        <p:spPr>
          <a:xfrm>
            <a:off x="7022951" y="2575305"/>
            <a:ext cx="401150" cy="369332"/>
          </a:xfrm>
          <a:prstGeom prst="rect">
            <a:avLst/>
          </a:prstGeom>
          <a:noFill/>
        </p:spPr>
        <p:txBody>
          <a:bodyPr wrap="square">
            <a:spAutoFit/>
          </a:bodyPr>
          <a:lstStyle/>
          <a:p>
            <a:r>
              <a:rPr lang="zh-CN" altLang="en-US" sz="1800" dirty="0">
                <a:solidFill>
                  <a:srgbClr val="CC6600"/>
                </a:solidFill>
                <a:latin typeface="新宋体" panose="02010609030101010101" pitchFamily="49" charset="-122"/>
                <a:ea typeface="新宋体" panose="02010609030101010101" pitchFamily="49" charset="-122"/>
              </a:rPr>
              <a:t>②</a:t>
            </a:r>
            <a:endParaRPr lang="zh-CN" altLang="en-US" dirty="0">
              <a:solidFill>
                <a:srgbClr val="CC6600"/>
              </a:solidFill>
            </a:endParaRPr>
          </a:p>
        </p:txBody>
      </p:sp>
      <p:sp>
        <p:nvSpPr>
          <p:cNvPr id="58" name="任意多边形: 形状 57">
            <a:extLst>
              <a:ext uri="{FF2B5EF4-FFF2-40B4-BE49-F238E27FC236}">
                <a16:creationId xmlns:a16="http://schemas.microsoft.com/office/drawing/2014/main" id="{839FA59A-55E2-4CCF-B44B-F7AEF28DFDFC}"/>
              </a:ext>
            </a:extLst>
          </p:cNvPr>
          <p:cNvSpPr/>
          <p:nvPr/>
        </p:nvSpPr>
        <p:spPr bwMode="auto">
          <a:xfrm>
            <a:off x="6890414" y="1956182"/>
            <a:ext cx="3657600" cy="1873857"/>
          </a:xfrm>
          <a:custGeom>
            <a:avLst/>
            <a:gdLst>
              <a:gd name="connsiteX0" fmla="*/ 0 w 3657600"/>
              <a:gd name="connsiteY0" fmla="*/ 781657 h 1873857"/>
              <a:gd name="connsiteX1" fmla="*/ 647700 w 3657600"/>
              <a:gd name="connsiteY1" fmla="*/ 222857 h 1873857"/>
              <a:gd name="connsiteX2" fmla="*/ 2286000 w 3657600"/>
              <a:gd name="connsiteY2" fmla="*/ 6957 h 1873857"/>
              <a:gd name="connsiteX3" fmla="*/ 3416300 w 3657600"/>
              <a:gd name="connsiteY3" fmla="*/ 451457 h 1873857"/>
              <a:gd name="connsiteX4" fmla="*/ 3657600 w 3657600"/>
              <a:gd name="connsiteY4" fmla="*/ 1873857 h 1873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1873857">
                <a:moveTo>
                  <a:pt x="0" y="781657"/>
                </a:moveTo>
                <a:cubicBezTo>
                  <a:pt x="133350" y="566815"/>
                  <a:pt x="266700" y="351974"/>
                  <a:pt x="647700" y="222857"/>
                </a:cubicBezTo>
                <a:cubicBezTo>
                  <a:pt x="1028700" y="93740"/>
                  <a:pt x="1824567" y="-31143"/>
                  <a:pt x="2286000" y="6957"/>
                </a:cubicBezTo>
                <a:cubicBezTo>
                  <a:pt x="2747433" y="45057"/>
                  <a:pt x="3187700" y="140307"/>
                  <a:pt x="3416300" y="451457"/>
                </a:cubicBezTo>
                <a:cubicBezTo>
                  <a:pt x="3644900" y="762607"/>
                  <a:pt x="3651250" y="1318232"/>
                  <a:pt x="3657600" y="1873857"/>
                </a:cubicBezTo>
              </a:path>
            </a:pathLst>
          </a:custGeom>
          <a:noFill/>
          <a:ln w="31750" cap="flat" cmpd="sng" algn="ctr">
            <a:solidFill>
              <a:srgbClr val="CC6600"/>
            </a:solidFill>
            <a:prstDash val="dash"/>
            <a:round/>
            <a:headEnd type="none" w="med" len="med"/>
            <a:tailEnd type="arrow" w="lg" len="lg"/>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lang="zh-CN" altLang="en-US" sz="2000">
              <a:latin typeface="Arial" pitchFamily="34" charset="0"/>
              <a:ea typeface="楷体_GB2312" pitchFamily="49" charset="-122"/>
            </a:endParaRPr>
          </a:p>
        </p:txBody>
      </p:sp>
      <p:sp>
        <p:nvSpPr>
          <p:cNvPr id="59" name="文本框 58">
            <a:extLst>
              <a:ext uri="{FF2B5EF4-FFF2-40B4-BE49-F238E27FC236}">
                <a16:creationId xmlns:a16="http://schemas.microsoft.com/office/drawing/2014/main" id="{1C72237E-D663-4C1E-9443-E0828862C970}"/>
              </a:ext>
            </a:extLst>
          </p:cNvPr>
          <p:cNvSpPr txBox="1"/>
          <p:nvPr/>
        </p:nvSpPr>
        <p:spPr>
          <a:xfrm>
            <a:off x="7343731" y="2727049"/>
            <a:ext cx="401150" cy="369332"/>
          </a:xfrm>
          <a:prstGeom prst="rect">
            <a:avLst/>
          </a:prstGeom>
          <a:noFill/>
        </p:spPr>
        <p:txBody>
          <a:bodyPr wrap="square">
            <a:spAutoFit/>
          </a:bodyPr>
          <a:lstStyle/>
          <a:p>
            <a:r>
              <a:rPr lang="zh-CN" altLang="en-US" sz="1800" dirty="0">
                <a:solidFill>
                  <a:srgbClr val="CC6600"/>
                </a:solidFill>
                <a:latin typeface="新宋体" panose="02010609030101010101" pitchFamily="49" charset="-122"/>
                <a:ea typeface="新宋体" panose="02010609030101010101" pitchFamily="49" charset="-122"/>
              </a:rPr>
              <a:t>③</a:t>
            </a:r>
            <a:endParaRPr lang="zh-CN" altLang="en-US" dirty="0">
              <a:solidFill>
                <a:srgbClr val="CC6600"/>
              </a:solidFill>
            </a:endParaRPr>
          </a:p>
        </p:txBody>
      </p:sp>
    </p:spTree>
    <p:extLst>
      <p:ext uri="{BB962C8B-B14F-4D97-AF65-F5344CB8AC3E}">
        <p14:creationId xmlns:p14="http://schemas.microsoft.com/office/powerpoint/2010/main" val="13362472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84334-4CDA-46A1-BD79-3D399B730BC6}"/>
              </a:ext>
            </a:extLst>
          </p:cNvPr>
          <p:cNvSpPr>
            <a:spLocks noGrp="1"/>
          </p:cNvSpPr>
          <p:nvPr>
            <p:ph type="title"/>
          </p:nvPr>
        </p:nvSpPr>
        <p:spPr/>
        <p:txBody>
          <a:bodyPr/>
          <a:lstStyle/>
          <a:p>
            <a:r>
              <a:rPr lang="zh-CN" altLang="en-US" dirty="0"/>
              <a:t>具体设计</a:t>
            </a:r>
          </a:p>
        </p:txBody>
      </p:sp>
      <p:sp>
        <p:nvSpPr>
          <p:cNvPr id="3" name="内容占位符 2">
            <a:extLst>
              <a:ext uri="{FF2B5EF4-FFF2-40B4-BE49-F238E27FC236}">
                <a16:creationId xmlns:a16="http://schemas.microsoft.com/office/drawing/2014/main" id="{F2E4A3DC-2E6A-4378-A2CE-7471527CF2F5}"/>
              </a:ext>
            </a:extLst>
          </p:cNvPr>
          <p:cNvSpPr>
            <a:spLocks noGrp="1"/>
          </p:cNvSpPr>
          <p:nvPr>
            <p:ph idx="1"/>
          </p:nvPr>
        </p:nvSpPr>
        <p:spPr/>
        <p:txBody>
          <a:bodyPr/>
          <a:lstStyle/>
          <a:p>
            <a:pPr>
              <a:lnSpc>
                <a:spcPct val="150000"/>
              </a:lnSpc>
            </a:pPr>
            <a:r>
              <a:rPr lang="en-US" altLang="zh-CN" sz="1600" dirty="0"/>
              <a:t>SRv6 SID</a:t>
            </a:r>
          </a:p>
          <a:p>
            <a:pPr>
              <a:lnSpc>
                <a:spcPct val="150000"/>
              </a:lnSpc>
            </a:pPr>
            <a:r>
              <a:rPr lang="en-US" altLang="zh-CN" sz="1600" dirty="0"/>
              <a:t>SRV6 TLV</a:t>
            </a:r>
          </a:p>
          <a:p>
            <a:pPr>
              <a:lnSpc>
                <a:spcPct val="150000"/>
              </a:lnSpc>
            </a:pPr>
            <a:r>
              <a:rPr lang="zh-CN" altLang="en-US" sz="1600" dirty="0"/>
              <a:t>密钥同步</a:t>
            </a:r>
            <a:endParaRPr lang="en-US" altLang="zh-CN" sz="1600" dirty="0"/>
          </a:p>
          <a:p>
            <a:pPr>
              <a:lnSpc>
                <a:spcPct val="150000"/>
              </a:lnSpc>
            </a:pPr>
            <a:r>
              <a:rPr lang="zh-CN" altLang="en-US" sz="1600" dirty="0"/>
              <a:t>报文验证</a:t>
            </a:r>
            <a:endParaRPr lang="en-US" altLang="zh-CN" sz="1600" dirty="0"/>
          </a:p>
          <a:p>
            <a:endParaRPr lang="zh-CN" altLang="en-US" dirty="0"/>
          </a:p>
        </p:txBody>
      </p:sp>
    </p:spTree>
    <p:extLst>
      <p:ext uri="{BB962C8B-B14F-4D97-AF65-F5344CB8AC3E}">
        <p14:creationId xmlns:p14="http://schemas.microsoft.com/office/powerpoint/2010/main" val="315128136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E2929-0A86-4492-8C0F-0975A3B7527E}"/>
              </a:ext>
            </a:extLst>
          </p:cNvPr>
          <p:cNvSpPr>
            <a:spLocks noGrp="1"/>
          </p:cNvSpPr>
          <p:nvPr>
            <p:ph type="title"/>
          </p:nvPr>
        </p:nvSpPr>
        <p:spPr/>
        <p:txBody>
          <a:bodyPr/>
          <a:lstStyle/>
          <a:p>
            <a:r>
              <a:rPr lang="en-US" altLang="zh-CN" dirty="0"/>
              <a:t>SRv6 SID</a:t>
            </a:r>
            <a:endParaRPr lang="zh-CN" altLang="en-US" dirty="0"/>
          </a:p>
        </p:txBody>
      </p:sp>
      <p:sp>
        <p:nvSpPr>
          <p:cNvPr id="3" name="内容占位符 2">
            <a:extLst>
              <a:ext uri="{FF2B5EF4-FFF2-40B4-BE49-F238E27FC236}">
                <a16:creationId xmlns:a16="http://schemas.microsoft.com/office/drawing/2014/main" id="{9CADC3AC-A368-494C-83A0-FB324AED5845}"/>
              </a:ext>
            </a:extLst>
          </p:cNvPr>
          <p:cNvSpPr>
            <a:spLocks noGrp="1"/>
          </p:cNvSpPr>
          <p:nvPr>
            <p:ph idx="1"/>
          </p:nvPr>
        </p:nvSpPr>
        <p:spPr>
          <a:xfrm>
            <a:off x="563180" y="1134269"/>
            <a:ext cx="11068815" cy="4589462"/>
          </a:xfrm>
        </p:spPr>
        <p:txBody>
          <a:bodyPr/>
          <a:lstStyle/>
          <a:p>
            <a:r>
              <a:rPr lang="en-US" altLang="zh-CN" sz="1600" dirty="0"/>
              <a:t>SRv6</a:t>
            </a:r>
            <a:r>
              <a:rPr lang="zh-CN" altLang="en-US" sz="1600" dirty="0"/>
              <a:t>通过网络分段（</a:t>
            </a:r>
            <a:r>
              <a:rPr lang="en-US" altLang="zh-CN" sz="1600" dirty="0"/>
              <a:t>SRv6 Segment</a:t>
            </a:r>
            <a:r>
              <a:rPr lang="zh-CN" altLang="en-US" sz="1600" dirty="0"/>
              <a:t>）来指导报文在网络中的转发，标识</a:t>
            </a:r>
            <a:r>
              <a:rPr lang="en-US" altLang="zh-CN" sz="1600" dirty="0"/>
              <a:t>SRv6 Segment</a:t>
            </a:r>
            <a:r>
              <a:rPr lang="zh-CN" altLang="en-US" sz="1600" dirty="0"/>
              <a:t>的</a:t>
            </a:r>
            <a:r>
              <a:rPr lang="en-US" altLang="zh-CN" sz="1600" dirty="0"/>
              <a:t>ID</a:t>
            </a:r>
            <a:r>
              <a:rPr lang="zh-CN" altLang="en-US" sz="1600" dirty="0"/>
              <a:t>被称为</a:t>
            </a:r>
            <a:r>
              <a:rPr lang="en-US" altLang="zh-CN" sz="1600" dirty="0"/>
              <a:t>SRv6 SID</a:t>
            </a:r>
            <a:r>
              <a:rPr lang="zh-CN" altLang="en-US" sz="1600" dirty="0"/>
              <a:t>，每一个</a:t>
            </a:r>
            <a:r>
              <a:rPr lang="en-US" altLang="zh-CN" sz="1600" dirty="0"/>
              <a:t>SRv6 SID</a:t>
            </a:r>
            <a:r>
              <a:rPr lang="zh-CN" altLang="en-US" sz="1600" dirty="0"/>
              <a:t>用一个</a:t>
            </a:r>
            <a:r>
              <a:rPr lang="en-US" altLang="zh-CN" sz="1600" dirty="0"/>
              <a:t>128 bit</a:t>
            </a:r>
            <a:r>
              <a:rPr lang="zh-CN" altLang="en-US" sz="1600" dirty="0"/>
              <a:t>的</a:t>
            </a:r>
            <a:r>
              <a:rPr lang="en-US" altLang="zh-CN" sz="1600" dirty="0"/>
              <a:t>IPv6</a:t>
            </a:r>
            <a:r>
              <a:rPr lang="zh-CN" altLang="en-US" sz="1600" dirty="0"/>
              <a:t>地址来表示</a:t>
            </a:r>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zh-CN" altLang="en-US" sz="1600" dirty="0"/>
              <a:t>在</a:t>
            </a:r>
            <a:r>
              <a:rPr lang="en-US" altLang="zh-CN" sz="1600" dirty="0"/>
              <a:t>RFC Draft</a:t>
            </a:r>
            <a:r>
              <a:rPr lang="zh-CN" altLang="en-US" sz="1600" dirty="0"/>
              <a:t>（</a:t>
            </a:r>
            <a:r>
              <a:rPr lang="en-US" altLang="zh-CN" sz="1600" dirty="0"/>
              <a:t>SRv6 Network Programming</a:t>
            </a:r>
            <a:r>
              <a:rPr lang="zh-CN" altLang="en-US" sz="1600" dirty="0"/>
              <a:t>）中所述，</a:t>
            </a:r>
            <a:r>
              <a:rPr lang="en-US" altLang="zh-CN" sz="1600" dirty="0"/>
              <a:t>Locator + Function + Argument &lt;= 128</a:t>
            </a:r>
            <a:r>
              <a:rPr lang="zh-CN" altLang="en-US" sz="1600" dirty="0"/>
              <a:t>，其中</a:t>
            </a:r>
            <a:r>
              <a:rPr lang="en-US" altLang="zh-CN" sz="1600" dirty="0"/>
              <a:t>Locator</a:t>
            </a:r>
            <a:r>
              <a:rPr lang="zh-CN" altLang="en-US" sz="1600" dirty="0"/>
              <a:t>由网络管理员分配，通常为</a:t>
            </a:r>
            <a:r>
              <a:rPr lang="en-US" altLang="zh-CN" sz="1600" dirty="0"/>
              <a:t>64 bit</a:t>
            </a:r>
            <a:r>
              <a:rPr lang="zh-CN" altLang="en-US" sz="1600" dirty="0"/>
              <a:t>，</a:t>
            </a:r>
            <a:r>
              <a:rPr lang="en-US" altLang="zh-CN" sz="1600" dirty="0"/>
              <a:t>Function</a:t>
            </a:r>
            <a:r>
              <a:rPr lang="zh-CN" altLang="en-US" sz="1600" dirty="0"/>
              <a:t>字段编码为</a:t>
            </a:r>
            <a:r>
              <a:rPr lang="en-US" altLang="zh-CN" sz="1600" dirty="0"/>
              <a:t>16 bit</a:t>
            </a:r>
            <a:r>
              <a:rPr lang="zh-CN" altLang="en-US" sz="1600" dirty="0"/>
              <a:t>，它可映射成一个</a:t>
            </a:r>
            <a:r>
              <a:rPr lang="en-US" altLang="zh-CN" sz="1600" dirty="0"/>
              <a:t>SRv6 Segment Endpoint Behavior</a:t>
            </a:r>
            <a:r>
              <a:rPr lang="zh-CN" altLang="en-US" sz="1600" dirty="0"/>
              <a:t>，具体映射关系由路由器定义（</a:t>
            </a:r>
            <a:r>
              <a:rPr lang="en-US" altLang="zh-CN" sz="1600" dirty="0"/>
              <a:t>SRv6</a:t>
            </a:r>
            <a:r>
              <a:rPr lang="zh-CN" altLang="en-US" sz="1600" dirty="0"/>
              <a:t>会将完整的</a:t>
            </a:r>
            <a:r>
              <a:rPr lang="en-US" altLang="zh-CN" sz="1600" dirty="0"/>
              <a:t>SID</a:t>
            </a:r>
            <a:r>
              <a:rPr lang="zh-CN" altLang="en-US" sz="1600" dirty="0"/>
              <a:t>及</a:t>
            </a:r>
            <a:r>
              <a:rPr lang="en-US" altLang="zh-CN" sz="1600" dirty="0" err="1"/>
              <a:t>Func</a:t>
            </a:r>
            <a:r>
              <a:rPr lang="zh-CN" altLang="en-US" sz="1600" dirty="0"/>
              <a:t>对应的行为编码公告出去）</a:t>
            </a:r>
            <a:endParaRPr lang="en-US" altLang="zh-CN" sz="1600" dirty="0"/>
          </a:p>
          <a:p>
            <a:r>
              <a:rPr lang="zh-CN" altLang="en-US" sz="1600" dirty="0"/>
              <a:t>为了支持</a:t>
            </a:r>
            <a:r>
              <a:rPr lang="en-US" altLang="zh-CN" sz="1600" dirty="0"/>
              <a:t>SRP</a:t>
            </a:r>
            <a:r>
              <a:rPr lang="zh-CN" altLang="en-US" sz="1600" dirty="0"/>
              <a:t>中密钥协商及报文验证中操作，我们对</a:t>
            </a:r>
            <a:r>
              <a:rPr lang="en-US" altLang="zh-CN" sz="1600" dirty="0"/>
              <a:t>SID</a:t>
            </a:r>
            <a:r>
              <a:rPr lang="zh-CN" altLang="en-US" sz="1600" dirty="0"/>
              <a:t>中</a:t>
            </a:r>
            <a:r>
              <a:rPr lang="en-US" altLang="zh-CN" sz="1600" dirty="0" err="1"/>
              <a:t>Func</a:t>
            </a:r>
            <a:r>
              <a:rPr lang="zh-CN" altLang="en-US" sz="1600" dirty="0"/>
              <a:t>进行了扩展，并提供了一些</a:t>
            </a:r>
            <a:r>
              <a:rPr lang="en-US" altLang="zh-CN" sz="1600" dirty="0"/>
              <a:t>SR Endpoint Behaviors</a:t>
            </a:r>
          </a:p>
          <a:p>
            <a:endParaRPr lang="zh-CN" altLang="en-US" sz="1600" dirty="0"/>
          </a:p>
        </p:txBody>
      </p:sp>
      <p:graphicFrame>
        <p:nvGraphicFramePr>
          <p:cNvPr id="4" name="表格 4">
            <a:extLst>
              <a:ext uri="{FF2B5EF4-FFF2-40B4-BE49-F238E27FC236}">
                <a16:creationId xmlns:a16="http://schemas.microsoft.com/office/drawing/2014/main" id="{A14A9B7F-D0BB-48AD-9B57-772FE250D276}"/>
              </a:ext>
            </a:extLst>
          </p:cNvPr>
          <p:cNvGraphicFramePr>
            <a:graphicFrameLocks noGrp="1"/>
          </p:cNvGraphicFramePr>
          <p:nvPr>
            <p:extLst>
              <p:ext uri="{D42A27DB-BD31-4B8C-83A1-F6EECF244321}">
                <p14:modId xmlns:p14="http://schemas.microsoft.com/office/powerpoint/2010/main" val="3524377904"/>
              </p:ext>
            </p:extLst>
          </p:nvPr>
        </p:nvGraphicFramePr>
        <p:xfrm>
          <a:off x="3463727" y="2147474"/>
          <a:ext cx="4592715" cy="370840"/>
        </p:xfrm>
        <a:graphic>
          <a:graphicData uri="http://schemas.openxmlformats.org/drawingml/2006/table">
            <a:tbl>
              <a:tblPr firstRow="1" bandRow="1">
                <a:tableStyleId>{5C22544A-7EE6-4342-B048-85BDC9FD1C3A}</a:tableStyleId>
              </a:tblPr>
              <a:tblGrid>
                <a:gridCol w="1530905">
                  <a:extLst>
                    <a:ext uri="{9D8B030D-6E8A-4147-A177-3AD203B41FA5}">
                      <a16:colId xmlns:a16="http://schemas.microsoft.com/office/drawing/2014/main" val="2181759789"/>
                    </a:ext>
                  </a:extLst>
                </a:gridCol>
                <a:gridCol w="1530905">
                  <a:extLst>
                    <a:ext uri="{9D8B030D-6E8A-4147-A177-3AD203B41FA5}">
                      <a16:colId xmlns:a16="http://schemas.microsoft.com/office/drawing/2014/main" val="1396054709"/>
                    </a:ext>
                  </a:extLst>
                </a:gridCol>
                <a:gridCol w="1530905">
                  <a:extLst>
                    <a:ext uri="{9D8B030D-6E8A-4147-A177-3AD203B41FA5}">
                      <a16:colId xmlns:a16="http://schemas.microsoft.com/office/drawing/2014/main" val="2118810258"/>
                    </a:ext>
                  </a:extLst>
                </a:gridCol>
              </a:tblGrid>
              <a:tr h="370840">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Locator</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Function</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Argument</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9473230"/>
                  </a:ext>
                </a:extLst>
              </a:tr>
            </a:tbl>
          </a:graphicData>
        </a:graphic>
      </p:graphicFrame>
      <p:sp>
        <p:nvSpPr>
          <p:cNvPr id="5" name="文本框 4">
            <a:extLst>
              <a:ext uri="{FF2B5EF4-FFF2-40B4-BE49-F238E27FC236}">
                <a16:creationId xmlns:a16="http://schemas.microsoft.com/office/drawing/2014/main" id="{AB153FBE-1289-4AEB-AA7F-3677DA07C9D3}"/>
              </a:ext>
            </a:extLst>
          </p:cNvPr>
          <p:cNvSpPr txBox="1"/>
          <p:nvPr/>
        </p:nvSpPr>
        <p:spPr>
          <a:xfrm>
            <a:off x="4842539" y="1707221"/>
            <a:ext cx="2642070"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128 bit</a:t>
            </a:r>
            <a:r>
              <a:rPr lang="zh-CN" altLang="en-US" sz="1600" dirty="0">
                <a:latin typeface="微软雅黑" panose="020B0503020204020204" pitchFamily="34" charset="-122"/>
                <a:ea typeface="微软雅黑" panose="020B0503020204020204" pitchFamily="34" charset="-122"/>
              </a:rPr>
              <a:t>分段标识符（</a:t>
            </a:r>
            <a:r>
              <a:rPr lang="en-US" altLang="zh-CN" sz="1600" dirty="0">
                <a:latin typeface="微软雅黑" panose="020B0503020204020204" pitchFamily="34" charset="-122"/>
                <a:ea typeface="微软雅黑" panose="020B0503020204020204" pitchFamily="34" charset="-122"/>
              </a:rPr>
              <a:t>SID</a:t>
            </a:r>
            <a:r>
              <a:rPr lang="zh-CN" altLang="en-US" sz="1600"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9DA347BE-A290-4921-B972-E59C83A770F0}"/>
              </a:ext>
            </a:extLst>
          </p:cNvPr>
          <p:cNvSpPr txBox="1"/>
          <p:nvPr/>
        </p:nvSpPr>
        <p:spPr>
          <a:xfrm>
            <a:off x="4671819" y="2602772"/>
            <a:ext cx="298350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分段标识符（</a:t>
            </a:r>
            <a:r>
              <a:rPr lang="en-US" altLang="zh-CN" sz="1600" dirty="0">
                <a:latin typeface="微软雅黑" panose="020B0503020204020204" pitchFamily="34" charset="-122"/>
                <a:ea typeface="微软雅黑" panose="020B0503020204020204" pitchFamily="34" charset="-122"/>
              </a:rPr>
              <a:t>SID</a:t>
            </a:r>
            <a:r>
              <a:rPr lang="zh-CN" altLang="en-US" sz="1600" dirty="0">
                <a:latin typeface="微软雅黑" panose="020B0503020204020204" pitchFamily="34" charset="-122"/>
                <a:ea typeface="微软雅黑" panose="020B0503020204020204" pitchFamily="34" charset="-122"/>
              </a:rPr>
              <a:t>）结构示意图</a:t>
            </a:r>
          </a:p>
        </p:txBody>
      </p:sp>
      <p:graphicFrame>
        <p:nvGraphicFramePr>
          <p:cNvPr id="7" name="表格 7">
            <a:extLst>
              <a:ext uri="{FF2B5EF4-FFF2-40B4-BE49-F238E27FC236}">
                <a16:creationId xmlns:a16="http://schemas.microsoft.com/office/drawing/2014/main" id="{09965006-22A0-4F9F-98EB-6C883C000AF6}"/>
              </a:ext>
            </a:extLst>
          </p:cNvPr>
          <p:cNvGraphicFramePr>
            <a:graphicFrameLocks noGrp="1"/>
          </p:cNvGraphicFramePr>
          <p:nvPr>
            <p:extLst>
              <p:ext uri="{D42A27DB-BD31-4B8C-83A1-F6EECF244321}">
                <p14:modId xmlns:p14="http://schemas.microsoft.com/office/powerpoint/2010/main" val="4010344180"/>
              </p:ext>
            </p:extLst>
          </p:nvPr>
        </p:nvGraphicFramePr>
        <p:xfrm>
          <a:off x="2582900" y="4346316"/>
          <a:ext cx="7161348" cy="2376052"/>
        </p:xfrm>
        <a:graphic>
          <a:graphicData uri="http://schemas.openxmlformats.org/drawingml/2006/table">
            <a:tbl>
              <a:tblPr firstRow="1" bandRow="1">
                <a:tableStyleId>{5C22544A-7EE6-4342-B048-85BDC9FD1C3A}</a:tableStyleId>
              </a:tblPr>
              <a:tblGrid>
                <a:gridCol w="3580674">
                  <a:extLst>
                    <a:ext uri="{9D8B030D-6E8A-4147-A177-3AD203B41FA5}">
                      <a16:colId xmlns:a16="http://schemas.microsoft.com/office/drawing/2014/main" val="3772389905"/>
                    </a:ext>
                  </a:extLst>
                </a:gridCol>
                <a:gridCol w="3580674">
                  <a:extLst>
                    <a:ext uri="{9D8B030D-6E8A-4147-A177-3AD203B41FA5}">
                      <a16:colId xmlns:a16="http://schemas.microsoft.com/office/drawing/2014/main" val="33234473"/>
                    </a:ext>
                  </a:extLst>
                </a:gridCol>
              </a:tblGrid>
              <a:tr h="339436">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SID Function(16 bit)</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SR Endpoint Behavior</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6414318"/>
                  </a:ext>
                </a:extLst>
              </a:tr>
              <a:tr h="339436">
                <a:tc>
                  <a:txBody>
                    <a:bodyPr/>
                    <a:lstStyle/>
                    <a:p>
                      <a:pPr algn="ctr"/>
                      <a:r>
                        <a:rPr lang="en-US" altLang="zh-CN" sz="1600" dirty="0">
                          <a:latin typeface="微软雅黑" panose="020B0503020204020204" pitchFamily="34" charset="-122"/>
                          <a:ea typeface="微软雅黑" panose="020B0503020204020204" pitchFamily="34" charset="-122"/>
                        </a:rPr>
                        <a:t>0x0001</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latin typeface="微软雅黑" panose="020B0503020204020204" pitchFamily="34" charset="-122"/>
                          <a:ea typeface="微软雅黑" panose="020B0503020204020204" pitchFamily="34" charset="-122"/>
                        </a:rPr>
                        <a:t>密钥初始化</a:t>
                      </a:r>
                      <a:r>
                        <a:rPr lang="en-US" altLang="zh-CN" sz="1600" dirty="0">
                          <a:latin typeface="微软雅黑" panose="020B0503020204020204" pitchFamily="34" charset="-122"/>
                          <a:ea typeface="微软雅黑" panose="020B0503020204020204" pitchFamily="34" charset="-122"/>
                        </a:rPr>
                        <a:t>(End.SI)</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8589506"/>
                  </a:ext>
                </a:extLst>
              </a:tr>
              <a:tr h="339436">
                <a:tc>
                  <a:txBody>
                    <a:bodyPr/>
                    <a:lstStyle/>
                    <a:p>
                      <a:pPr algn="ctr"/>
                      <a:r>
                        <a:rPr lang="en-US" altLang="zh-CN" sz="1600" dirty="0">
                          <a:latin typeface="微软雅黑" panose="020B0503020204020204" pitchFamily="34" charset="-122"/>
                          <a:ea typeface="微软雅黑" panose="020B0503020204020204" pitchFamily="34" charset="-122"/>
                        </a:rPr>
                        <a:t>0x0002</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latin typeface="微软雅黑" panose="020B0503020204020204" pitchFamily="34" charset="-122"/>
                          <a:ea typeface="微软雅黑" panose="020B0503020204020204" pitchFamily="34" charset="-122"/>
                        </a:rPr>
                        <a:t>密钥更新</a:t>
                      </a:r>
                      <a:r>
                        <a:rPr lang="en-US" altLang="zh-CN" sz="1600" dirty="0">
                          <a:latin typeface="微软雅黑" panose="020B0503020204020204" pitchFamily="34" charset="-122"/>
                          <a:ea typeface="微软雅黑" panose="020B0503020204020204" pitchFamily="34" charset="-122"/>
                        </a:rPr>
                        <a:t>(End.SU)</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4179795"/>
                  </a:ext>
                </a:extLst>
              </a:tr>
              <a:tr h="339436">
                <a:tc>
                  <a:txBody>
                    <a:bodyPr/>
                    <a:lstStyle/>
                    <a:p>
                      <a:pPr algn="ctr"/>
                      <a:r>
                        <a:rPr lang="en-US" altLang="zh-CN" sz="1600" dirty="0">
                          <a:latin typeface="微软雅黑" panose="020B0503020204020204" pitchFamily="34" charset="-122"/>
                          <a:ea typeface="微软雅黑" panose="020B0503020204020204" pitchFamily="34" charset="-122"/>
                        </a:rPr>
                        <a:t>0x0003</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latin typeface="微软雅黑" panose="020B0503020204020204" pitchFamily="34" charset="-122"/>
                          <a:ea typeface="微软雅黑" panose="020B0503020204020204" pitchFamily="34" charset="-122"/>
                        </a:rPr>
                        <a:t>密钥撤销</a:t>
                      </a:r>
                      <a:r>
                        <a:rPr lang="en-US" altLang="zh-CN" sz="1600" dirty="0">
                          <a:latin typeface="微软雅黑" panose="020B0503020204020204" pitchFamily="34" charset="-122"/>
                          <a:ea typeface="微软雅黑" panose="020B0503020204020204" pitchFamily="34" charset="-122"/>
                        </a:rPr>
                        <a:t>(End.SR)</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2776599"/>
                  </a:ext>
                </a:extLst>
              </a:tr>
              <a:tr h="339436">
                <a:tc>
                  <a:txBody>
                    <a:bodyPr/>
                    <a:lstStyle/>
                    <a:p>
                      <a:pPr algn="ctr"/>
                      <a:r>
                        <a:rPr lang="en-US" altLang="zh-CN" sz="1600" dirty="0">
                          <a:latin typeface="微软雅黑" panose="020B0503020204020204" pitchFamily="34" charset="-122"/>
                          <a:ea typeface="微软雅黑" panose="020B0503020204020204" pitchFamily="34" charset="-122"/>
                        </a:rPr>
                        <a:t>0x0004</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latin typeface="微软雅黑" panose="020B0503020204020204" pitchFamily="34" charset="-122"/>
                          <a:ea typeface="微软雅黑" panose="020B0503020204020204" pitchFamily="34" charset="-122"/>
                        </a:rPr>
                        <a:t>标签验证</a:t>
                      </a:r>
                      <a:r>
                        <a:rPr lang="en-US" altLang="zh-CN" sz="1600" dirty="0">
                          <a:latin typeface="微软雅黑" panose="020B0503020204020204" pitchFamily="34" charset="-122"/>
                          <a:ea typeface="微软雅黑" panose="020B0503020204020204" pitchFamily="34" charset="-122"/>
                        </a:rPr>
                        <a:t>(End.TV)</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5692683"/>
                  </a:ext>
                </a:extLst>
              </a:tr>
              <a:tr h="339436">
                <a:tc>
                  <a:txBody>
                    <a:bodyPr/>
                    <a:lstStyle/>
                    <a:p>
                      <a:pPr algn="ctr"/>
                      <a:r>
                        <a:rPr lang="en-US" altLang="zh-CN" sz="1600" dirty="0">
                          <a:latin typeface="微软雅黑" panose="020B0503020204020204" pitchFamily="34" charset="-122"/>
                          <a:ea typeface="微软雅黑" panose="020B0503020204020204" pitchFamily="34" charset="-122"/>
                        </a:rPr>
                        <a:t>0x0005</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latin typeface="微软雅黑" panose="020B0503020204020204" pitchFamily="34" charset="-122"/>
                          <a:ea typeface="微软雅黑" panose="020B0503020204020204" pitchFamily="34" charset="-122"/>
                        </a:rPr>
                        <a:t>密钥初始化及标签验证</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End.SITV</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7195030"/>
                  </a:ext>
                </a:extLst>
              </a:tr>
              <a:tr h="339436">
                <a:tc>
                  <a:txBody>
                    <a:bodyPr/>
                    <a:lstStyle/>
                    <a:p>
                      <a:pPr algn="ctr"/>
                      <a:r>
                        <a:rPr lang="en-US" altLang="zh-CN" sz="1600" dirty="0">
                          <a:latin typeface="微软雅黑" panose="020B0503020204020204" pitchFamily="34" charset="-122"/>
                          <a:ea typeface="微软雅黑" panose="020B0503020204020204" pitchFamily="34" charset="-122"/>
                        </a:rPr>
                        <a:t>0x0006</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latin typeface="微软雅黑" panose="020B0503020204020204" pitchFamily="34" charset="-122"/>
                          <a:ea typeface="微软雅黑" panose="020B0503020204020204" pitchFamily="34" charset="-122"/>
                        </a:rPr>
                        <a:t>密钥更新及标签验证</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End.SUTV</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2915346"/>
                  </a:ext>
                </a:extLst>
              </a:tr>
            </a:tbl>
          </a:graphicData>
        </a:graphic>
      </p:graphicFrame>
    </p:spTree>
    <p:extLst>
      <p:ext uri="{BB962C8B-B14F-4D97-AF65-F5344CB8AC3E}">
        <p14:creationId xmlns:p14="http://schemas.microsoft.com/office/powerpoint/2010/main" val="138928979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8D807-8033-4F7E-A07B-E63A64E342D9}"/>
              </a:ext>
            </a:extLst>
          </p:cNvPr>
          <p:cNvSpPr>
            <a:spLocks noGrp="1"/>
          </p:cNvSpPr>
          <p:nvPr>
            <p:ph type="title"/>
          </p:nvPr>
        </p:nvSpPr>
        <p:spPr/>
        <p:txBody>
          <a:bodyPr/>
          <a:lstStyle/>
          <a:p>
            <a:r>
              <a:rPr lang="en-US" altLang="zh-CN" dirty="0"/>
              <a:t>SRv6 SID-</a:t>
            </a:r>
            <a:r>
              <a:rPr lang="zh-CN" altLang="en-US" dirty="0"/>
              <a:t>初始化密钥及标签验证（</a:t>
            </a:r>
            <a:r>
              <a:rPr lang="en-US" altLang="zh-CN" dirty="0"/>
              <a:t>End.SITV</a:t>
            </a:r>
            <a:r>
              <a:rPr lang="zh-CN" altLang="en-US" dirty="0"/>
              <a:t>）</a:t>
            </a:r>
          </a:p>
        </p:txBody>
      </p:sp>
      <p:sp>
        <p:nvSpPr>
          <p:cNvPr id="3" name="内容占位符 2">
            <a:extLst>
              <a:ext uri="{FF2B5EF4-FFF2-40B4-BE49-F238E27FC236}">
                <a16:creationId xmlns:a16="http://schemas.microsoft.com/office/drawing/2014/main" id="{23602F3E-3B33-4B7D-A6E6-D617A8DB2E30}"/>
              </a:ext>
            </a:extLst>
          </p:cNvPr>
          <p:cNvSpPr>
            <a:spLocks noGrp="1"/>
          </p:cNvSpPr>
          <p:nvPr>
            <p:ph idx="1"/>
          </p:nvPr>
        </p:nvSpPr>
        <p:spPr/>
        <p:txBody>
          <a:bodyPr/>
          <a:lstStyle/>
          <a:p>
            <a:r>
              <a:rPr lang="en-US" altLang="zh-CN" sz="1100" dirty="0"/>
              <a:t>When N receives a packet whose IPv6 DA is S and S is a local End SID,N does:</a:t>
            </a:r>
          </a:p>
          <a:p>
            <a:r>
              <a:rPr lang="en-US" altLang="zh-CN" sz="1100" dirty="0"/>
              <a:t>When an SRH is processed {</a:t>
            </a:r>
          </a:p>
          <a:p>
            <a:r>
              <a:rPr lang="en-US" altLang="zh-CN" sz="1100" dirty="0"/>
              <a:t>    If (Segments Left == 0) {</a:t>
            </a:r>
          </a:p>
          <a:p>
            <a:r>
              <a:rPr lang="en-US" altLang="zh-CN" sz="1100" dirty="0"/>
              <a:t>        Stop processing the SRH, and proceed to process the next header in the packet, whose type is identified by the Next Header field in the routing header.</a:t>
            </a:r>
          </a:p>
          <a:p>
            <a:r>
              <a:rPr lang="en-US" altLang="zh-CN" sz="1100" dirty="0"/>
              <a:t>    }</a:t>
            </a:r>
          </a:p>
          <a:p>
            <a:r>
              <a:rPr lang="en-US" altLang="zh-CN" sz="1100" dirty="0"/>
              <a:t>   If (IPv6 Hop Limit &lt;= 1) {</a:t>
            </a:r>
          </a:p>
          <a:p>
            <a:r>
              <a:rPr lang="en-US" altLang="zh-CN" sz="1100" dirty="0"/>
              <a:t>         Send an ICMP Time Exceeded message to the Source Address,</a:t>
            </a:r>
          </a:p>
          <a:p>
            <a:r>
              <a:rPr lang="en-US" altLang="zh-CN" sz="1100" dirty="0"/>
              <a:t>         Code 0 (Hop limit exceeded in transit),</a:t>
            </a:r>
          </a:p>
          <a:p>
            <a:r>
              <a:rPr lang="en-US" altLang="zh-CN" sz="1100" dirty="0"/>
              <a:t>         interrupt packet processing and discard the packet.</a:t>
            </a:r>
          </a:p>
          <a:p>
            <a:r>
              <a:rPr lang="en-US" altLang="zh-CN" sz="1100" dirty="0"/>
              <a:t>   }</a:t>
            </a:r>
          </a:p>
          <a:p>
            <a:r>
              <a:rPr lang="en-US" altLang="zh-CN" sz="1100" dirty="0"/>
              <a:t>   </a:t>
            </a:r>
            <a:r>
              <a:rPr lang="en-US" altLang="zh-CN" sz="1100" dirty="0" err="1"/>
              <a:t>max_LE</a:t>
            </a:r>
            <a:r>
              <a:rPr lang="en-US" altLang="zh-CN" sz="1100" dirty="0"/>
              <a:t> = (</a:t>
            </a:r>
            <a:r>
              <a:rPr lang="en-US" altLang="zh-CN" sz="1100" dirty="0" err="1"/>
              <a:t>Hdr</a:t>
            </a:r>
            <a:r>
              <a:rPr lang="en-US" altLang="zh-CN" sz="1100" dirty="0"/>
              <a:t> Ext Len / 2) - 1</a:t>
            </a:r>
          </a:p>
          <a:p>
            <a:r>
              <a:rPr lang="en-US" altLang="zh-CN" sz="1100" dirty="0"/>
              <a:t>   If ((Last Entry &gt; </a:t>
            </a:r>
            <a:r>
              <a:rPr lang="en-US" altLang="zh-CN" sz="1100" dirty="0" err="1"/>
              <a:t>max_LE</a:t>
            </a:r>
            <a:r>
              <a:rPr lang="en-US" altLang="zh-CN" sz="1100" dirty="0"/>
              <a:t>) or (Segments Left &gt; Last Entry+1)) {</a:t>
            </a:r>
          </a:p>
          <a:p>
            <a:r>
              <a:rPr lang="en-US" altLang="zh-CN" sz="1100" dirty="0"/>
              <a:t>       Send an ICMP Parameter Problem to the Source Address,</a:t>
            </a:r>
          </a:p>
          <a:p>
            <a:r>
              <a:rPr lang="en-US" altLang="zh-CN" sz="1100" dirty="0"/>
              <a:t>       Code 0 (Erroneous header field encountered),</a:t>
            </a:r>
          </a:p>
          <a:p>
            <a:r>
              <a:rPr lang="en-US" altLang="zh-CN" sz="1100" dirty="0"/>
              <a:t>       Pointer set to the Segments Left field,</a:t>
            </a:r>
          </a:p>
          <a:p>
            <a:r>
              <a:rPr lang="en-US" altLang="zh-CN" sz="1100" dirty="0"/>
              <a:t>       interrupt packet processing and discard the packet.</a:t>
            </a:r>
          </a:p>
          <a:p>
            <a:r>
              <a:rPr lang="en-US" altLang="zh-CN" sz="1100" dirty="0"/>
              <a:t>   }</a:t>
            </a:r>
          </a:p>
          <a:p>
            <a:r>
              <a:rPr lang="en-US" altLang="zh-CN" sz="1100" dirty="0"/>
              <a:t>   Decrement IPv6 Hop Limit by 1</a:t>
            </a:r>
          </a:p>
          <a:p>
            <a:r>
              <a:rPr lang="en-US" altLang="zh-CN" sz="1100" dirty="0"/>
              <a:t>   Decrement Segments Left by 1</a:t>
            </a:r>
          </a:p>
          <a:p>
            <a:r>
              <a:rPr lang="en-US" altLang="zh-CN" sz="1100" dirty="0"/>
              <a:t>   Update IPv6 DA with Segment List[Segments Left]</a:t>
            </a:r>
          </a:p>
          <a:p>
            <a:r>
              <a:rPr lang="en-US" altLang="zh-CN" sz="1100" dirty="0"/>
              <a:t>   Submit the packet to the egress IPv6 FIB lookup and transmission to the new destination</a:t>
            </a:r>
          </a:p>
          <a:p>
            <a:r>
              <a:rPr lang="en-US" altLang="zh-CN" sz="1100" dirty="0"/>
              <a:t>}</a:t>
            </a:r>
          </a:p>
          <a:p>
            <a:endParaRPr lang="zh-CN" altLang="en-US" dirty="0"/>
          </a:p>
        </p:txBody>
      </p:sp>
    </p:spTree>
    <p:extLst>
      <p:ext uri="{BB962C8B-B14F-4D97-AF65-F5344CB8AC3E}">
        <p14:creationId xmlns:p14="http://schemas.microsoft.com/office/powerpoint/2010/main" val="80851131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3E1EF-6072-40EA-B886-853F06D50BCE}"/>
              </a:ext>
            </a:extLst>
          </p:cNvPr>
          <p:cNvSpPr>
            <a:spLocks noGrp="1"/>
          </p:cNvSpPr>
          <p:nvPr>
            <p:ph type="title"/>
          </p:nvPr>
        </p:nvSpPr>
        <p:spPr/>
        <p:txBody>
          <a:bodyPr/>
          <a:lstStyle/>
          <a:p>
            <a:r>
              <a:rPr lang="zh-CN" altLang="en-US" dirty="0"/>
              <a:t>研究挑战</a:t>
            </a:r>
          </a:p>
        </p:txBody>
      </p:sp>
      <p:sp>
        <p:nvSpPr>
          <p:cNvPr id="4" name="内容占位符 3">
            <a:extLst>
              <a:ext uri="{FF2B5EF4-FFF2-40B4-BE49-F238E27FC236}">
                <a16:creationId xmlns:a16="http://schemas.microsoft.com/office/drawing/2014/main" id="{4F5A25A7-C5F4-46B9-8396-5257D2838288}"/>
              </a:ext>
            </a:extLst>
          </p:cNvPr>
          <p:cNvSpPr txBox="1">
            <a:spLocks/>
          </p:cNvSpPr>
          <p:nvPr/>
        </p:nvSpPr>
        <p:spPr bwMode="auto">
          <a:xfrm>
            <a:off x="1189694" y="2077044"/>
            <a:ext cx="4010932" cy="815355"/>
          </a:xfrm>
          <a:prstGeom prst="rect">
            <a:avLst/>
          </a:prstGeom>
          <a:solidFill>
            <a:schemeClr val="accent6"/>
          </a:solidFill>
          <a:ln w="9525" algn="ctr">
            <a:no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zh-CN" altLang="en-US" sz="2000" b="0" kern="0" dirty="0">
                <a:latin typeface="微软雅黑" panose="020B0503020204020204" pitchFamily="34" charset="-122"/>
                <a:ea typeface="微软雅黑" panose="020B0503020204020204" pitchFamily="34" charset="-122"/>
              </a:rPr>
              <a:t>接入网源地址验证</a:t>
            </a:r>
            <a:r>
              <a:rPr lang="en-US" altLang="zh-CN" sz="2000" b="0" kern="0" dirty="0">
                <a:latin typeface="微软雅黑" panose="020B0503020204020204" pitchFamily="34" charset="-122"/>
                <a:ea typeface="微软雅黑" panose="020B0503020204020204" pitchFamily="34" charset="-122"/>
              </a:rPr>
              <a:t>P4SAVI</a:t>
            </a:r>
            <a:endParaRPr lang="zh-CN" altLang="en-US" sz="2000" b="0" kern="0" dirty="0">
              <a:latin typeface="微软雅黑" panose="020B0503020204020204" pitchFamily="34" charset="-122"/>
              <a:ea typeface="微软雅黑" panose="020B0503020204020204" pitchFamily="34" charset="-122"/>
            </a:endParaRPr>
          </a:p>
        </p:txBody>
      </p:sp>
      <p:sp>
        <p:nvSpPr>
          <p:cNvPr id="5" name="内容占位符 3">
            <a:extLst>
              <a:ext uri="{FF2B5EF4-FFF2-40B4-BE49-F238E27FC236}">
                <a16:creationId xmlns:a16="http://schemas.microsoft.com/office/drawing/2014/main" id="{1CE5EC6D-80CB-4F1A-8004-CCD26804F123}"/>
              </a:ext>
            </a:extLst>
          </p:cNvPr>
          <p:cNvSpPr txBox="1">
            <a:spLocks/>
          </p:cNvSpPr>
          <p:nvPr/>
        </p:nvSpPr>
        <p:spPr bwMode="auto">
          <a:xfrm>
            <a:off x="850329" y="3864840"/>
            <a:ext cx="4350297" cy="815354"/>
          </a:xfrm>
          <a:prstGeom prst="rect">
            <a:avLst/>
          </a:prstGeom>
          <a:solidFill>
            <a:schemeClr val="accent6"/>
          </a:solidFill>
          <a:ln w="9525" algn="ctr">
            <a:no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zh-CN" altLang="en-US" sz="2000" b="0" kern="0" dirty="0">
                <a:latin typeface="微软雅黑" panose="020B0503020204020204" pitchFamily="34" charset="-122"/>
                <a:ea typeface="微软雅黑" panose="020B0503020204020204" pitchFamily="34" charset="-122"/>
              </a:rPr>
              <a:t>自治域间源地址验证</a:t>
            </a:r>
            <a:r>
              <a:rPr lang="en-US" altLang="zh-CN" sz="2000" b="0" kern="0" dirty="0">
                <a:latin typeface="微软雅黑" panose="020B0503020204020204" pitchFamily="34" charset="-122"/>
                <a:ea typeface="微软雅黑" panose="020B0503020204020204" pitchFamily="34" charset="-122"/>
              </a:rPr>
              <a:t>SRP</a:t>
            </a:r>
            <a:endParaRPr lang="zh-CN" altLang="en-US" sz="2000" b="0" kern="0" dirty="0">
              <a:latin typeface="微软雅黑" panose="020B0503020204020204" pitchFamily="34" charset="-122"/>
              <a:ea typeface="微软雅黑" panose="020B0503020204020204" pitchFamily="34" charset="-122"/>
            </a:endParaRPr>
          </a:p>
        </p:txBody>
      </p:sp>
      <p:sp>
        <p:nvSpPr>
          <p:cNvPr id="6" name="内容占位符 3">
            <a:extLst>
              <a:ext uri="{FF2B5EF4-FFF2-40B4-BE49-F238E27FC236}">
                <a16:creationId xmlns:a16="http://schemas.microsoft.com/office/drawing/2014/main" id="{E9AD9D9C-E0B8-48C2-A7C4-4FAD371865A3}"/>
              </a:ext>
            </a:extLst>
          </p:cNvPr>
          <p:cNvSpPr txBox="1">
            <a:spLocks/>
          </p:cNvSpPr>
          <p:nvPr/>
        </p:nvSpPr>
        <p:spPr bwMode="auto">
          <a:xfrm>
            <a:off x="5914093" y="1562817"/>
            <a:ext cx="5548898" cy="815355"/>
          </a:xfrm>
          <a:prstGeom prst="rect">
            <a:avLst/>
          </a:prstGeom>
          <a:solidFill>
            <a:srgbClr val="CC6600"/>
          </a:solidFill>
          <a:ln w="9525" algn="ctr">
            <a:no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zh-CN" altLang="en-US" sz="1600" b="0" kern="0" dirty="0">
                <a:latin typeface="微软雅黑" panose="020B0503020204020204" pitchFamily="34" charset="-122"/>
                <a:ea typeface="微软雅黑" panose="020B0503020204020204" pitchFamily="34" charset="-122"/>
              </a:rPr>
              <a:t>在</a:t>
            </a:r>
            <a:r>
              <a:rPr lang="en-US" altLang="zh-CN" sz="1600" b="0" kern="0" dirty="0">
                <a:latin typeface="微软雅黑" panose="020B0503020204020204" pitchFamily="34" charset="-122"/>
                <a:ea typeface="微软雅黑" panose="020B0503020204020204" pitchFamily="34" charset="-122"/>
              </a:rPr>
              <a:t>IPv6</a:t>
            </a:r>
            <a:r>
              <a:rPr lang="zh-CN" altLang="en-US" sz="1600" b="0" kern="0" dirty="0">
                <a:latin typeface="微软雅黑" panose="020B0503020204020204" pitchFamily="34" charset="-122"/>
                <a:ea typeface="微软雅黑" panose="020B0503020204020204" pitchFamily="34" charset="-122"/>
              </a:rPr>
              <a:t>网络中一个主机通常配置多个地址，如何在</a:t>
            </a:r>
            <a:r>
              <a:rPr lang="en-US" altLang="zh-CN" sz="1600" b="0" kern="0" dirty="0">
                <a:latin typeface="微软雅黑" panose="020B0503020204020204" pitchFamily="34" charset="-122"/>
                <a:ea typeface="微软雅黑" panose="020B0503020204020204" pitchFamily="34" charset="-122"/>
              </a:rPr>
              <a:t>P4SAVI</a:t>
            </a:r>
            <a:r>
              <a:rPr lang="zh-CN" altLang="en-US" sz="1600" b="0" kern="0" dirty="0">
                <a:latin typeface="微软雅黑" panose="020B0503020204020204" pitchFamily="34" charset="-122"/>
                <a:ea typeface="微软雅黑" panose="020B0503020204020204" pitchFamily="34" charset="-122"/>
              </a:rPr>
              <a:t>中解决多个地址与同一个主机网络链路层属性存储，使其便于快速查询访问是一个挑战</a:t>
            </a:r>
            <a:endParaRPr lang="en-US" altLang="zh-CN" sz="1600" b="0" kern="0" dirty="0">
              <a:latin typeface="微软雅黑" panose="020B0503020204020204" pitchFamily="34" charset="-122"/>
              <a:ea typeface="微软雅黑" panose="020B0503020204020204" pitchFamily="34" charset="-122"/>
            </a:endParaRPr>
          </a:p>
        </p:txBody>
      </p:sp>
      <p:sp>
        <p:nvSpPr>
          <p:cNvPr id="7" name="内容占位符 3">
            <a:extLst>
              <a:ext uri="{FF2B5EF4-FFF2-40B4-BE49-F238E27FC236}">
                <a16:creationId xmlns:a16="http://schemas.microsoft.com/office/drawing/2014/main" id="{B26EBC06-8229-4818-A199-93C22A0B096D}"/>
              </a:ext>
            </a:extLst>
          </p:cNvPr>
          <p:cNvSpPr txBox="1">
            <a:spLocks/>
          </p:cNvSpPr>
          <p:nvPr/>
        </p:nvSpPr>
        <p:spPr bwMode="auto">
          <a:xfrm>
            <a:off x="5914092" y="3686502"/>
            <a:ext cx="5548899" cy="815355"/>
          </a:xfrm>
          <a:prstGeom prst="rect">
            <a:avLst/>
          </a:prstGeom>
          <a:solidFill>
            <a:srgbClr val="CC6600"/>
          </a:solidFill>
          <a:ln w="9525" algn="ctr">
            <a:no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zh-CN" altLang="en-US" sz="1600" b="0" kern="0" dirty="0">
                <a:solidFill>
                  <a:schemeClr val="bg1"/>
                </a:solidFill>
                <a:latin typeface="微软雅黑" panose="020B0503020204020204" pitchFamily="34" charset="-122"/>
                <a:ea typeface="微软雅黑" panose="020B0503020204020204" pitchFamily="34" charset="-122"/>
              </a:rPr>
              <a:t>存在的自治域间源地址验证方案往往需要自治域边界路由器间进行复杂密钥协商过程，如何在不引入新的控制协议情形下完成密钥的协商是一个挑战</a:t>
            </a:r>
          </a:p>
        </p:txBody>
      </p:sp>
      <p:sp>
        <p:nvSpPr>
          <p:cNvPr id="8" name="内容占位符 3">
            <a:extLst>
              <a:ext uri="{FF2B5EF4-FFF2-40B4-BE49-F238E27FC236}">
                <a16:creationId xmlns:a16="http://schemas.microsoft.com/office/drawing/2014/main" id="{650D15CD-D64A-4E05-8360-1DF6C42A7F4B}"/>
              </a:ext>
            </a:extLst>
          </p:cNvPr>
          <p:cNvSpPr txBox="1">
            <a:spLocks/>
          </p:cNvSpPr>
          <p:nvPr/>
        </p:nvSpPr>
        <p:spPr bwMode="auto">
          <a:xfrm>
            <a:off x="5914094" y="4680194"/>
            <a:ext cx="5548900" cy="815355"/>
          </a:xfrm>
          <a:prstGeom prst="rect">
            <a:avLst/>
          </a:prstGeom>
          <a:solidFill>
            <a:srgbClr val="CC6600"/>
          </a:solidFill>
          <a:ln w="9525" algn="ctr">
            <a:no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zh-CN" altLang="en-US" sz="1600" b="0" kern="0" dirty="0">
                <a:solidFill>
                  <a:schemeClr val="bg1"/>
                </a:solidFill>
                <a:latin typeface="微软雅黑" panose="020B0503020204020204" pitchFamily="34" charset="-122"/>
                <a:ea typeface="微软雅黑" panose="020B0503020204020204" pitchFamily="34" charset="-122"/>
              </a:rPr>
              <a:t>存在的自治域间源地址验证方案往往由于复杂的实施性，难以在真实互联网上进行部署使用，如何在对现网设备进行少量修改的前提下完成源地址验证是一个挑战</a:t>
            </a:r>
          </a:p>
        </p:txBody>
      </p:sp>
      <p:sp>
        <p:nvSpPr>
          <p:cNvPr id="9" name="左大括号 8">
            <a:extLst>
              <a:ext uri="{FF2B5EF4-FFF2-40B4-BE49-F238E27FC236}">
                <a16:creationId xmlns:a16="http://schemas.microsoft.com/office/drawing/2014/main" id="{1355120E-8A1D-4531-8B6F-CA5B64B4077A}"/>
              </a:ext>
            </a:extLst>
          </p:cNvPr>
          <p:cNvSpPr/>
          <p:nvPr/>
        </p:nvSpPr>
        <p:spPr bwMode="auto">
          <a:xfrm>
            <a:off x="5354425" y="1951348"/>
            <a:ext cx="377072" cy="3403077"/>
          </a:xfrm>
          <a:prstGeom prst="leftBrace">
            <a:avLst/>
          </a:prstGeom>
          <a:solidFill>
            <a:schemeClr val="bg1"/>
          </a:solidFill>
          <a:ln w="19050" cap="flat" cmpd="sng" algn="ctr">
            <a:solidFill>
              <a:schemeClr val="accent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cxnSp>
        <p:nvCxnSpPr>
          <p:cNvPr id="11" name="直接连接符 10">
            <a:extLst>
              <a:ext uri="{FF2B5EF4-FFF2-40B4-BE49-F238E27FC236}">
                <a16:creationId xmlns:a16="http://schemas.microsoft.com/office/drawing/2014/main" id="{F30AF8C1-489C-4771-8CED-5FF56789C32B}"/>
              </a:ext>
            </a:extLst>
          </p:cNvPr>
          <p:cNvCxnSpPr>
            <a:cxnSpLocks/>
            <a:stCxn id="4" idx="3"/>
            <a:endCxn id="6" idx="1"/>
          </p:cNvCxnSpPr>
          <p:nvPr/>
        </p:nvCxnSpPr>
        <p:spPr bwMode="auto">
          <a:xfrm flipV="1">
            <a:off x="5200626" y="1970495"/>
            <a:ext cx="713467" cy="514227"/>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1C85CD64-3C5C-4EA8-8E96-C36FF484A6E8}"/>
              </a:ext>
            </a:extLst>
          </p:cNvPr>
          <p:cNvCxnSpPr>
            <a:cxnSpLocks/>
            <a:stCxn id="5" idx="3"/>
            <a:endCxn id="7" idx="1"/>
          </p:cNvCxnSpPr>
          <p:nvPr/>
        </p:nvCxnSpPr>
        <p:spPr bwMode="auto">
          <a:xfrm flipV="1">
            <a:off x="5200626" y="4094180"/>
            <a:ext cx="713466" cy="178337"/>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ECD2A6AD-E350-4C99-8B59-F539CF277937}"/>
              </a:ext>
            </a:extLst>
          </p:cNvPr>
          <p:cNvCxnSpPr>
            <a:cxnSpLocks/>
            <a:stCxn id="5" idx="3"/>
            <a:endCxn id="8" idx="1"/>
          </p:cNvCxnSpPr>
          <p:nvPr/>
        </p:nvCxnSpPr>
        <p:spPr bwMode="auto">
          <a:xfrm>
            <a:off x="5200626" y="4272517"/>
            <a:ext cx="713468" cy="815355"/>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4" name="内容占位符 3">
            <a:extLst>
              <a:ext uri="{FF2B5EF4-FFF2-40B4-BE49-F238E27FC236}">
                <a16:creationId xmlns:a16="http://schemas.microsoft.com/office/drawing/2014/main" id="{3ACB5999-31FF-4C6E-B35A-DD3EC63A769E}"/>
              </a:ext>
            </a:extLst>
          </p:cNvPr>
          <p:cNvSpPr txBox="1">
            <a:spLocks/>
          </p:cNvSpPr>
          <p:nvPr/>
        </p:nvSpPr>
        <p:spPr bwMode="auto">
          <a:xfrm>
            <a:off x="5914093" y="2602489"/>
            <a:ext cx="5548898" cy="815355"/>
          </a:xfrm>
          <a:prstGeom prst="rect">
            <a:avLst/>
          </a:prstGeom>
          <a:solidFill>
            <a:srgbClr val="CC6600"/>
          </a:solidFill>
          <a:ln w="9525" algn="ctr">
            <a:noFill/>
            <a:miter lim="800000"/>
            <a:headEnd/>
            <a:tailEnd/>
          </a:ln>
          <a:effectLst/>
        </p:spPr>
        <p:txBody>
          <a:bodyPr spcFirstLastPara="0" vert="horz" wrap="square" lIns="120629" tIns="120629" rIns="120629" bIns="120629" numCol="1" spcCol="1270" anchor="ctr" anchorCtr="0" compatLnSpc="1">
            <a:prstTxWarp prst="textNoShape">
              <a:avLst/>
            </a:prstTxWarp>
            <a:noAutofit/>
          </a:bodyPr>
          <a:lstStyle>
            <a:lvl1pPr marL="342900" indent="-342900" algn="l" rtl="0" eaLnBrk="1" fontAlgn="base" hangingPunct="1">
              <a:spcBef>
                <a:spcPct val="20000"/>
              </a:spcBef>
              <a:spcAft>
                <a:spcPct val="0"/>
              </a:spcAft>
              <a:buChar char="•"/>
              <a:defRPr sz="2400" b="1">
                <a:solidFill>
                  <a:schemeClr val="tx1"/>
                </a:solidFill>
                <a:latin typeface="Microsoft YaHei" panose="020B0503020204020204" pitchFamily="34" charset="-122"/>
                <a:ea typeface="Microsoft YaHei" panose="020B0503020204020204" pitchFamily="34" charset="-122"/>
                <a:cs typeface="+mn-cs"/>
              </a:defRPr>
            </a:lvl1pPr>
            <a:lvl2pPr marL="457200" indent="-228600" algn="l" rtl="0" eaLnBrk="1" fontAlgn="base" hangingPunct="1">
              <a:spcBef>
                <a:spcPct val="20000"/>
              </a:spcBef>
              <a:spcAft>
                <a:spcPct val="0"/>
              </a:spcAft>
              <a:buClr>
                <a:schemeClr val="tx2"/>
              </a:buClr>
              <a:buChar char="•"/>
              <a:defRPr sz="2400">
                <a:solidFill>
                  <a:schemeClr val="tx1"/>
                </a:solidFill>
                <a:latin typeface="Microsoft YaHei" panose="020B0503020204020204" pitchFamily="34" charset="-122"/>
                <a:ea typeface="Microsoft YaHei" panose="020B0503020204020204" pitchFamily="34" charset="-122"/>
                <a:cs typeface="+mn-cs"/>
              </a:defRPr>
            </a:lvl2pPr>
            <a:lvl3pPr marL="914400" indent="-228600"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3pPr>
            <a:lvl4pPr marL="1376363" indent="-233363"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4pPr>
            <a:lvl5pPr marL="2058988" indent="-230188" algn="l" rtl="0" eaLnBrk="1" fontAlgn="base" hangingPunct="1">
              <a:spcBef>
                <a:spcPct val="20000"/>
              </a:spcBef>
              <a:spcAft>
                <a:spcPct val="0"/>
              </a:spcAft>
              <a:buClr>
                <a:schemeClr val="tx2"/>
              </a:buClr>
              <a:buFont typeface="Arial" pitchFamily="34" charset="0"/>
              <a:buChar char="–"/>
              <a:defRPr sz="2400">
                <a:solidFill>
                  <a:schemeClr val="tx1"/>
                </a:solidFill>
                <a:latin typeface="Microsoft YaHei" panose="020B0503020204020204" pitchFamily="34" charset="-122"/>
                <a:ea typeface="Microsoft YaHei" panose="020B0503020204020204" pitchFamily="34" charset="-122"/>
                <a:cs typeface="+mn-cs"/>
              </a:defRPr>
            </a:lvl5pPr>
            <a:lvl6pPr marL="25161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6pPr>
            <a:lvl7pPr marL="29733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7pPr>
            <a:lvl8pPr marL="34305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8pPr>
            <a:lvl9pPr marL="3887788" indent="-230188" algn="l" rtl="0" eaLnBrk="1" fontAlgn="base" hangingPunct="1">
              <a:spcBef>
                <a:spcPct val="20000"/>
              </a:spcBef>
              <a:spcAft>
                <a:spcPct val="0"/>
              </a:spcAft>
              <a:buClr>
                <a:schemeClr val="tx2"/>
              </a:buClr>
              <a:buFont typeface="Arial" pitchFamily="34" charset="0"/>
              <a:buChar char="–"/>
              <a:defRPr sz="1600">
                <a:solidFill>
                  <a:schemeClr val="tx1"/>
                </a:solidFill>
                <a:latin typeface="+mn-lt"/>
                <a:ea typeface="+mn-ea"/>
                <a:cs typeface="+mn-cs"/>
              </a:defRPr>
            </a:lvl9pPr>
          </a:lstStyle>
          <a:p>
            <a:pPr marL="0" indent="0" algn="ctr" defTabSz="977900" fontAlgn="auto">
              <a:lnSpc>
                <a:spcPct val="90000"/>
              </a:lnSpc>
              <a:spcBef>
                <a:spcPts val="0"/>
              </a:spcBef>
              <a:spcAft>
                <a:spcPct val="35000"/>
              </a:spcAft>
              <a:buFontTx/>
              <a:buNone/>
            </a:pPr>
            <a:r>
              <a:rPr lang="zh-CN" altLang="en-US" sz="1600" b="0" kern="0" dirty="0">
                <a:latin typeface="微软雅黑" panose="020B0503020204020204" pitchFamily="34" charset="-122"/>
                <a:ea typeface="微软雅黑" panose="020B0503020204020204" pitchFamily="34" charset="-122"/>
              </a:rPr>
              <a:t>在</a:t>
            </a:r>
            <a:r>
              <a:rPr lang="en-US" altLang="zh-CN" sz="1600" b="0" kern="0" dirty="0">
                <a:latin typeface="微软雅黑" panose="020B0503020204020204" pitchFamily="34" charset="-122"/>
                <a:ea typeface="微软雅黑" panose="020B0503020204020204" pitchFamily="34" charset="-122"/>
              </a:rPr>
              <a:t>P4SAVI</a:t>
            </a:r>
            <a:r>
              <a:rPr lang="zh-CN" altLang="en-US" sz="1600" b="0" kern="0" dirty="0">
                <a:latin typeface="微软雅黑" panose="020B0503020204020204" pitchFamily="34" charset="-122"/>
                <a:ea typeface="微软雅黑" panose="020B0503020204020204" pitchFamily="34" charset="-122"/>
              </a:rPr>
              <a:t>流程中，涉及两次地址状态的更新，而</a:t>
            </a:r>
            <a:r>
              <a:rPr lang="en-US" altLang="zh-CN" sz="1600" b="0" kern="0" dirty="0">
                <a:latin typeface="微软雅黑" panose="020B0503020204020204" pitchFamily="34" charset="-122"/>
                <a:ea typeface="微软雅黑" panose="020B0503020204020204" pitchFamily="34" charset="-122"/>
              </a:rPr>
              <a:t>P4</a:t>
            </a:r>
            <a:r>
              <a:rPr lang="zh-CN" altLang="en-US" sz="1600" b="0" kern="0" dirty="0">
                <a:latin typeface="微软雅黑" panose="020B0503020204020204" pitchFamily="34" charset="-122"/>
                <a:ea typeface="微软雅黑" panose="020B0503020204020204" pitchFamily="34" charset="-122"/>
              </a:rPr>
              <a:t>交换机不支持计时器，如何在没有计时器的情况下完成地址状态的更新是一个挑战</a:t>
            </a:r>
          </a:p>
        </p:txBody>
      </p:sp>
      <p:cxnSp>
        <p:nvCxnSpPr>
          <p:cNvPr id="20" name="直接连接符 19">
            <a:extLst>
              <a:ext uri="{FF2B5EF4-FFF2-40B4-BE49-F238E27FC236}">
                <a16:creationId xmlns:a16="http://schemas.microsoft.com/office/drawing/2014/main" id="{4FC898A7-3372-4A9D-8666-2EA4B3C03DBA}"/>
              </a:ext>
            </a:extLst>
          </p:cNvPr>
          <p:cNvCxnSpPr>
            <a:cxnSpLocks/>
            <a:stCxn id="4" idx="3"/>
            <a:endCxn id="14" idx="1"/>
          </p:cNvCxnSpPr>
          <p:nvPr/>
        </p:nvCxnSpPr>
        <p:spPr bwMode="auto">
          <a:xfrm>
            <a:off x="5200626" y="2484722"/>
            <a:ext cx="713467" cy="525445"/>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211543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A01F9-5F6F-4B05-9D38-FDFDC48F3140}"/>
              </a:ext>
            </a:extLst>
          </p:cNvPr>
          <p:cNvSpPr>
            <a:spLocks noGrp="1"/>
          </p:cNvSpPr>
          <p:nvPr>
            <p:ph type="title"/>
          </p:nvPr>
        </p:nvSpPr>
        <p:spPr/>
        <p:txBody>
          <a:bodyPr/>
          <a:lstStyle/>
          <a:p>
            <a:r>
              <a:rPr lang="en-US" altLang="zh-CN" dirty="0"/>
              <a:t>SRv6 TLV</a:t>
            </a:r>
            <a:endParaRPr lang="zh-CN" altLang="en-US" dirty="0"/>
          </a:p>
        </p:txBody>
      </p:sp>
      <p:sp>
        <p:nvSpPr>
          <p:cNvPr id="3" name="内容占位符 2">
            <a:extLst>
              <a:ext uri="{FF2B5EF4-FFF2-40B4-BE49-F238E27FC236}">
                <a16:creationId xmlns:a16="http://schemas.microsoft.com/office/drawing/2014/main" id="{D06A1658-0FFF-4456-A4C4-391DC9A729BD}"/>
              </a:ext>
            </a:extLst>
          </p:cNvPr>
          <p:cNvSpPr>
            <a:spLocks noGrp="1"/>
          </p:cNvSpPr>
          <p:nvPr>
            <p:ph idx="1"/>
          </p:nvPr>
        </p:nvSpPr>
        <p:spPr/>
        <p:txBody>
          <a:bodyPr/>
          <a:lstStyle/>
          <a:p>
            <a:pPr>
              <a:lnSpc>
                <a:spcPct val="150000"/>
              </a:lnSpc>
            </a:pPr>
            <a:r>
              <a:rPr lang="en-US" altLang="zh-CN" sz="1600" dirty="0"/>
              <a:t>SRH</a:t>
            </a:r>
            <a:r>
              <a:rPr lang="zh-CN" altLang="en-US" sz="1600" dirty="0"/>
              <a:t>可以通过</a:t>
            </a:r>
            <a:r>
              <a:rPr lang="en-US" altLang="zh-CN" sz="1600" dirty="0"/>
              <a:t>TLV</a:t>
            </a:r>
            <a:r>
              <a:rPr lang="zh-CN" altLang="en-US" sz="1600" dirty="0"/>
              <a:t>提供丰富的元数据以便分段处理，以支持更丰富的网络编程</a:t>
            </a:r>
            <a:endParaRPr lang="en-US" altLang="zh-CN" sz="1600" dirty="0"/>
          </a:p>
          <a:p>
            <a:pPr lvl="1">
              <a:lnSpc>
                <a:spcPct val="150000"/>
              </a:lnSpc>
            </a:pPr>
            <a:r>
              <a:rPr lang="zh-CN" altLang="en-US" sz="1600" dirty="0"/>
              <a:t>加密、认证信息和性能检测信息等</a:t>
            </a:r>
          </a:p>
          <a:p>
            <a:pPr>
              <a:lnSpc>
                <a:spcPct val="150000"/>
              </a:lnSpc>
            </a:pPr>
            <a:r>
              <a:rPr lang="zh-CN" altLang="en-US" sz="1600" dirty="0"/>
              <a:t>与</a:t>
            </a:r>
            <a:r>
              <a:rPr lang="en-US" altLang="zh-CN" sz="1600" dirty="0"/>
              <a:t>SID</a:t>
            </a:r>
            <a:r>
              <a:rPr lang="zh-CN" altLang="en-US" sz="1600" dirty="0"/>
              <a:t>相比，</a:t>
            </a:r>
            <a:r>
              <a:rPr lang="en-US" altLang="zh-CN" sz="1600" dirty="0"/>
              <a:t>TLV</a:t>
            </a:r>
            <a:r>
              <a:rPr lang="zh-CN" altLang="en-US" sz="1600" dirty="0"/>
              <a:t>携带的信息可以被</a:t>
            </a:r>
            <a:r>
              <a:rPr lang="en-US" altLang="zh-CN" sz="1600" dirty="0"/>
              <a:t>Segment List</a:t>
            </a:r>
            <a:r>
              <a:rPr lang="zh-CN" altLang="en-US" sz="1600" dirty="0"/>
              <a:t>中包含的任何一个</a:t>
            </a:r>
            <a:r>
              <a:rPr lang="en-US" altLang="zh-CN" sz="1600" dirty="0"/>
              <a:t>SID</a:t>
            </a:r>
          </a:p>
          <a:p>
            <a:pPr marL="0" indent="0">
              <a:lnSpc>
                <a:spcPct val="150000"/>
              </a:lnSpc>
              <a:buNone/>
            </a:pPr>
            <a:r>
              <a:rPr lang="zh-CN" altLang="en-US" sz="1600" dirty="0"/>
              <a:t>对应的发布节点处理，而不仅限于某一个节点</a:t>
            </a:r>
            <a:endParaRPr lang="en-US" altLang="zh-CN" sz="1600" dirty="0"/>
          </a:p>
          <a:p>
            <a:pPr>
              <a:lnSpc>
                <a:spcPct val="150000"/>
              </a:lnSpc>
            </a:pPr>
            <a:r>
              <a:rPr lang="en-US" altLang="zh-CN" sz="1600" dirty="0"/>
              <a:t>SRH</a:t>
            </a:r>
            <a:r>
              <a:rPr lang="zh-CN" altLang="en-US" sz="1600" dirty="0"/>
              <a:t>（</a:t>
            </a:r>
            <a:r>
              <a:rPr lang="en-US" altLang="zh-CN" sz="1600" dirty="0"/>
              <a:t>RFC 8754</a:t>
            </a:r>
            <a:r>
              <a:rPr lang="zh-CN" altLang="en-US" sz="1600" dirty="0"/>
              <a:t>）定义了两种</a:t>
            </a:r>
            <a:r>
              <a:rPr lang="en-US" altLang="zh-CN" sz="1600" dirty="0"/>
              <a:t>TLV</a:t>
            </a:r>
            <a:r>
              <a:rPr lang="zh-CN" altLang="en-US" sz="1600" dirty="0"/>
              <a:t>：</a:t>
            </a:r>
            <a:r>
              <a:rPr lang="en-US" altLang="zh-CN" sz="1600" dirty="0"/>
              <a:t>Padding TLV</a:t>
            </a:r>
            <a:r>
              <a:rPr lang="zh-CN" altLang="en-US" sz="1600" dirty="0"/>
              <a:t>及</a:t>
            </a:r>
            <a:r>
              <a:rPr lang="en-US" altLang="zh-CN" sz="1600" dirty="0"/>
              <a:t>HMAC TLV</a:t>
            </a:r>
          </a:p>
          <a:p>
            <a:pPr>
              <a:lnSpc>
                <a:spcPct val="150000"/>
              </a:lnSpc>
            </a:pPr>
            <a:r>
              <a:rPr lang="en-US" altLang="zh-CN" sz="1600" dirty="0"/>
              <a:t>SRP</a:t>
            </a:r>
            <a:r>
              <a:rPr lang="zh-CN" altLang="en-US" sz="1600" dirty="0"/>
              <a:t>的设计</a:t>
            </a:r>
            <a:endParaRPr lang="en-US" altLang="zh-CN" sz="1600" dirty="0"/>
          </a:p>
          <a:p>
            <a:pPr lvl="1">
              <a:lnSpc>
                <a:spcPct val="150000"/>
              </a:lnSpc>
            </a:pPr>
            <a:r>
              <a:rPr lang="zh-CN" altLang="en-US" sz="1600" dirty="0"/>
              <a:t>对</a:t>
            </a:r>
            <a:r>
              <a:rPr lang="en-US" altLang="zh-CN" sz="1600" dirty="0"/>
              <a:t>HMAC TLV</a:t>
            </a:r>
            <a:r>
              <a:rPr lang="zh-CN" altLang="en-US" sz="1600" dirty="0"/>
              <a:t>进行了改造，使其支持标签的产生与验证</a:t>
            </a:r>
            <a:endParaRPr lang="en-US" altLang="zh-CN" sz="1600" dirty="0"/>
          </a:p>
          <a:p>
            <a:pPr lvl="1">
              <a:lnSpc>
                <a:spcPct val="150000"/>
              </a:lnSpc>
            </a:pPr>
            <a:r>
              <a:rPr lang="zh-CN" altLang="en-US" sz="1600" dirty="0"/>
              <a:t>引进了一种新型</a:t>
            </a:r>
            <a:r>
              <a:rPr lang="en-US" altLang="zh-CN" sz="1600" dirty="0"/>
              <a:t>TLV</a:t>
            </a:r>
            <a:r>
              <a:rPr lang="zh-CN" altLang="en-US" sz="1600" dirty="0"/>
              <a:t>，用于密钥同步</a:t>
            </a:r>
            <a:endParaRPr lang="en-US" altLang="zh-CN" sz="1600" dirty="0"/>
          </a:p>
          <a:p>
            <a:endParaRPr lang="en-US" altLang="zh-CN" sz="1600" dirty="0"/>
          </a:p>
          <a:p>
            <a:endParaRPr lang="en-US" altLang="zh-CN" dirty="0"/>
          </a:p>
        </p:txBody>
      </p:sp>
      <p:pic>
        <p:nvPicPr>
          <p:cNvPr id="4" name="图片 3">
            <a:extLst>
              <a:ext uri="{FF2B5EF4-FFF2-40B4-BE49-F238E27FC236}">
                <a16:creationId xmlns:a16="http://schemas.microsoft.com/office/drawing/2014/main" id="{330AA259-1230-488E-9E45-4519F0BBDED6}"/>
              </a:ext>
            </a:extLst>
          </p:cNvPr>
          <p:cNvPicPr>
            <a:picLocks noChangeAspect="1"/>
          </p:cNvPicPr>
          <p:nvPr/>
        </p:nvPicPr>
        <p:blipFill>
          <a:blip r:embed="rId3"/>
          <a:stretch>
            <a:fillRect/>
          </a:stretch>
        </p:blipFill>
        <p:spPr>
          <a:xfrm>
            <a:off x="8614920" y="1093586"/>
            <a:ext cx="2889059" cy="2335414"/>
          </a:xfrm>
          <a:prstGeom prst="rect">
            <a:avLst/>
          </a:prstGeom>
        </p:spPr>
      </p:pic>
      <p:sp>
        <p:nvSpPr>
          <p:cNvPr id="5" name="椭圆 4">
            <a:extLst>
              <a:ext uri="{FF2B5EF4-FFF2-40B4-BE49-F238E27FC236}">
                <a16:creationId xmlns:a16="http://schemas.microsoft.com/office/drawing/2014/main" id="{0E10737E-49B2-4DE3-8C3C-FC8A595F2EEB}"/>
              </a:ext>
            </a:extLst>
          </p:cNvPr>
          <p:cNvSpPr/>
          <p:nvPr/>
        </p:nvSpPr>
        <p:spPr bwMode="auto">
          <a:xfrm>
            <a:off x="8523035" y="2948870"/>
            <a:ext cx="3108960" cy="265176"/>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Tree>
    <p:extLst>
      <p:ext uri="{BB962C8B-B14F-4D97-AF65-F5344CB8AC3E}">
        <p14:creationId xmlns:p14="http://schemas.microsoft.com/office/powerpoint/2010/main" val="401357995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D206F-16E8-4BAE-B80F-D9FEB67A0E17}"/>
              </a:ext>
            </a:extLst>
          </p:cNvPr>
          <p:cNvSpPr>
            <a:spLocks noGrp="1"/>
          </p:cNvSpPr>
          <p:nvPr>
            <p:ph type="title"/>
          </p:nvPr>
        </p:nvSpPr>
        <p:spPr/>
        <p:txBody>
          <a:bodyPr/>
          <a:lstStyle/>
          <a:p>
            <a:r>
              <a:rPr lang="en-US" altLang="zh-CN" dirty="0"/>
              <a:t>HMAC</a:t>
            </a:r>
            <a:r>
              <a:rPr lang="zh-CN" altLang="en-US" dirty="0"/>
              <a:t> </a:t>
            </a:r>
            <a:r>
              <a:rPr lang="en-US" altLang="zh-CN" dirty="0"/>
              <a:t>TLV</a:t>
            </a:r>
            <a:r>
              <a:rPr lang="zh-CN" altLang="en-US" dirty="0"/>
              <a:t>改造</a:t>
            </a:r>
          </a:p>
        </p:txBody>
      </p:sp>
      <p:sp>
        <p:nvSpPr>
          <p:cNvPr id="3" name="内容占位符 2">
            <a:extLst>
              <a:ext uri="{FF2B5EF4-FFF2-40B4-BE49-F238E27FC236}">
                <a16:creationId xmlns:a16="http://schemas.microsoft.com/office/drawing/2014/main" id="{2E4E4F30-4D96-4E51-8213-14843BBD4FD7}"/>
              </a:ext>
            </a:extLst>
          </p:cNvPr>
          <p:cNvSpPr>
            <a:spLocks noGrp="1"/>
          </p:cNvSpPr>
          <p:nvPr>
            <p:ph idx="1"/>
          </p:nvPr>
        </p:nvSpPr>
        <p:spPr>
          <a:xfrm>
            <a:off x="547581" y="1094871"/>
            <a:ext cx="11068815" cy="4589462"/>
          </a:xfrm>
        </p:spPr>
        <p:txBody>
          <a:bodyPr/>
          <a:lstStyle/>
          <a:p>
            <a:r>
              <a:rPr lang="en-US" altLang="zh-CN" sz="1600" dirty="0"/>
              <a:t>HMAC TLV</a:t>
            </a:r>
          </a:p>
          <a:p>
            <a:endParaRPr lang="en-US" altLang="zh-CN" sz="1600" dirty="0"/>
          </a:p>
          <a:p>
            <a:pPr marL="0" indent="0">
              <a:buNone/>
            </a:pPr>
            <a:endParaRPr lang="en-US" altLang="zh-CN" sz="1600" dirty="0"/>
          </a:p>
          <a:p>
            <a:endParaRPr lang="en-US" altLang="zh-CN" sz="1600" dirty="0"/>
          </a:p>
          <a:p>
            <a:r>
              <a:rPr lang="en-US" altLang="zh-CN" sz="1600" dirty="0"/>
              <a:t>HMAC Key ID</a:t>
            </a:r>
          </a:p>
          <a:p>
            <a:pPr lvl="1"/>
            <a:r>
              <a:rPr lang="en-US" altLang="zh-CN" sz="1600" dirty="0"/>
              <a:t>A 4 octet opaque number which uniquely identifies the pre-shared key and algorithm used to generate the HMAC.  If 0, the HMAC is not included</a:t>
            </a:r>
          </a:p>
          <a:p>
            <a:r>
              <a:rPr lang="en-US" altLang="zh-CN" sz="1600" dirty="0"/>
              <a:t>HMAC</a:t>
            </a:r>
          </a:p>
          <a:p>
            <a:pPr lvl="1"/>
            <a:r>
              <a:rPr lang="en-US" altLang="zh-CN" sz="1600" dirty="0"/>
              <a:t>32 octets of keyed HMAC, not present if Key ID is 0</a:t>
            </a:r>
          </a:p>
          <a:p>
            <a:r>
              <a:rPr lang="en-US" altLang="zh-CN" sz="1600" dirty="0"/>
              <a:t>HMAC generation</a:t>
            </a:r>
          </a:p>
          <a:p>
            <a:pPr lvl="1"/>
            <a:r>
              <a:rPr lang="en-US" altLang="zh-CN" sz="1600" dirty="0"/>
              <a:t>HMAC = Hash([Source, Time], [Secret]) % (8 Bytes) </a:t>
            </a:r>
          </a:p>
          <a:p>
            <a:endParaRPr lang="zh-CN" altLang="en-US" dirty="0"/>
          </a:p>
        </p:txBody>
      </p:sp>
      <p:graphicFrame>
        <p:nvGraphicFramePr>
          <p:cNvPr id="4" name="表格 4">
            <a:extLst>
              <a:ext uri="{FF2B5EF4-FFF2-40B4-BE49-F238E27FC236}">
                <a16:creationId xmlns:a16="http://schemas.microsoft.com/office/drawing/2014/main" id="{BE6ACB54-BE77-49EF-B3EC-E09ED0CDE409}"/>
              </a:ext>
            </a:extLst>
          </p:cNvPr>
          <p:cNvGraphicFramePr>
            <a:graphicFrameLocks noGrp="1"/>
          </p:cNvGraphicFramePr>
          <p:nvPr>
            <p:extLst>
              <p:ext uri="{D42A27DB-BD31-4B8C-83A1-F6EECF244321}">
                <p14:modId xmlns:p14="http://schemas.microsoft.com/office/powerpoint/2010/main" val="1221411670"/>
              </p:ext>
            </p:extLst>
          </p:nvPr>
        </p:nvGraphicFramePr>
        <p:xfrm>
          <a:off x="2525977" y="1257896"/>
          <a:ext cx="8130116" cy="1005840"/>
        </p:xfrm>
        <a:graphic>
          <a:graphicData uri="http://schemas.openxmlformats.org/drawingml/2006/table">
            <a:tbl>
              <a:tblPr firstRow="1" bandRow="1">
                <a:tableStyleId>{5C22544A-7EE6-4342-B048-85BDC9FD1C3A}</a:tableStyleId>
              </a:tblPr>
              <a:tblGrid>
                <a:gridCol w="2032529">
                  <a:extLst>
                    <a:ext uri="{9D8B030D-6E8A-4147-A177-3AD203B41FA5}">
                      <a16:colId xmlns:a16="http://schemas.microsoft.com/office/drawing/2014/main" val="1373046270"/>
                    </a:ext>
                  </a:extLst>
                </a:gridCol>
                <a:gridCol w="2032529">
                  <a:extLst>
                    <a:ext uri="{9D8B030D-6E8A-4147-A177-3AD203B41FA5}">
                      <a16:colId xmlns:a16="http://schemas.microsoft.com/office/drawing/2014/main" val="3995150918"/>
                    </a:ext>
                  </a:extLst>
                </a:gridCol>
                <a:gridCol w="4065058">
                  <a:extLst>
                    <a:ext uri="{9D8B030D-6E8A-4147-A177-3AD203B41FA5}">
                      <a16:colId xmlns:a16="http://schemas.microsoft.com/office/drawing/2014/main" val="3962338791"/>
                    </a:ext>
                  </a:extLst>
                </a:gridCol>
              </a:tblGrid>
              <a:tr h="295594">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Type(5)</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Length</a:t>
                      </a:r>
                      <a:endParaRPr lang="zh-CN" altLang="en-US" sz="1600" b="0" baseline="0" dirty="0">
                        <a:solidFill>
                          <a:srgbClr val="CC33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RESERVED</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1435835"/>
                  </a:ext>
                </a:extLst>
              </a:tr>
              <a:tr h="295594">
                <a:tc gridSpan="3">
                  <a:txBody>
                    <a:bodyPr/>
                    <a:lstStyle/>
                    <a:p>
                      <a:pPr algn="ctr"/>
                      <a:r>
                        <a:rPr lang="en-US" altLang="zh-CN" sz="1600" dirty="0">
                          <a:latin typeface="微软雅黑" panose="020B0503020204020204" pitchFamily="34" charset="-122"/>
                          <a:ea typeface="微软雅黑" panose="020B0503020204020204" pitchFamily="34" charset="-122"/>
                        </a:rPr>
                        <a:t>HMAC Key ID (4 octets)</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2352329135"/>
                  </a:ext>
                </a:extLst>
              </a:tr>
              <a:tr h="295594">
                <a:tc gridSpan="3">
                  <a:txBody>
                    <a:bodyPr/>
                    <a:lstStyle/>
                    <a:p>
                      <a:pPr algn="ctr"/>
                      <a:r>
                        <a:rPr lang="en-US" altLang="zh-CN" sz="1600" dirty="0">
                          <a:latin typeface="微软雅黑" panose="020B0503020204020204" pitchFamily="34" charset="-122"/>
                          <a:ea typeface="微软雅黑" panose="020B0503020204020204" pitchFamily="34" charset="-122"/>
                        </a:rPr>
                        <a:t>HMAC (32 octets)</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52412513"/>
                  </a:ext>
                </a:extLst>
              </a:tr>
            </a:tbl>
          </a:graphicData>
        </a:graphic>
      </p:graphicFrame>
      <p:graphicFrame>
        <p:nvGraphicFramePr>
          <p:cNvPr id="5" name="表格 5">
            <a:extLst>
              <a:ext uri="{FF2B5EF4-FFF2-40B4-BE49-F238E27FC236}">
                <a16:creationId xmlns:a16="http://schemas.microsoft.com/office/drawing/2014/main" id="{7DAB2A6F-1725-44BD-8FFE-EA71C5AEEB8C}"/>
              </a:ext>
            </a:extLst>
          </p:cNvPr>
          <p:cNvGraphicFramePr>
            <a:graphicFrameLocks noGrp="1"/>
          </p:cNvGraphicFramePr>
          <p:nvPr>
            <p:extLst>
              <p:ext uri="{D42A27DB-BD31-4B8C-83A1-F6EECF244321}">
                <p14:modId xmlns:p14="http://schemas.microsoft.com/office/powerpoint/2010/main" val="3036541212"/>
              </p:ext>
            </p:extLst>
          </p:nvPr>
        </p:nvGraphicFramePr>
        <p:xfrm>
          <a:off x="840894" y="5291348"/>
          <a:ext cx="7044040" cy="1483360"/>
        </p:xfrm>
        <a:graphic>
          <a:graphicData uri="http://schemas.openxmlformats.org/drawingml/2006/table">
            <a:tbl>
              <a:tblPr firstRow="1" bandRow="1">
                <a:tableStyleId>{5C22544A-7EE6-4342-B048-85BDC9FD1C3A}</a:tableStyleId>
              </a:tblPr>
              <a:tblGrid>
                <a:gridCol w="7044040">
                  <a:extLst>
                    <a:ext uri="{9D8B030D-6E8A-4147-A177-3AD203B41FA5}">
                      <a16:colId xmlns:a16="http://schemas.microsoft.com/office/drawing/2014/main" val="453210526"/>
                    </a:ext>
                  </a:extLst>
                </a:gridCol>
              </a:tblGrid>
              <a:tr h="370840">
                <a:tc>
                  <a:txBody>
                    <a:bodyPr/>
                    <a:lstStyle/>
                    <a:p>
                      <a:r>
                        <a:rPr lang="en-US" altLang="zh-CN" sz="1600" b="0" baseline="0" dirty="0">
                          <a:solidFill>
                            <a:schemeClr val="tx1"/>
                          </a:solidFill>
                          <a:latin typeface="微软雅黑" panose="020B0503020204020204" pitchFamily="34" charset="-122"/>
                          <a:ea typeface="微软雅黑" panose="020B0503020204020204" pitchFamily="34" charset="-122"/>
                        </a:rPr>
                        <a:t>Text: A concatenation of the following fields</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778655"/>
                  </a:ext>
                </a:extLst>
              </a:tr>
              <a:tr h="370840">
                <a:tc>
                  <a:txBody>
                    <a:bodyPr/>
                    <a:lstStyle/>
                    <a:p>
                      <a:r>
                        <a:rPr lang="en-US" altLang="zh-CN" sz="1600" b="0" baseline="0" dirty="0">
                          <a:solidFill>
                            <a:schemeClr val="tx1"/>
                          </a:solidFill>
                          <a:latin typeface="微软雅黑" panose="020B0503020204020204" pitchFamily="34" charset="-122"/>
                          <a:ea typeface="微软雅黑" panose="020B0503020204020204" pitchFamily="34" charset="-122"/>
                        </a:rPr>
                        <a:t>IPv6 header(Source Address)(16 Bytes)</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147178"/>
                  </a:ext>
                </a:extLst>
              </a:tr>
              <a:tr h="370840">
                <a:tc>
                  <a:txBody>
                    <a:bodyPr/>
                    <a:lstStyle/>
                    <a:p>
                      <a:r>
                        <a:rPr lang="en-US" altLang="zh-CN" sz="1600" strike="sngStrike" kern="1200" baseline="0" dirty="0">
                          <a:solidFill>
                            <a:srgbClr val="CC3300"/>
                          </a:solidFill>
                          <a:latin typeface="微软雅黑" panose="020B0503020204020204" pitchFamily="34" charset="-122"/>
                          <a:ea typeface="微软雅黑" panose="020B0503020204020204" pitchFamily="34" charset="-122"/>
                          <a:cs typeface="+mn-cs"/>
                        </a:rPr>
                        <a:t>SRH(Last Entry, Flags, HMAC Key ID, All Addresses in the SL)</a:t>
                      </a:r>
                      <a:endParaRPr lang="zh-CN" altLang="en-US" sz="1600" strike="sngStrike" kern="1200" baseline="0" dirty="0">
                        <a:solidFill>
                          <a:srgbClr val="CC33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7073423"/>
                  </a:ext>
                </a:extLst>
              </a:tr>
              <a:tr h="370840">
                <a:tc>
                  <a:txBody>
                    <a:bodyPr/>
                    <a:lstStyle/>
                    <a:p>
                      <a:r>
                        <a:rPr lang="en-US" altLang="zh-CN" sz="1600" strike="noStrike" baseline="0" dirty="0">
                          <a:solidFill>
                            <a:srgbClr val="CC3300"/>
                          </a:solidFill>
                          <a:latin typeface="微软雅黑" panose="020B0503020204020204" pitchFamily="34" charset="-122"/>
                          <a:ea typeface="微软雅黑" panose="020B0503020204020204" pitchFamily="34" charset="-122"/>
                        </a:rPr>
                        <a:t>Time(4 Bytes)</a:t>
                      </a:r>
                      <a:endParaRPr lang="zh-CN" altLang="en-US" sz="1600" strike="noStrike" baseline="0" dirty="0">
                        <a:solidFill>
                          <a:srgbClr val="CC33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4798482"/>
                  </a:ext>
                </a:extLst>
              </a:tr>
            </a:tbl>
          </a:graphicData>
        </a:graphic>
      </p:graphicFrame>
      <p:graphicFrame>
        <p:nvGraphicFramePr>
          <p:cNvPr id="6" name="表格 6">
            <a:extLst>
              <a:ext uri="{FF2B5EF4-FFF2-40B4-BE49-F238E27FC236}">
                <a16:creationId xmlns:a16="http://schemas.microsoft.com/office/drawing/2014/main" id="{0F67E675-BBF0-4368-B297-B51ED5672287}"/>
              </a:ext>
            </a:extLst>
          </p:cNvPr>
          <p:cNvGraphicFramePr>
            <a:graphicFrameLocks noGrp="1"/>
          </p:cNvGraphicFramePr>
          <p:nvPr>
            <p:extLst>
              <p:ext uri="{D42A27DB-BD31-4B8C-83A1-F6EECF244321}">
                <p14:modId xmlns:p14="http://schemas.microsoft.com/office/powerpoint/2010/main" val="3394029364"/>
              </p:ext>
            </p:extLst>
          </p:nvPr>
        </p:nvGraphicFramePr>
        <p:xfrm>
          <a:off x="9524032" y="5132278"/>
          <a:ext cx="2259473" cy="370840"/>
        </p:xfrm>
        <a:graphic>
          <a:graphicData uri="http://schemas.openxmlformats.org/drawingml/2006/table">
            <a:tbl>
              <a:tblPr firstRow="1" bandRow="1">
                <a:tableStyleId>{5C22544A-7EE6-4342-B048-85BDC9FD1C3A}</a:tableStyleId>
              </a:tblPr>
              <a:tblGrid>
                <a:gridCol w="2259473">
                  <a:extLst>
                    <a:ext uri="{9D8B030D-6E8A-4147-A177-3AD203B41FA5}">
                      <a16:colId xmlns:a16="http://schemas.microsoft.com/office/drawing/2014/main" val="1647770583"/>
                    </a:ext>
                  </a:extLst>
                </a:gridCol>
              </a:tblGrid>
              <a:tr h="370840">
                <a:tc>
                  <a:txBody>
                    <a:bodyPr/>
                    <a:lstStyle/>
                    <a:p>
                      <a:r>
                        <a:rPr lang="en-US" altLang="zh-CN" sz="1600" b="0" baseline="0" dirty="0">
                          <a:solidFill>
                            <a:schemeClr val="tx1"/>
                          </a:solidFill>
                          <a:latin typeface="微软雅黑" panose="020B0503020204020204" pitchFamily="34" charset="-122"/>
                          <a:ea typeface="微软雅黑" panose="020B0503020204020204" pitchFamily="34" charset="-122"/>
                        </a:rPr>
                        <a:t>HMAC (</a:t>
                      </a:r>
                      <a:r>
                        <a:rPr lang="en-US" altLang="zh-CN" sz="1600" b="0" baseline="0" dirty="0">
                          <a:solidFill>
                            <a:srgbClr val="CC3300"/>
                          </a:solidFill>
                          <a:latin typeface="微软雅黑" panose="020B0503020204020204" pitchFamily="34" charset="-122"/>
                          <a:ea typeface="微软雅黑" panose="020B0503020204020204" pitchFamily="34" charset="-122"/>
                        </a:rPr>
                        <a:t>Tag</a:t>
                      </a:r>
                      <a:r>
                        <a:rPr lang="en-US" altLang="zh-CN" sz="1600" b="0" baseline="0" dirty="0">
                          <a:solidFill>
                            <a:schemeClr val="tx1"/>
                          </a:solidFill>
                          <a:latin typeface="微软雅黑" panose="020B0503020204020204" pitchFamily="34" charset="-122"/>
                          <a:ea typeface="微软雅黑" panose="020B0503020204020204" pitchFamily="34" charset="-122"/>
                        </a:rPr>
                        <a:t>)(</a:t>
                      </a:r>
                      <a:r>
                        <a:rPr lang="en-US" altLang="zh-CN" sz="1600" b="0" baseline="0" dirty="0">
                          <a:solidFill>
                            <a:srgbClr val="CC3300"/>
                          </a:solidFill>
                          <a:latin typeface="微软雅黑" panose="020B0503020204020204" pitchFamily="34" charset="-122"/>
                          <a:ea typeface="微软雅黑" panose="020B0503020204020204" pitchFamily="34" charset="-122"/>
                        </a:rPr>
                        <a:t>8 Bytes</a:t>
                      </a:r>
                      <a:r>
                        <a:rPr lang="en-US" altLang="zh-CN" sz="1600" b="0" baseline="0" dirty="0">
                          <a:solidFill>
                            <a:schemeClr val="tx1"/>
                          </a:solidFill>
                          <a:latin typeface="微软雅黑" panose="020B0503020204020204" pitchFamily="34" charset="-122"/>
                          <a:ea typeface="微软雅黑" panose="020B0503020204020204" pitchFamily="34" charset="-122"/>
                        </a:rPr>
                        <a:t>)</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5294724"/>
                  </a:ext>
                </a:extLst>
              </a:tr>
            </a:tbl>
          </a:graphicData>
        </a:graphic>
      </p:graphicFrame>
      <p:sp>
        <p:nvSpPr>
          <p:cNvPr id="7" name="箭头: 右 6">
            <a:extLst>
              <a:ext uri="{FF2B5EF4-FFF2-40B4-BE49-F238E27FC236}">
                <a16:creationId xmlns:a16="http://schemas.microsoft.com/office/drawing/2014/main" id="{0A9263EA-6639-479E-96ED-9C01D6A9CD46}"/>
              </a:ext>
            </a:extLst>
          </p:cNvPr>
          <p:cNvSpPr/>
          <p:nvPr/>
        </p:nvSpPr>
        <p:spPr bwMode="auto">
          <a:xfrm>
            <a:off x="8146959" y="5220567"/>
            <a:ext cx="1115048" cy="185420"/>
          </a:xfrm>
          <a:prstGeom prst="rightArrow">
            <a:avLst/>
          </a:prstGeom>
          <a:solidFill>
            <a:schemeClr val="bg1"/>
          </a:solidFill>
          <a:ln w="158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graphicFrame>
        <p:nvGraphicFramePr>
          <p:cNvPr id="9" name="表格 9">
            <a:extLst>
              <a:ext uri="{FF2B5EF4-FFF2-40B4-BE49-F238E27FC236}">
                <a16:creationId xmlns:a16="http://schemas.microsoft.com/office/drawing/2014/main" id="{874CF477-4762-41EE-8C72-77635C464D10}"/>
              </a:ext>
            </a:extLst>
          </p:cNvPr>
          <p:cNvGraphicFramePr>
            <a:graphicFrameLocks noGrp="1"/>
          </p:cNvGraphicFramePr>
          <p:nvPr>
            <p:extLst>
              <p:ext uri="{D42A27DB-BD31-4B8C-83A1-F6EECF244321}">
                <p14:modId xmlns:p14="http://schemas.microsoft.com/office/powerpoint/2010/main" val="4086767278"/>
              </p:ext>
            </p:extLst>
          </p:nvPr>
        </p:nvGraphicFramePr>
        <p:xfrm>
          <a:off x="6097587" y="3654781"/>
          <a:ext cx="5222449" cy="370840"/>
        </p:xfrm>
        <a:graphic>
          <a:graphicData uri="http://schemas.openxmlformats.org/drawingml/2006/table">
            <a:tbl>
              <a:tblPr firstRow="1" bandRow="1">
                <a:tableStyleId>{5C22544A-7EE6-4342-B048-85BDC9FD1C3A}</a:tableStyleId>
              </a:tblPr>
              <a:tblGrid>
                <a:gridCol w="1081775">
                  <a:extLst>
                    <a:ext uri="{9D8B030D-6E8A-4147-A177-3AD203B41FA5}">
                      <a16:colId xmlns:a16="http://schemas.microsoft.com/office/drawing/2014/main" val="1751776267"/>
                    </a:ext>
                  </a:extLst>
                </a:gridCol>
                <a:gridCol w="1291307">
                  <a:extLst>
                    <a:ext uri="{9D8B030D-6E8A-4147-A177-3AD203B41FA5}">
                      <a16:colId xmlns:a16="http://schemas.microsoft.com/office/drawing/2014/main" val="4004568576"/>
                    </a:ext>
                  </a:extLst>
                </a:gridCol>
                <a:gridCol w="1055716">
                  <a:extLst>
                    <a:ext uri="{9D8B030D-6E8A-4147-A177-3AD203B41FA5}">
                      <a16:colId xmlns:a16="http://schemas.microsoft.com/office/drawing/2014/main" val="4268304277"/>
                    </a:ext>
                  </a:extLst>
                </a:gridCol>
                <a:gridCol w="1793651">
                  <a:extLst>
                    <a:ext uri="{9D8B030D-6E8A-4147-A177-3AD203B41FA5}">
                      <a16:colId xmlns:a16="http://schemas.microsoft.com/office/drawing/2014/main" val="983486338"/>
                    </a:ext>
                  </a:extLst>
                </a:gridCol>
              </a:tblGrid>
              <a:tr h="370840">
                <a:tc>
                  <a:txBody>
                    <a:bodyPr/>
                    <a:lstStyle/>
                    <a:p>
                      <a:pPr algn="ctr"/>
                      <a:r>
                        <a:rPr lang="en-US" altLang="zh-CN" sz="1600" b="0" baseline="0" dirty="0">
                          <a:solidFill>
                            <a:srgbClr val="C00000"/>
                          </a:solidFill>
                          <a:latin typeface="微软雅黑" panose="020B0503020204020204" pitchFamily="34" charset="-122"/>
                          <a:ea typeface="微软雅黑" panose="020B0503020204020204" pitchFamily="34" charset="-122"/>
                        </a:rPr>
                        <a:t>SHA-256</a:t>
                      </a:r>
                      <a:endParaRPr lang="zh-CN" altLang="en-US" sz="1600" b="0" baseline="0" dirty="0">
                        <a:solidFill>
                          <a:srgbClr val="C0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SHA3-256</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MD5</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RIPEMD-160</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168097"/>
                  </a:ext>
                </a:extLst>
              </a:tr>
            </a:tbl>
          </a:graphicData>
        </a:graphic>
      </p:graphicFrame>
      <p:graphicFrame>
        <p:nvGraphicFramePr>
          <p:cNvPr id="10" name="表格 5">
            <a:extLst>
              <a:ext uri="{FF2B5EF4-FFF2-40B4-BE49-F238E27FC236}">
                <a16:creationId xmlns:a16="http://schemas.microsoft.com/office/drawing/2014/main" id="{AB5EAF56-523C-4150-B9B1-D4A444A5C225}"/>
              </a:ext>
            </a:extLst>
          </p:cNvPr>
          <p:cNvGraphicFramePr>
            <a:graphicFrameLocks noGrp="1"/>
          </p:cNvGraphicFramePr>
          <p:nvPr>
            <p:extLst>
              <p:ext uri="{D42A27DB-BD31-4B8C-83A1-F6EECF244321}">
                <p14:modId xmlns:p14="http://schemas.microsoft.com/office/powerpoint/2010/main" val="3086113627"/>
              </p:ext>
            </p:extLst>
          </p:nvPr>
        </p:nvGraphicFramePr>
        <p:xfrm>
          <a:off x="840893" y="4214623"/>
          <a:ext cx="7044040" cy="370840"/>
        </p:xfrm>
        <a:graphic>
          <a:graphicData uri="http://schemas.openxmlformats.org/drawingml/2006/table">
            <a:tbl>
              <a:tblPr firstRow="1" bandRow="1">
                <a:tableStyleId>{5C22544A-7EE6-4342-B048-85BDC9FD1C3A}</a:tableStyleId>
              </a:tblPr>
              <a:tblGrid>
                <a:gridCol w="7044040">
                  <a:extLst>
                    <a:ext uri="{9D8B030D-6E8A-4147-A177-3AD203B41FA5}">
                      <a16:colId xmlns:a16="http://schemas.microsoft.com/office/drawing/2014/main" val="453210526"/>
                    </a:ext>
                  </a:extLst>
                </a:gridCol>
              </a:tblGrid>
              <a:tr h="370840">
                <a:tc>
                  <a:txBody>
                    <a:bodyPr/>
                    <a:lstStyle/>
                    <a:p>
                      <a:r>
                        <a:rPr lang="en-US" altLang="zh-CN" sz="1600" b="0" strike="sngStrike" kern="1200" baseline="0" dirty="0">
                          <a:solidFill>
                            <a:srgbClr val="CC3300"/>
                          </a:solidFill>
                          <a:latin typeface="微软雅黑" panose="020B0503020204020204" pitchFamily="34" charset="-122"/>
                          <a:ea typeface="微软雅黑" panose="020B0503020204020204" pitchFamily="34" charset="-122"/>
                          <a:cs typeface="+mn-cs"/>
                        </a:rPr>
                        <a:t>Key:</a:t>
                      </a:r>
                      <a:r>
                        <a:rPr lang="zh-CN" altLang="en-US" sz="1600" b="0" strike="sngStrike" kern="1200" baseline="0" dirty="0">
                          <a:solidFill>
                            <a:srgbClr val="CC3300"/>
                          </a:solidFill>
                          <a:latin typeface="微软雅黑" panose="020B0503020204020204" pitchFamily="34" charset="-122"/>
                          <a:ea typeface="微软雅黑" panose="020B0503020204020204" pitchFamily="34" charset="-122"/>
                          <a:cs typeface="+mn-cs"/>
                        </a:rPr>
                        <a:t> </a:t>
                      </a:r>
                      <a:r>
                        <a:rPr lang="en-US" altLang="zh-CN" sz="1600" b="0" strike="sngStrike" kern="1200" baseline="0" dirty="0">
                          <a:solidFill>
                            <a:srgbClr val="CC3300"/>
                          </a:solidFill>
                          <a:latin typeface="微软雅黑" panose="020B0503020204020204" pitchFamily="34" charset="-122"/>
                          <a:ea typeface="微软雅黑" panose="020B0503020204020204" pitchFamily="34" charset="-122"/>
                          <a:cs typeface="+mn-cs"/>
                        </a:rPr>
                        <a:t>The pre-shared key identified by HMAC Key ID</a:t>
                      </a:r>
                      <a:endParaRPr lang="zh-CN" altLang="en-US" sz="1600" b="0" strike="sngStrike" kern="1200" baseline="0" dirty="0">
                        <a:solidFill>
                          <a:srgbClr val="CC33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8500883"/>
                  </a:ext>
                </a:extLst>
              </a:tr>
            </a:tbl>
          </a:graphicData>
        </a:graphic>
      </p:graphicFrame>
      <p:graphicFrame>
        <p:nvGraphicFramePr>
          <p:cNvPr id="11" name="表格 5">
            <a:extLst>
              <a:ext uri="{FF2B5EF4-FFF2-40B4-BE49-F238E27FC236}">
                <a16:creationId xmlns:a16="http://schemas.microsoft.com/office/drawing/2014/main" id="{25ED74EB-D64A-416D-BF50-93A85918CBDE}"/>
              </a:ext>
            </a:extLst>
          </p:cNvPr>
          <p:cNvGraphicFramePr>
            <a:graphicFrameLocks noGrp="1"/>
          </p:cNvGraphicFramePr>
          <p:nvPr>
            <p:extLst>
              <p:ext uri="{D42A27DB-BD31-4B8C-83A1-F6EECF244321}">
                <p14:modId xmlns:p14="http://schemas.microsoft.com/office/powerpoint/2010/main" val="221427054"/>
              </p:ext>
            </p:extLst>
          </p:nvPr>
        </p:nvGraphicFramePr>
        <p:xfrm>
          <a:off x="840893" y="4736582"/>
          <a:ext cx="7044040" cy="370840"/>
        </p:xfrm>
        <a:graphic>
          <a:graphicData uri="http://schemas.openxmlformats.org/drawingml/2006/table">
            <a:tbl>
              <a:tblPr firstRow="1" bandRow="1">
                <a:tableStyleId>{5C22544A-7EE6-4342-B048-85BDC9FD1C3A}</a:tableStyleId>
              </a:tblPr>
              <a:tblGrid>
                <a:gridCol w="7044040">
                  <a:extLst>
                    <a:ext uri="{9D8B030D-6E8A-4147-A177-3AD203B41FA5}">
                      <a16:colId xmlns:a16="http://schemas.microsoft.com/office/drawing/2014/main" val="453210526"/>
                    </a:ext>
                  </a:extLst>
                </a:gridCol>
              </a:tblGrid>
              <a:tr h="370840">
                <a:tc>
                  <a:txBody>
                    <a:bodyPr/>
                    <a:lstStyle/>
                    <a:p>
                      <a:r>
                        <a:rPr lang="en-US" altLang="zh-CN" sz="1600" b="0" baseline="0" dirty="0">
                          <a:solidFill>
                            <a:schemeClr val="tx1"/>
                          </a:solidFill>
                          <a:latin typeface="微软雅黑" panose="020B0503020204020204" pitchFamily="34" charset="-122"/>
                          <a:ea typeface="微软雅黑" panose="020B0503020204020204" pitchFamily="34" charset="-122"/>
                        </a:rPr>
                        <a:t>HMAC algorithm: Identified by the HMAC Key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8500883"/>
                  </a:ext>
                </a:extLst>
              </a:tr>
            </a:tbl>
          </a:graphicData>
        </a:graphic>
      </p:graphicFrame>
      <p:cxnSp>
        <p:nvCxnSpPr>
          <p:cNvPr id="13" name="直接连接符 12">
            <a:extLst>
              <a:ext uri="{FF2B5EF4-FFF2-40B4-BE49-F238E27FC236}">
                <a16:creationId xmlns:a16="http://schemas.microsoft.com/office/drawing/2014/main" id="{D2910651-DEC9-4B42-BA99-F949F2F95DE0}"/>
              </a:ext>
            </a:extLst>
          </p:cNvPr>
          <p:cNvCxnSpPr>
            <a:cxnSpLocks/>
            <a:stCxn id="11" idx="3"/>
            <a:endCxn id="9" idx="2"/>
          </p:cNvCxnSpPr>
          <p:nvPr/>
        </p:nvCxnSpPr>
        <p:spPr bwMode="auto">
          <a:xfrm flipV="1">
            <a:off x="7884933" y="4025621"/>
            <a:ext cx="823878" cy="896381"/>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44D0889E-D675-4086-A44F-B830B785F4B6}"/>
              </a:ext>
            </a:extLst>
          </p:cNvPr>
          <p:cNvSpPr txBox="1"/>
          <p:nvPr/>
        </p:nvSpPr>
        <p:spPr>
          <a:xfrm>
            <a:off x="5880520" y="3266473"/>
            <a:ext cx="1421030" cy="338554"/>
          </a:xfrm>
          <a:prstGeom prst="rect">
            <a:avLst/>
          </a:prstGeom>
          <a:noFill/>
        </p:spPr>
        <p:txBody>
          <a:bodyPr wrap="non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密钥</a:t>
            </a:r>
            <a:r>
              <a:rPr lang="en-US" altLang="zh-CN" sz="1600" dirty="0">
                <a:solidFill>
                  <a:srgbClr val="C00000"/>
                </a:solidFill>
                <a:latin typeface="微软雅黑" panose="020B0503020204020204" pitchFamily="34" charset="-122"/>
                <a:ea typeface="微软雅黑" panose="020B0503020204020204" pitchFamily="34" charset="-122"/>
              </a:rPr>
              <a:t>32 Bytes</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627906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6C18FF-8DE4-4DCD-9ADA-0E90E579D1F8}"/>
              </a:ext>
            </a:extLst>
          </p:cNvPr>
          <p:cNvSpPr>
            <a:spLocks noGrp="1"/>
          </p:cNvSpPr>
          <p:nvPr>
            <p:ph type="title"/>
          </p:nvPr>
        </p:nvSpPr>
        <p:spPr/>
        <p:txBody>
          <a:bodyPr/>
          <a:lstStyle/>
          <a:p>
            <a:r>
              <a:rPr lang="en-US" altLang="zh-CN" dirty="0"/>
              <a:t>Encryption TLV</a:t>
            </a:r>
            <a:r>
              <a:rPr lang="zh-CN" altLang="en-US" dirty="0"/>
              <a:t>设计</a:t>
            </a:r>
          </a:p>
        </p:txBody>
      </p:sp>
      <p:sp>
        <p:nvSpPr>
          <p:cNvPr id="3" name="内容占位符 2">
            <a:extLst>
              <a:ext uri="{FF2B5EF4-FFF2-40B4-BE49-F238E27FC236}">
                <a16:creationId xmlns:a16="http://schemas.microsoft.com/office/drawing/2014/main" id="{A52BB49F-1C4D-47C4-885F-FA72C0D04C4C}"/>
              </a:ext>
            </a:extLst>
          </p:cNvPr>
          <p:cNvSpPr>
            <a:spLocks noGrp="1"/>
          </p:cNvSpPr>
          <p:nvPr>
            <p:ph idx="1"/>
          </p:nvPr>
        </p:nvSpPr>
        <p:spPr>
          <a:xfrm>
            <a:off x="563180" y="1308575"/>
            <a:ext cx="11068815" cy="4589462"/>
          </a:xfrm>
        </p:spPr>
        <p:txBody>
          <a:bodyPr/>
          <a:lstStyle/>
          <a:p>
            <a:pPr>
              <a:lnSpc>
                <a:spcPct val="120000"/>
              </a:lnSpc>
            </a:pPr>
            <a:r>
              <a:rPr lang="en-US" altLang="zh-CN" sz="1600" dirty="0"/>
              <a:t>Encryption TLV</a:t>
            </a:r>
          </a:p>
          <a:p>
            <a:pPr lvl="1">
              <a:lnSpc>
                <a:spcPct val="120000"/>
              </a:lnSpc>
            </a:pPr>
            <a:r>
              <a:rPr lang="en-US" altLang="zh-CN" sz="1600" dirty="0"/>
              <a:t>TLV Format</a:t>
            </a:r>
          </a:p>
          <a:p>
            <a:pPr marL="0" indent="0">
              <a:lnSpc>
                <a:spcPct val="120000"/>
              </a:lnSpc>
              <a:buNone/>
            </a:pPr>
            <a:endParaRPr lang="en-US" altLang="zh-CN" sz="1600" dirty="0"/>
          </a:p>
          <a:p>
            <a:pPr>
              <a:lnSpc>
                <a:spcPct val="120000"/>
              </a:lnSpc>
            </a:pPr>
            <a:endParaRPr lang="en-US" altLang="zh-CN" sz="1600" dirty="0"/>
          </a:p>
          <a:p>
            <a:pPr lvl="1">
              <a:lnSpc>
                <a:spcPct val="120000"/>
              </a:lnSpc>
            </a:pPr>
            <a:endParaRPr lang="en-US" altLang="zh-CN" sz="1600" dirty="0"/>
          </a:p>
          <a:p>
            <a:pPr lvl="1">
              <a:lnSpc>
                <a:spcPct val="120000"/>
              </a:lnSpc>
            </a:pPr>
            <a:endParaRPr lang="en-US" altLang="zh-CN" sz="1600" dirty="0"/>
          </a:p>
          <a:p>
            <a:pPr lvl="1">
              <a:lnSpc>
                <a:spcPct val="120000"/>
              </a:lnSpc>
            </a:pPr>
            <a:r>
              <a:rPr lang="en-US" altLang="zh-CN" sz="1600" dirty="0"/>
              <a:t>Algorithm ID</a:t>
            </a:r>
          </a:p>
          <a:p>
            <a:pPr lvl="2">
              <a:lnSpc>
                <a:spcPct val="120000"/>
              </a:lnSpc>
            </a:pPr>
            <a:r>
              <a:rPr lang="en-US" altLang="zh-CN" sz="1600" dirty="0"/>
              <a:t>One octet opaque number which uniquely identifies the algorithm used to generate the Ciphertext.  If 0, the Ciphertext is not included</a:t>
            </a:r>
          </a:p>
          <a:p>
            <a:pPr lvl="1">
              <a:lnSpc>
                <a:spcPct val="120000"/>
              </a:lnSpc>
            </a:pPr>
            <a:r>
              <a:rPr lang="en-US" altLang="zh-CN" sz="1600" dirty="0"/>
              <a:t>Argument</a:t>
            </a:r>
          </a:p>
          <a:p>
            <a:pPr lvl="2">
              <a:lnSpc>
                <a:spcPct val="120000"/>
              </a:lnSpc>
            </a:pPr>
            <a:r>
              <a:rPr lang="en-US" altLang="zh-CN" sz="1600" dirty="0"/>
              <a:t>Arguments required for the encryption or ciphertext transmission process, which may contain streams, services or any other relevant information</a:t>
            </a:r>
          </a:p>
          <a:p>
            <a:pPr lvl="1">
              <a:lnSpc>
                <a:spcPct val="120000"/>
              </a:lnSpc>
            </a:pPr>
            <a:r>
              <a:rPr lang="en-US" altLang="zh-CN" sz="1600" dirty="0"/>
              <a:t>Ciphertext</a:t>
            </a:r>
          </a:p>
          <a:p>
            <a:pPr lvl="2">
              <a:lnSpc>
                <a:spcPct val="120000"/>
              </a:lnSpc>
            </a:pPr>
            <a:r>
              <a:rPr lang="en-US" altLang="zh-CN" sz="1600" dirty="0"/>
              <a:t>encrypted content, not present if Algorithm ID is 0</a:t>
            </a:r>
          </a:p>
          <a:p>
            <a:pPr lvl="1"/>
            <a:endParaRPr lang="en-US" altLang="zh-CN" sz="1600" dirty="0"/>
          </a:p>
          <a:p>
            <a:endParaRPr lang="en-US" altLang="zh-CN" sz="1600" dirty="0"/>
          </a:p>
          <a:p>
            <a:endParaRPr lang="en-US" altLang="zh-CN" sz="1600" dirty="0"/>
          </a:p>
          <a:p>
            <a:endParaRPr lang="zh-CN" altLang="en-US" sz="1600" dirty="0"/>
          </a:p>
        </p:txBody>
      </p:sp>
      <p:graphicFrame>
        <p:nvGraphicFramePr>
          <p:cNvPr id="5" name="表格 5">
            <a:extLst>
              <a:ext uri="{FF2B5EF4-FFF2-40B4-BE49-F238E27FC236}">
                <a16:creationId xmlns:a16="http://schemas.microsoft.com/office/drawing/2014/main" id="{32587E8C-C7EB-4A89-A1BD-9E16923C17CA}"/>
              </a:ext>
            </a:extLst>
          </p:cNvPr>
          <p:cNvGraphicFramePr>
            <a:graphicFrameLocks noGrp="1"/>
          </p:cNvGraphicFramePr>
          <p:nvPr>
            <p:extLst>
              <p:ext uri="{D42A27DB-BD31-4B8C-83A1-F6EECF244321}">
                <p14:modId xmlns:p14="http://schemas.microsoft.com/office/powerpoint/2010/main" val="3808151280"/>
              </p:ext>
            </p:extLst>
          </p:nvPr>
        </p:nvGraphicFramePr>
        <p:xfrm>
          <a:off x="2346446" y="1864835"/>
          <a:ext cx="8130116" cy="1112520"/>
        </p:xfrm>
        <a:graphic>
          <a:graphicData uri="http://schemas.openxmlformats.org/drawingml/2006/table">
            <a:tbl>
              <a:tblPr firstRow="1" bandRow="1">
                <a:tableStyleId>{5C22544A-7EE6-4342-B048-85BDC9FD1C3A}</a:tableStyleId>
              </a:tblPr>
              <a:tblGrid>
                <a:gridCol w="2032529">
                  <a:extLst>
                    <a:ext uri="{9D8B030D-6E8A-4147-A177-3AD203B41FA5}">
                      <a16:colId xmlns:a16="http://schemas.microsoft.com/office/drawing/2014/main" val="3368999284"/>
                    </a:ext>
                  </a:extLst>
                </a:gridCol>
                <a:gridCol w="2032529">
                  <a:extLst>
                    <a:ext uri="{9D8B030D-6E8A-4147-A177-3AD203B41FA5}">
                      <a16:colId xmlns:a16="http://schemas.microsoft.com/office/drawing/2014/main" val="4028605447"/>
                    </a:ext>
                  </a:extLst>
                </a:gridCol>
                <a:gridCol w="2032529">
                  <a:extLst>
                    <a:ext uri="{9D8B030D-6E8A-4147-A177-3AD203B41FA5}">
                      <a16:colId xmlns:a16="http://schemas.microsoft.com/office/drawing/2014/main" val="4161759952"/>
                    </a:ext>
                  </a:extLst>
                </a:gridCol>
                <a:gridCol w="2032529">
                  <a:extLst>
                    <a:ext uri="{9D8B030D-6E8A-4147-A177-3AD203B41FA5}">
                      <a16:colId xmlns:a16="http://schemas.microsoft.com/office/drawing/2014/main" val="2189866379"/>
                    </a:ext>
                  </a:extLst>
                </a:gridCol>
              </a:tblGrid>
              <a:tr h="370840">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Type(13)</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Length</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0" baseline="0" dirty="0">
                          <a:solidFill>
                            <a:schemeClr val="tx1"/>
                          </a:solidFill>
                          <a:latin typeface="微软雅黑" panose="020B0503020204020204" pitchFamily="34" charset="-122"/>
                          <a:ea typeface="微软雅黑" panose="020B0503020204020204" pitchFamily="34" charset="-122"/>
                        </a:rPr>
                        <a:t>Algorithm ID</a:t>
                      </a:r>
                      <a:endParaRPr lang="zh-CN" altLang="en-US" sz="16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baseline="0" dirty="0">
                          <a:solidFill>
                            <a:schemeClr val="tx1"/>
                          </a:solidFill>
                        </a:rPr>
                        <a:t>RESERVED</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1180489"/>
                  </a:ext>
                </a:extLst>
              </a:tr>
              <a:tr h="370840">
                <a:tc gridSpan="4">
                  <a:txBody>
                    <a:bodyPr/>
                    <a:lstStyle/>
                    <a:p>
                      <a:pPr algn="ctr"/>
                      <a:r>
                        <a:rPr lang="en-US" altLang="zh-CN" sz="1600" dirty="0">
                          <a:latin typeface="微软雅黑" panose="020B0503020204020204" pitchFamily="34" charset="-122"/>
                          <a:ea typeface="微软雅黑" panose="020B0503020204020204" pitchFamily="34" charset="-122"/>
                        </a:rPr>
                        <a:t>Argument (4 octets)</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158969"/>
                  </a:ext>
                </a:extLst>
              </a:tr>
              <a:tr h="370840">
                <a:tc gridSpan="4">
                  <a:txBody>
                    <a:bodyPr/>
                    <a:lstStyle/>
                    <a:p>
                      <a:pPr algn="ctr"/>
                      <a:r>
                        <a:rPr lang="en-US" altLang="zh-CN" sz="1600" dirty="0">
                          <a:latin typeface="微软雅黑" panose="020B0503020204020204" pitchFamily="34" charset="-122"/>
                          <a:ea typeface="微软雅黑" panose="020B0503020204020204" pitchFamily="34" charset="-122"/>
                        </a:rPr>
                        <a:t>Ciphertext </a:t>
                      </a:r>
                      <a:endParaRPr lang="zh-CN" altLang="en-US" sz="16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739631"/>
                  </a:ext>
                </a:extLst>
              </a:tr>
            </a:tbl>
          </a:graphicData>
        </a:graphic>
      </p:graphicFrame>
    </p:spTree>
    <p:extLst>
      <p:ext uri="{BB962C8B-B14F-4D97-AF65-F5344CB8AC3E}">
        <p14:creationId xmlns:p14="http://schemas.microsoft.com/office/powerpoint/2010/main" val="31064450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6C18FF-8DE4-4DCD-9ADA-0E90E579D1F8}"/>
              </a:ext>
            </a:extLst>
          </p:cNvPr>
          <p:cNvSpPr>
            <a:spLocks noGrp="1"/>
          </p:cNvSpPr>
          <p:nvPr>
            <p:ph type="title"/>
          </p:nvPr>
        </p:nvSpPr>
        <p:spPr/>
        <p:txBody>
          <a:bodyPr/>
          <a:lstStyle/>
          <a:p>
            <a:r>
              <a:rPr lang="en-US" altLang="zh-CN" dirty="0"/>
              <a:t>Encryption TLV</a:t>
            </a:r>
            <a:r>
              <a:rPr lang="zh-CN" altLang="en-US" dirty="0"/>
              <a:t>设计</a:t>
            </a:r>
          </a:p>
        </p:txBody>
      </p:sp>
      <p:sp>
        <p:nvSpPr>
          <p:cNvPr id="3" name="内容占位符 2">
            <a:extLst>
              <a:ext uri="{FF2B5EF4-FFF2-40B4-BE49-F238E27FC236}">
                <a16:creationId xmlns:a16="http://schemas.microsoft.com/office/drawing/2014/main" id="{A52BB49F-1C4D-47C4-885F-FA72C0D04C4C}"/>
              </a:ext>
            </a:extLst>
          </p:cNvPr>
          <p:cNvSpPr>
            <a:spLocks noGrp="1"/>
          </p:cNvSpPr>
          <p:nvPr>
            <p:ph idx="1"/>
          </p:nvPr>
        </p:nvSpPr>
        <p:spPr>
          <a:xfrm>
            <a:off x="563180" y="1145808"/>
            <a:ext cx="11068815" cy="4589462"/>
          </a:xfrm>
        </p:spPr>
        <p:txBody>
          <a:bodyPr/>
          <a:lstStyle/>
          <a:p>
            <a:pPr>
              <a:lnSpc>
                <a:spcPct val="120000"/>
              </a:lnSpc>
            </a:pPr>
            <a:r>
              <a:rPr lang="zh-CN" altLang="en-US" sz="1400" dirty="0"/>
              <a:t>应用</a:t>
            </a:r>
            <a:r>
              <a:rPr lang="en-US" altLang="zh-CN" sz="1400" dirty="0"/>
              <a:t>Encryption TLV</a:t>
            </a:r>
            <a:r>
              <a:rPr lang="zh-CN" altLang="en-US" sz="1400" dirty="0"/>
              <a:t>进行密钥同步</a:t>
            </a:r>
            <a:endParaRPr lang="en-US" altLang="zh-CN" sz="1400" dirty="0"/>
          </a:p>
          <a:p>
            <a:pPr lvl="1">
              <a:lnSpc>
                <a:spcPct val="120000"/>
              </a:lnSpc>
            </a:pPr>
            <a:r>
              <a:rPr lang="en-US" altLang="zh-CN" sz="1400" b="0" baseline="0" dirty="0">
                <a:solidFill>
                  <a:schemeClr val="tx1"/>
                </a:solidFill>
                <a:latin typeface="微软雅黑" panose="020B0503020204020204" pitchFamily="34" charset="-122"/>
                <a:ea typeface="微软雅黑" panose="020B0503020204020204" pitchFamily="34" charset="-122"/>
              </a:rPr>
              <a:t>Asymmetric Algorithm</a:t>
            </a:r>
            <a:r>
              <a:rPr lang="zh-CN" altLang="en-US" sz="1400" b="0" baseline="0" dirty="0">
                <a:solidFill>
                  <a:schemeClr val="tx1"/>
                </a:solidFill>
                <a:latin typeface="微软雅黑" panose="020B0503020204020204" pitchFamily="34" charset="-122"/>
                <a:ea typeface="微软雅黑" panose="020B0503020204020204" pitchFamily="34" charset="-122"/>
              </a:rPr>
              <a:t>：由</a:t>
            </a:r>
            <a:r>
              <a:rPr lang="en-US" altLang="zh-CN" sz="1400" b="0" baseline="0" dirty="0">
                <a:solidFill>
                  <a:schemeClr val="tx1"/>
                </a:solidFill>
                <a:latin typeface="微软雅黑" panose="020B0503020204020204" pitchFamily="34" charset="-122"/>
                <a:ea typeface="微软雅黑" panose="020B0503020204020204" pitchFamily="34" charset="-122"/>
              </a:rPr>
              <a:t>Algorithm ID</a:t>
            </a:r>
            <a:r>
              <a:rPr lang="zh-CN" altLang="en-US" sz="1400" b="0" baseline="0" dirty="0">
                <a:solidFill>
                  <a:schemeClr val="tx1"/>
                </a:solidFill>
                <a:latin typeface="微软雅黑" panose="020B0503020204020204" pitchFamily="34" charset="-122"/>
                <a:ea typeface="微软雅黑" panose="020B0503020204020204" pitchFamily="34" charset="-122"/>
              </a:rPr>
              <a:t>唯一标识</a:t>
            </a:r>
            <a:endParaRPr lang="en-US" altLang="zh-CN" sz="1400" b="0" baseline="0" dirty="0">
              <a:solidFill>
                <a:schemeClr val="tx1"/>
              </a:solidFill>
              <a:latin typeface="微软雅黑" panose="020B0503020204020204" pitchFamily="34" charset="-122"/>
              <a:ea typeface="微软雅黑" panose="020B0503020204020204" pitchFamily="34" charset="-122"/>
            </a:endParaRPr>
          </a:p>
          <a:p>
            <a:pPr lvl="1">
              <a:lnSpc>
                <a:spcPct val="120000"/>
              </a:lnSpc>
            </a:pPr>
            <a:r>
              <a:rPr lang="en-US" altLang="zh-CN" sz="1400" dirty="0"/>
              <a:t>Secret</a:t>
            </a:r>
            <a:r>
              <a:rPr lang="zh-CN" altLang="en-US" sz="1400" dirty="0"/>
              <a:t>：携带在</a:t>
            </a:r>
            <a:r>
              <a:rPr lang="en-US" altLang="zh-CN" sz="1400" dirty="0"/>
              <a:t>Ciphertext</a:t>
            </a:r>
            <a:r>
              <a:rPr lang="zh-CN" altLang="en-US" sz="1400" dirty="0"/>
              <a:t>中</a:t>
            </a:r>
            <a:endParaRPr lang="en-US" altLang="zh-CN" sz="1400" dirty="0"/>
          </a:p>
          <a:p>
            <a:pPr lvl="2">
              <a:lnSpc>
                <a:spcPct val="120000"/>
              </a:lnSpc>
            </a:pPr>
            <a:r>
              <a:rPr lang="en-US" altLang="zh-CN" sz="1400" dirty="0"/>
              <a:t>Ciphertext = f(Pub</a:t>
            </a:r>
            <a:r>
              <a:rPr lang="en-US" altLang="zh-CN" sz="1400" baseline="-25000" dirty="0"/>
              <a:t>dst</a:t>
            </a:r>
            <a:r>
              <a:rPr lang="en-US" altLang="zh-CN" sz="1400" dirty="0"/>
              <a:t>, Pri</a:t>
            </a:r>
            <a:r>
              <a:rPr lang="en-US" altLang="zh-CN" sz="1400" baseline="-25000" dirty="0"/>
              <a:t>src</a:t>
            </a:r>
            <a:r>
              <a:rPr lang="en-US" altLang="zh-CN" sz="1400" dirty="0"/>
              <a:t>, Secret)</a:t>
            </a:r>
            <a:r>
              <a:rPr lang="zh-CN" altLang="en-US" sz="1400" dirty="0"/>
              <a:t>，其中</a:t>
            </a:r>
            <a:r>
              <a:rPr lang="en-US" altLang="zh-CN" sz="1400" dirty="0"/>
              <a:t>f</a:t>
            </a:r>
            <a:r>
              <a:rPr lang="zh-CN" altLang="en-US" sz="1400" dirty="0"/>
              <a:t>表示非对称加密算法，</a:t>
            </a:r>
            <a:r>
              <a:rPr lang="en-US" altLang="zh-CN" sz="1400" dirty="0"/>
              <a:t> Pub</a:t>
            </a:r>
            <a:r>
              <a:rPr lang="en-US" altLang="zh-CN" sz="1400" baseline="-25000" dirty="0"/>
              <a:t>dst</a:t>
            </a:r>
            <a:r>
              <a:rPr lang="zh-CN" altLang="en-US" sz="1400" dirty="0"/>
              <a:t>表示目的自治域公钥，</a:t>
            </a:r>
            <a:r>
              <a:rPr lang="en-US" altLang="zh-CN" sz="1400" dirty="0"/>
              <a:t> Pri</a:t>
            </a:r>
            <a:r>
              <a:rPr lang="en-US" altLang="zh-CN" sz="1400" baseline="-25000" dirty="0"/>
              <a:t>src</a:t>
            </a:r>
            <a:r>
              <a:rPr lang="zh-CN" altLang="en-US" sz="1400" dirty="0"/>
              <a:t>表示源自治域私钥，</a:t>
            </a:r>
            <a:r>
              <a:rPr lang="en-US" altLang="zh-CN" sz="1400" dirty="0"/>
              <a:t>Secret</a:t>
            </a:r>
            <a:r>
              <a:rPr lang="zh-CN" altLang="en-US" sz="1400" dirty="0"/>
              <a:t>表示源自治域用于产生标签的密钥</a:t>
            </a:r>
            <a:endParaRPr lang="en-US" altLang="zh-CN" sz="1400" dirty="0"/>
          </a:p>
          <a:p>
            <a:pPr lvl="1">
              <a:lnSpc>
                <a:spcPct val="120000"/>
              </a:lnSpc>
            </a:pPr>
            <a:r>
              <a:rPr lang="en-US" altLang="zh-CN" sz="1400" dirty="0"/>
              <a:t>Secret Expiration(</a:t>
            </a:r>
            <a:r>
              <a:rPr lang="zh-CN" altLang="en-US" sz="1400" dirty="0"/>
              <a:t>密钥过期时间</a:t>
            </a:r>
            <a:r>
              <a:rPr lang="en-US" altLang="zh-CN" sz="1400" dirty="0"/>
              <a:t>): </a:t>
            </a:r>
            <a:r>
              <a:rPr lang="zh-CN" altLang="en-US" sz="1400" dirty="0"/>
              <a:t>由</a:t>
            </a:r>
            <a:r>
              <a:rPr lang="en-US" altLang="zh-CN" sz="1400" dirty="0"/>
              <a:t>Argument</a:t>
            </a:r>
            <a:r>
              <a:rPr lang="zh-CN" altLang="en-US" sz="1400" dirty="0"/>
              <a:t>表示</a:t>
            </a:r>
            <a:endParaRPr lang="en-US" altLang="zh-CN" sz="1400" dirty="0"/>
          </a:p>
          <a:p>
            <a:pPr lvl="2">
              <a:lnSpc>
                <a:spcPct val="120000"/>
              </a:lnSpc>
            </a:pPr>
            <a:r>
              <a:rPr lang="en-US" altLang="zh-CN" sz="1400" dirty="0"/>
              <a:t>Secret Expiration</a:t>
            </a:r>
            <a:r>
              <a:rPr lang="zh-CN" altLang="en-US" sz="1400" dirty="0"/>
              <a:t>的</a:t>
            </a:r>
            <a:r>
              <a:rPr lang="en-US" altLang="zh-CN" sz="1400" dirty="0"/>
              <a:t>24</a:t>
            </a:r>
            <a:r>
              <a:rPr lang="zh-CN" altLang="en-US" sz="1400" dirty="0"/>
              <a:t>位时间信息表示的是从这一年的</a:t>
            </a:r>
            <a:r>
              <a:rPr lang="en-US" altLang="zh-CN" sz="1400" dirty="0"/>
              <a:t>1</a:t>
            </a:r>
            <a:r>
              <a:rPr lang="zh-CN" altLang="en-US" sz="1400" dirty="0"/>
              <a:t>月</a:t>
            </a:r>
            <a:r>
              <a:rPr lang="en-US" altLang="zh-CN" sz="1400" dirty="0"/>
              <a:t>1</a:t>
            </a:r>
            <a:r>
              <a:rPr lang="zh-CN" altLang="en-US" sz="1400" dirty="0"/>
              <a:t>日</a:t>
            </a:r>
            <a:r>
              <a:rPr lang="en-US" altLang="zh-CN" sz="1400" dirty="0"/>
              <a:t>0</a:t>
            </a:r>
            <a:r>
              <a:rPr lang="zh-CN" altLang="en-US" sz="1400" dirty="0"/>
              <a:t>时</a:t>
            </a:r>
            <a:r>
              <a:rPr lang="en-US" altLang="zh-CN" sz="1400" dirty="0"/>
              <a:t>0</a:t>
            </a:r>
            <a:r>
              <a:rPr lang="zh-CN" altLang="en-US" sz="1400" dirty="0"/>
              <a:t>分</a:t>
            </a:r>
            <a:r>
              <a:rPr lang="en-US" altLang="zh-CN" sz="1400" dirty="0"/>
              <a:t>(GMT)</a:t>
            </a:r>
            <a:r>
              <a:rPr lang="zh-CN" altLang="en-US" sz="1400" dirty="0"/>
              <a:t>到现在时间</a:t>
            </a:r>
            <a:r>
              <a:rPr lang="en-US" altLang="zh-CN" sz="1400" dirty="0"/>
              <a:t>(GMT)</a:t>
            </a:r>
            <a:r>
              <a:rPr lang="zh-CN" altLang="en-US" sz="1400" dirty="0"/>
              <a:t>所经过的分钟数。</a:t>
            </a:r>
            <a:endParaRPr lang="en-US" altLang="zh-CN" sz="1400" dirty="0"/>
          </a:p>
          <a:p>
            <a:pPr lvl="2">
              <a:lnSpc>
                <a:spcPct val="120000"/>
              </a:lnSpc>
            </a:pPr>
            <a:r>
              <a:rPr lang="zh-CN" altLang="en-US" sz="1400" dirty="0"/>
              <a:t>例如，</a:t>
            </a:r>
            <a:r>
              <a:rPr lang="en-US" altLang="zh-CN" sz="1400" dirty="0"/>
              <a:t>2020-12-31 23:59:59 </a:t>
            </a:r>
            <a:r>
              <a:rPr lang="zh-CN" altLang="en-US" sz="1400" dirty="0"/>
              <a:t>的</a:t>
            </a:r>
            <a:r>
              <a:rPr lang="en-US" altLang="zh-CN" sz="1400" dirty="0"/>
              <a:t>24</a:t>
            </a:r>
            <a:r>
              <a:rPr lang="zh-CN" altLang="en-US" sz="1400" dirty="0"/>
              <a:t>位时间信息表示是</a:t>
            </a:r>
            <a:r>
              <a:rPr lang="en-US" altLang="zh-CN" sz="1400" dirty="0"/>
              <a:t>080ABF</a:t>
            </a:r>
            <a:r>
              <a:rPr lang="zh-CN" altLang="en-US" sz="1400" dirty="0"/>
              <a:t>。因为其与</a:t>
            </a:r>
            <a:r>
              <a:rPr lang="en-US" altLang="zh-CN" sz="1400" dirty="0"/>
              <a:t>2020-01-01 00:00:00</a:t>
            </a:r>
            <a:r>
              <a:rPr lang="zh-CN" altLang="en-US" sz="1400" dirty="0"/>
              <a:t> 间隔</a:t>
            </a:r>
            <a:r>
              <a:rPr lang="en-US" altLang="zh-CN" sz="1400" dirty="0"/>
              <a:t>527039</a:t>
            </a:r>
            <a:r>
              <a:rPr lang="zh-CN" altLang="en-US" sz="1400" dirty="0"/>
              <a:t>分钟，</a:t>
            </a:r>
            <a:r>
              <a:rPr lang="en-US" altLang="zh-CN" sz="1400" dirty="0"/>
              <a:t>16</a:t>
            </a:r>
            <a:r>
              <a:rPr lang="zh-CN" altLang="en-US" sz="1400" dirty="0"/>
              <a:t>进制表示为</a:t>
            </a:r>
            <a:r>
              <a:rPr lang="en-US" altLang="zh-CN" sz="1400" dirty="0"/>
              <a:t>080ABF</a:t>
            </a:r>
            <a:r>
              <a:rPr lang="zh-CN" altLang="en-US" sz="1400" dirty="0"/>
              <a:t>。</a:t>
            </a:r>
            <a:endParaRPr lang="en-US" altLang="zh-CN" sz="1400" dirty="0"/>
          </a:p>
          <a:p>
            <a:pPr lvl="1">
              <a:lnSpc>
                <a:spcPct val="120000"/>
              </a:lnSpc>
            </a:pPr>
            <a:r>
              <a:rPr lang="en-US" altLang="zh-CN" sz="1400" dirty="0"/>
              <a:t>Secret Synchronization Operation(</a:t>
            </a:r>
            <a:r>
              <a:rPr lang="zh-CN" altLang="en-US" sz="1400" dirty="0"/>
              <a:t>密钥同步操作，例如初始化、更新、撤销</a:t>
            </a:r>
            <a:r>
              <a:rPr lang="en-US" altLang="zh-CN" sz="1400" dirty="0"/>
              <a:t>)</a:t>
            </a:r>
            <a:r>
              <a:rPr lang="zh-CN" altLang="en-US" sz="1400" dirty="0"/>
              <a:t>：由</a:t>
            </a:r>
            <a:r>
              <a:rPr lang="en-US" altLang="zh-CN" sz="1400" dirty="0"/>
              <a:t>RESERVED</a:t>
            </a:r>
            <a:r>
              <a:rPr lang="zh-CN" altLang="en-US" sz="1400" dirty="0"/>
              <a:t>表示</a:t>
            </a:r>
            <a:endParaRPr lang="en-US" altLang="zh-CN" sz="1400" dirty="0"/>
          </a:p>
          <a:p>
            <a:pPr lvl="1">
              <a:lnSpc>
                <a:spcPct val="120000"/>
              </a:lnSpc>
            </a:pPr>
            <a:endParaRPr lang="en-US" altLang="zh-CN" sz="1600" dirty="0"/>
          </a:p>
          <a:p>
            <a:pPr lvl="1">
              <a:lnSpc>
                <a:spcPct val="120000"/>
              </a:lnSpc>
            </a:pPr>
            <a:endParaRPr lang="en-US" altLang="zh-CN" sz="1600" dirty="0"/>
          </a:p>
          <a:p>
            <a:pPr lvl="1"/>
            <a:endParaRPr lang="en-US" altLang="zh-CN" sz="1600" dirty="0"/>
          </a:p>
          <a:p>
            <a:endParaRPr lang="en-US" altLang="zh-CN" sz="1600" dirty="0"/>
          </a:p>
          <a:p>
            <a:endParaRPr lang="en-US" altLang="zh-CN" sz="1600" dirty="0"/>
          </a:p>
          <a:p>
            <a:endParaRPr lang="zh-CN" altLang="en-US" sz="1600" dirty="0"/>
          </a:p>
        </p:txBody>
      </p:sp>
      <p:graphicFrame>
        <p:nvGraphicFramePr>
          <p:cNvPr id="4" name="表格 5">
            <a:extLst>
              <a:ext uri="{FF2B5EF4-FFF2-40B4-BE49-F238E27FC236}">
                <a16:creationId xmlns:a16="http://schemas.microsoft.com/office/drawing/2014/main" id="{24461D17-C13F-4FB0-B150-F7871902757E}"/>
              </a:ext>
            </a:extLst>
          </p:cNvPr>
          <p:cNvGraphicFramePr>
            <a:graphicFrameLocks noGrp="1"/>
          </p:cNvGraphicFramePr>
          <p:nvPr>
            <p:extLst>
              <p:ext uri="{D42A27DB-BD31-4B8C-83A1-F6EECF244321}">
                <p14:modId xmlns:p14="http://schemas.microsoft.com/office/powerpoint/2010/main" val="2191462688"/>
              </p:ext>
            </p:extLst>
          </p:nvPr>
        </p:nvGraphicFramePr>
        <p:xfrm>
          <a:off x="631317" y="4507739"/>
          <a:ext cx="4205799" cy="1307800"/>
        </p:xfrm>
        <a:graphic>
          <a:graphicData uri="http://schemas.openxmlformats.org/drawingml/2006/table">
            <a:tbl>
              <a:tblPr firstRow="1" bandRow="1">
                <a:tableStyleId>{5C22544A-7EE6-4342-B048-85BDC9FD1C3A}</a:tableStyleId>
              </a:tblPr>
              <a:tblGrid>
                <a:gridCol w="3121661">
                  <a:extLst>
                    <a:ext uri="{9D8B030D-6E8A-4147-A177-3AD203B41FA5}">
                      <a16:colId xmlns:a16="http://schemas.microsoft.com/office/drawing/2014/main" val="3510949625"/>
                    </a:ext>
                  </a:extLst>
                </a:gridCol>
                <a:gridCol w="1084138">
                  <a:extLst>
                    <a:ext uri="{9D8B030D-6E8A-4147-A177-3AD203B41FA5}">
                      <a16:colId xmlns:a16="http://schemas.microsoft.com/office/drawing/2014/main" val="2459023716"/>
                    </a:ext>
                  </a:extLst>
                </a:gridCol>
              </a:tblGrid>
              <a:tr h="326950">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Secret Synchronization Operation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Value</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0440015"/>
                  </a:ext>
                </a:extLst>
              </a:tr>
              <a:tr h="326950">
                <a:tc>
                  <a:txBody>
                    <a:bodyPr/>
                    <a:lstStyle/>
                    <a:p>
                      <a:pPr algn="ctr"/>
                      <a:r>
                        <a:rPr lang="en-US" altLang="zh-CN" sz="1400" dirty="0">
                          <a:latin typeface="微软雅黑" panose="020B0503020204020204" pitchFamily="34" charset="-122"/>
                          <a:ea typeface="微软雅黑" panose="020B0503020204020204" pitchFamily="34" charset="-122"/>
                        </a:rPr>
                        <a:t>Initialize</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0549609"/>
                  </a:ext>
                </a:extLst>
              </a:tr>
              <a:tr h="326950">
                <a:tc>
                  <a:txBody>
                    <a:bodyPr/>
                    <a:lstStyle/>
                    <a:p>
                      <a:pPr algn="ctr"/>
                      <a:r>
                        <a:rPr lang="en-US" altLang="zh-CN" sz="1400" dirty="0">
                          <a:latin typeface="微软雅黑" panose="020B0503020204020204" pitchFamily="34" charset="-122"/>
                          <a:ea typeface="微软雅黑" panose="020B0503020204020204" pitchFamily="34" charset="-122"/>
                        </a:rPr>
                        <a:t>Update</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6547486"/>
                  </a:ext>
                </a:extLst>
              </a:tr>
              <a:tr h="326950">
                <a:tc>
                  <a:txBody>
                    <a:bodyPr/>
                    <a:lstStyle/>
                    <a:p>
                      <a:pPr algn="ctr"/>
                      <a:r>
                        <a:rPr lang="en-US" altLang="zh-CN" sz="1400" dirty="0">
                          <a:latin typeface="微软雅黑" panose="020B0503020204020204" pitchFamily="34" charset="-122"/>
                          <a:ea typeface="微软雅黑" panose="020B0503020204020204" pitchFamily="34" charset="-122"/>
                        </a:rPr>
                        <a:t>Revoke</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34578"/>
                  </a:ext>
                </a:extLst>
              </a:tr>
            </a:tbl>
          </a:graphicData>
        </a:graphic>
      </p:graphicFrame>
      <p:sp>
        <p:nvSpPr>
          <p:cNvPr id="6" name="椭圆 5">
            <a:extLst>
              <a:ext uri="{FF2B5EF4-FFF2-40B4-BE49-F238E27FC236}">
                <a16:creationId xmlns:a16="http://schemas.microsoft.com/office/drawing/2014/main" id="{7390C11C-235B-4066-94F5-DFE883F10CB6}"/>
              </a:ext>
            </a:extLst>
          </p:cNvPr>
          <p:cNvSpPr/>
          <p:nvPr/>
        </p:nvSpPr>
        <p:spPr bwMode="auto">
          <a:xfrm>
            <a:off x="5099902" y="5158765"/>
            <a:ext cx="1244338" cy="63159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400" b="0" i="0" u="none" strike="noStrike" cap="none" normalizeH="0" baseline="0" dirty="0">
                <a:ln>
                  <a:noFill/>
                </a:ln>
                <a:solidFill>
                  <a:schemeClr val="tx2"/>
                </a:solidFill>
                <a:effectLst/>
                <a:latin typeface="Times New Roman" panose="02020603050405020304" pitchFamily="18" charset="0"/>
                <a:ea typeface="楷体_GB2312" pitchFamily="49" charset="-122"/>
                <a:cs typeface="Times New Roman" panose="02020603050405020304" pitchFamily="18" charset="0"/>
              </a:rPr>
              <a:t>LISTENING</a:t>
            </a:r>
            <a:endParaRPr kumimoji="0" lang="zh-CN" altLang="en-US" sz="1400" b="0" i="0" u="none" strike="noStrike" cap="none" normalizeH="0" baseline="0" dirty="0">
              <a:ln>
                <a:noFill/>
              </a:ln>
              <a:solidFill>
                <a:schemeClr val="tx2"/>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7" name="椭圆 6">
            <a:extLst>
              <a:ext uri="{FF2B5EF4-FFF2-40B4-BE49-F238E27FC236}">
                <a16:creationId xmlns:a16="http://schemas.microsoft.com/office/drawing/2014/main" id="{9B333BF0-0CA2-4004-868A-A7F62EC41A0F}"/>
              </a:ext>
            </a:extLst>
          </p:cNvPr>
          <p:cNvSpPr/>
          <p:nvPr/>
        </p:nvSpPr>
        <p:spPr bwMode="auto">
          <a:xfrm>
            <a:off x="6966409" y="5158765"/>
            <a:ext cx="1244338" cy="63159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lang="en-US" altLang="zh-CN" sz="1400" dirty="0">
                <a:solidFill>
                  <a:schemeClr val="tx2"/>
                </a:solidFill>
                <a:latin typeface="Times New Roman" panose="02020603050405020304" pitchFamily="18" charset="0"/>
                <a:ea typeface="楷体_GB2312" pitchFamily="49" charset="-122"/>
                <a:cs typeface="Times New Roman" panose="02020603050405020304" pitchFamily="18" charset="0"/>
              </a:rPr>
              <a:t>INITIATED</a:t>
            </a:r>
            <a:endParaRPr kumimoji="0" lang="en-US" altLang="zh-CN" sz="1400" b="0" i="0" u="none" strike="noStrike" cap="none" normalizeH="0" baseline="0" dirty="0">
              <a:ln>
                <a:noFill/>
              </a:ln>
              <a:solidFill>
                <a:schemeClr val="tx2"/>
              </a:solidFill>
              <a:effectLst/>
              <a:latin typeface="Times New Roman" panose="02020603050405020304" pitchFamily="18" charset="0"/>
              <a:ea typeface="楷体_GB2312" pitchFamily="49" charset="-122"/>
              <a:cs typeface="Times New Roman" panose="02020603050405020304" pitchFamily="18" charset="0"/>
            </a:endParaRPr>
          </a:p>
        </p:txBody>
      </p:sp>
      <p:sp>
        <p:nvSpPr>
          <p:cNvPr id="8" name="椭圆 7">
            <a:extLst>
              <a:ext uri="{FF2B5EF4-FFF2-40B4-BE49-F238E27FC236}">
                <a16:creationId xmlns:a16="http://schemas.microsoft.com/office/drawing/2014/main" id="{66B5878E-3FAD-4FA0-B06E-F3027B9CBF3E}"/>
              </a:ext>
            </a:extLst>
          </p:cNvPr>
          <p:cNvSpPr/>
          <p:nvPr/>
        </p:nvSpPr>
        <p:spPr bwMode="auto">
          <a:xfrm>
            <a:off x="8793654" y="5158765"/>
            <a:ext cx="1244338" cy="63159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400" b="0" i="0" u="none" strike="noStrike" cap="none" normalizeH="0" baseline="0" dirty="0">
                <a:ln>
                  <a:noFill/>
                </a:ln>
                <a:solidFill>
                  <a:schemeClr val="tx2"/>
                </a:solidFill>
                <a:effectLst/>
                <a:latin typeface="Times New Roman" panose="02020603050405020304" pitchFamily="18" charset="0"/>
                <a:ea typeface="楷体_GB2312" pitchFamily="49" charset="-122"/>
                <a:cs typeface="Times New Roman" panose="02020603050405020304" pitchFamily="18" charset="0"/>
              </a:rPr>
              <a:t>UPDATED</a:t>
            </a:r>
          </a:p>
        </p:txBody>
      </p:sp>
      <p:sp>
        <p:nvSpPr>
          <p:cNvPr id="9" name="椭圆 8">
            <a:extLst>
              <a:ext uri="{FF2B5EF4-FFF2-40B4-BE49-F238E27FC236}">
                <a16:creationId xmlns:a16="http://schemas.microsoft.com/office/drawing/2014/main" id="{F5BE67B2-4B5F-41B4-9756-1724BD9CB968}"/>
              </a:ext>
            </a:extLst>
          </p:cNvPr>
          <p:cNvSpPr/>
          <p:nvPr/>
        </p:nvSpPr>
        <p:spPr bwMode="auto">
          <a:xfrm>
            <a:off x="10620899" y="5158765"/>
            <a:ext cx="1244338" cy="63159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lang="en-US" altLang="zh-CN" sz="1400" dirty="0">
                <a:solidFill>
                  <a:schemeClr val="tx2"/>
                </a:solidFill>
                <a:latin typeface="Times New Roman" panose="02020603050405020304" pitchFamily="18" charset="0"/>
                <a:ea typeface="楷体_GB2312" pitchFamily="49" charset="-122"/>
                <a:cs typeface="Times New Roman" panose="02020603050405020304" pitchFamily="18" charset="0"/>
              </a:rPr>
              <a:t>DEPRECATED</a:t>
            </a:r>
            <a:endParaRPr kumimoji="0" lang="en-US" altLang="zh-CN" sz="1400" b="0" i="0" u="none" strike="noStrike" cap="none" normalizeH="0" baseline="0" dirty="0">
              <a:ln>
                <a:noFill/>
              </a:ln>
              <a:solidFill>
                <a:schemeClr val="tx2"/>
              </a:solidFill>
              <a:effectLst/>
              <a:latin typeface="Times New Roman" panose="02020603050405020304" pitchFamily="18" charset="0"/>
              <a:ea typeface="楷体_GB2312" pitchFamily="49" charset="-122"/>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EB91D44B-E087-4313-8C2B-CC4FC3C847FA}"/>
              </a:ext>
            </a:extLst>
          </p:cNvPr>
          <p:cNvCxnSpPr>
            <a:stCxn id="6" idx="6"/>
            <a:endCxn id="7" idx="2"/>
          </p:cNvCxnSpPr>
          <p:nvPr/>
        </p:nvCxnSpPr>
        <p:spPr bwMode="auto">
          <a:xfrm>
            <a:off x="6344240" y="5474563"/>
            <a:ext cx="622169"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D3C6BD20-751B-4370-BB7D-605711735B9F}"/>
              </a:ext>
            </a:extLst>
          </p:cNvPr>
          <p:cNvCxnSpPr>
            <a:stCxn id="7" idx="6"/>
            <a:endCxn id="8" idx="2"/>
          </p:cNvCxnSpPr>
          <p:nvPr/>
        </p:nvCxnSpPr>
        <p:spPr bwMode="auto">
          <a:xfrm>
            <a:off x="8210747" y="5474563"/>
            <a:ext cx="582907"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AE4792B6-C661-4F9D-A608-3A5B67D80BAE}"/>
              </a:ext>
            </a:extLst>
          </p:cNvPr>
          <p:cNvCxnSpPr>
            <a:stCxn id="8" idx="6"/>
            <a:endCxn id="9" idx="2"/>
          </p:cNvCxnSpPr>
          <p:nvPr/>
        </p:nvCxnSpPr>
        <p:spPr bwMode="auto">
          <a:xfrm>
            <a:off x="10037992" y="5474563"/>
            <a:ext cx="582907"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连接符: 曲线 12">
            <a:extLst>
              <a:ext uri="{FF2B5EF4-FFF2-40B4-BE49-F238E27FC236}">
                <a16:creationId xmlns:a16="http://schemas.microsoft.com/office/drawing/2014/main" id="{EEED1297-2C83-40F1-9C5F-E61C0D638ABE}"/>
              </a:ext>
            </a:extLst>
          </p:cNvPr>
          <p:cNvCxnSpPr>
            <a:stCxn id="7" idx="4"/>
            <a:endCxn id="9" idx="4"/>
          </p:cNvCxnSpPr>
          <p:nvPr/>
        </p:nvCxnSpPr>
        <p:spPr bwMode="auto">
          <a:xfrm rot="16200000" flipH="1">
            <a:off x="9415823" y="3963116"/>
            <a:ext cx="12700" cy="3654490"/>
          </a:xfrm>
          <a:prstGeom prst="curvedConnector3">
            <a:avLst>
              <a:gd name="adj1" fmla="val 2987630"/>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D827C1E3-F4B7-463B-80B9-6463FED80AAD}"/>
              </a:ext>
            </a:extLst>
          </p:cNvPr>
          <p:cNvSpPr txBox="1"/>
          <p:nvPr/>
        </p:nvSpPr>
        <p:spPr>
          <a:xfrm>
            <a:off x="6272848" y="4894197"/>
            <a:ext cx="822661" cy="307777"/>
          </a:xfrm>
          <a:prstGeom prst="rect">
            <a:avLst/>
          </a:prstGeom>
          <a:noFill/>
          <a:ln w="12700">
            <a:solidFill>
              <a:srgbClr val="FF9933"/>
            </a:solidFill>
          </a:ln>
        </p:spPr>
        <p:txBody>
          <a:bodyPr wrap="none" rtlCol="0">
            <a:spAutoFit/>
          </a:bodyPr>
          <a:lstStyle/>
          <a:p>
            <a:r>
              <a:rPr lang="en-US" altLang="zh-CN"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rPr>
              <a:t>Initialize</a:t>
            </a:r>
            <a:endParaRPr lang="zh-CN" altLang="en-US"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C8063095-A83A-4B97-A5F2-01F3578E4ADB}"/>
              </a:ext>
            </a:extLst>
          </p:cNvPr>
          <p:cNvSpPr txBox="1"/>
          <p:nvPr/>
        </p:nvSpPr>
        <p:spPr>
          <a:xfrm>
            <a:off x="8150180" y="5693923"/>
            <a:ext cx="704039" cy="307777"/>
          </a:xfrm>
          <a:prstGeom prst="rect">
            <a:avLst/>
          </a:prstGeom>
          <a:noFill/>
          <a:ln w="12700">
            <a:solidFill>
              <a:srgbClr val="FF9933"/>
            </a:solidFill>
          </a:ln>
        </p:spPr>
        <p:txBody>
          <a:bodyPr wrap="none" rtlCol="0">
            <a:spAutoFit/>
          </a:bodyPr>
          <a:lstStyle/>
          <a:p>
            <a:r>
              <a:rPr lang="en-US" altLang="zh-CN"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rPr>
              <a:t>Update</a:t>
            </a:r>
            <a:endParaRPr lang="zh-CN" altLang="en-US"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FCCF3F57-18D8-4BE3-8CED-4A85042F72BE}"/>
              </a:ext>
            </a:extLst>
          </p:cNvPr>
          <p:cNvSpPr txBox="1"/>
          <p:nvPr/>
        </p:nvSpPr>
        <p:spPr>
          <a:xfrm>
            <a:off x="9977426" y="4887366"/>
            <a:ext cx="734496" cy="307777"/>
          </a:xfrm>
          <a:prstGeom prst="rect">
            <a:avLst/>
          </a:prstGeom>
          <a:noFill/>
          <a:ln w="12700">
            <a:solidFill>
              <a:srgbClr val="FF9933"/>
            </a:solidFill>
          </a:ln>
        </p:spPr>
        <p:txBody>
          <a:bodyPr wrap="none" rtlCol="0">
            <a:spAutoFit/>
          </a:bodyPr>
          <a:lstStyle/>
          <a:p>
            <a:r>
              <a:rPr lang="en-US" altLang="zh-CN"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rPr>
              <a:t>Revoke</a:t>
            </a:r>
            <a:endParaRPr lang="zh-CN" altLang="en-US"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9C8028AF-00AA-4BCF-B197-FEF243B0FD12}"/>
              </a:ext>
            </a:extLst>
          </p:cNvPr>
          <p:cNvSpPr txBox="1"/>
          <p:nvPr/>
        </p:nvSpPr>
        <p:spPr>
          <a:xfrm>
            <a:off x="9138526" y="6261717"/>
            <a:ext cx="734496" cy="307777"/>
          </a:xfrm>
          <a:prstGeom prst="rect">
            <a:avLst/>
          </a:prstGeom>
          <a:noFill/>
          <a:ln w="12700">
            <a:solidFill>
              <a:srgbClr val="FF9933"/>
            </a:solidFill>
          </a:ln>
        </p:spPr>
        <p:txBody>
          <a:bodyPr wrap="none" rtlCol="0">
            <a:spAutoFit/>
          </a:bodyPr>
          <a:lstStyle/>
          <a:p>
            <a:r>
              <a:rPr lang="en-US" altLang="zh-CN"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rPr>
              <a:t>Revoke</a:t>
            </a:r>
            <a:endParaRPr lang="zh-CN" altLang="en-US"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椭圆 17">
            <a:extLst>
              <a:ext uri="{FF2B5EF4-FFF2-40B4-BE49-F238E27FC236}">
                <a16:creationId xmlns:a16="http://schemas.microsoft.com/office/drawing/2014/main" id="{DF80FE11-8164-4B8E-8194-E02BB688EE8E}"/>
              </a:ext>
            </a:extLst>
          </p:cNvPr>
          <p:cNvSpPr/>
          <p:nvPr/>
        </p:nvSpPr>
        <p:spPr bwMode="auto">
          <a:xfrm>
            <a:off x="8958622" y="4238015"/>
            <a:ext cx="914400" cy="9144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cxnSp>
        <p:nvCxnSpPr>
          <p:cNvPr id="19" name="直接箭头连接符 18">
            <a:extLst>
              <a:ext uri="{FF2B5EF4-FFF2-40B4-BE49-F238E27FC236}">
                <a16:creationId xmlns:a16="http://schemas.microsoft.com/office/drawing/2014/main" id="{D645DE68-F714-4CC1-9D4E-EF9718DB7AA1}"/>
              </a:ext>
            </a:extLst>
          </p:cNvPr>
          <p:cNvCxnSpPr>
            <a:cxnSpLocks/>
          </p:cNvCxnSpPr>
          <p:nvPr/>
        </p:nvCxnSpPr>
        <p:spPr bwMode="auto">
          <a:xfrm flipH="1">
            <a:off x="9346756" y="5152415"/>
            <a:ext cx="69066"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2A49938C-5F19-4220-A580-0AFD2197CA6C}"/>
              </a:ext>
            </a:extLst>
          </p:cNvPr>
          <p:cNvSpPr txBox="1"/>
          <p:nvPr/>
        </p:nvSpPr>
        <p:spPr>
          <a:xfrm>
            <a:off x="8325230" y="4087144"/>
            <a:ext cx="704039" cy="307777"/>
          </a:xfrm>
          <a:prstGeom prst="rect">
            <a:avLst/>
          </a:prstGeom>
          <a:noFill/>
          <a:ln w="12700">
            <a:solidFill>
              <a:srgbClr val="FF9933"/>
            </a:solidFill>
          </a:ln>
        </p:spPr>
        <p:txBody>
          <a:bodyPr wrap="none" rtlCol="0">
            <a:spAutoFit/>
          </a:bodyPr>
          <a:lstStyle/>
          <a:p>
            <a:r>
              <a:rPr lang="en-US" altLang="zh-CN"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rPr>
              <a:t>Update</a:t>
            </a:r>
            <a:endParaRPr lang="zh-CN" altLang="en-US"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椭圆 23">
            <a:extLst>
              <a:ext uri="{FF2B5EF4-FFF2-40B4-BE49-F238E27FC236}">
                <a16:creationId xmlns:a16="http://schemas.microsoft.com/office/drawing/2014/main" id="{0671E8F1-DF9F-4CE8-83EE-1B7F2BBA2F76}"/>
              </a:ext>
            </a:extLst>
          </p:cNvPr>
          <p:cNvSpPr/>
          <p:nvPr/>
        </p:nvSpPr>
        <p:spPr bwMode="auto">
          <a:xfrm>
            <a:off x="6972759" y="4057079"/>
            <a:ext cx="1244338" cy="63159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lang="en-US" altLang="zh-CN" sz="1400" dirty="0">
                <a:solidFill>
                  <a:schemeClr val="tx2"/>
                </a:solidFill>
                <a:latin typeface="Times New Roman" panose="02020603050405020304" pitchFamily="18" charset="0"/>
                <a:ea typeface="楷体_GB2312" pitchFamily="49" charset="-122"/>
                <a:cs typeface="Times New Roman" panose="02020603050405020304" pitchFamily="18" charset="0"/>
              </a:rPr>
              <a:t>EXPIRED</a:t>
            </a:r>
            <a:endParaRPr kumimoji="0" lang="en-US" altLang="zh-CN" sz="1400" b="0" i="0" u="none" strike="noStrike" cap="none" normalizeH="0" baseline="0" dirty="0">
              <a:ln>
                <a:noFill/>
              </a:ln>
              <a:solidFill>
                <a:schemeClr val="tx2"/>
              </a:solidFill>
              <a:effectLst/>
              <a:latin typeface="Times New Roman" panose="02020603050405020304" pitchFamily="18" charset="0"/>
              <a:ea typeface="楷体_GB2312" pitchFamily="49" charset="-122"/>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92896FC2-1C13-41E3-9D11-F75667DA2E2C}"/>
              </a:ext>
            </a:extLst>
          </p:cNvPr>
          <p:cNvCxnSpPr>
            <a:stCxn id="7" idx="0"/>
            <a:endCxn id="24" idx="4"/>
          </p:cNvCxnSpPr>
          <p:nvPr/>
        </p:nvCxnSpPr>
        <p:spPr bwMode="auto">
          <a:xfrm flipV="1">
            <a:off x="7588578" y="4688675"/>
            <a:ext cx="6350" cy="4700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B642A77E-CC2A-47CE-B312-9AC51B4C9D57}"/>
              </a:ext>
            </a:extLst>
          </p:cNvPr>
          <p:cNvCxnSpPr>
            <a:stCxn id="8" idx="2"/>
          </p:cNvCxnSpPr>
          <p:nvPr/>
        </p:nvCxnSpPr>
        <p:spPr bwMode="auto">
          <a:xfrm flipH="1" flipV="1">
            <a:off x="7594928" y="4695210"/>
            <a:ext cx="1198726" cy="779353"/>
          </a:xfrm>
          <a:prstGeom prst="line">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3D033720-F59C-44DD-B24D-ED24087ED22D}"/>
              </a:ext>
            </a:extLst>
          </p:cNvPr>
          <p:cNvSpPr txBox="1"/>
          <p:nvPr/>
        </p:nvSpPr>
        <p:spPr>
          <a:xfrm>
            <a:off x="7780356" y="4724741"/>
            <a:ext cx="785921" cy="307777"/>
          </a:xfrm>
          <a:prstGeom prst="rect">
            <a:avLst/>
          </a:prstGeom>
          <a:noFill/>
          <a:ln w="12700">
            <a:solidFill>
              <a:srgbClr val="FF9933"/>
            </a:solidFill>
          </a:ln>
        </p:spPr>
        <p:txBody>
          <a:bodyPr wrap="none" rtlCol="0">
            <a:spAutoFit/>
          </a:bodyPr>
          <a:lstStyle/>
          <a:p>
            <a:r>
              <a:rPr lang="en-US" altLang="zh-CN"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rPr>
              <a:t>Timeout</a:t>
            </a:r>
            <a:endParaRPr lang="zh-CN" altLang="en-US" sz="1400" dirty="0">
              <a:solidFill>
                <a:srgbClr val="FF9933"/>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F14E2D22-D97F-419F-8896-CFCF5B44C591}"/>
              </a:ext>
            </a:extLst>
          </p:cNvPr>
          <p:cNvSpPr txBox="1"/>
          <p:nvPr/>
        </p:nvSpPr>
        <p:spPr>
          <a:xfrm>
            <a:off x="2103274" y="6099807"/>
            <a:ext cx="12618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密钥同步操作</a:t>
            </a:r>
          </a:p>
        </p:txBody>
      </p:sp>
      <p:sp>
        <p:nvSpPr>
          <p:cNvPr id="32" name="文本框 31">
            <a:extLst>
              <a:ext uri="{FF2B5EF4-FFF2-40B4-BE49-F238E27FC236}">
                <a16:creationId xmlns:a16="http://schemas.microsoft.com/office/drawing/2014/main" id="{D960F6D0-04D5-42D8-8359-38F0C0BFB289}"/>
              </a:ext>
            </a:extLst>
          </p:cNvPr>
          <p:cNvSpPr txBox="1"/>
          <p:nvPr/>
        </p:nvSpPr>
        <p:spPr>
          <a:xfrm>
            <a:off x="8880504" y="6550223"/>
            <a:ext cx="12618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密钥状态转移</a:t>
            </a:r>
          </a:p>
        </p:txBody>
      </p:sp>
      <p:cxnSp>
        <p:nvCxnSpPr>
          <p:cNvPr id="21" name="直接箭头连接符 20">
            <a:extLst>
              <a:ext uri="{FF2B5EF4-FFF2-40B4-BE49-F238E27FC236}">
                <a16:creationId xmlns:a16="http://schemas.microsoft.com/office/drawing/2014/main" id="{DA13A149-53CB-42E4-86CD-E38346C2D5F9}"/>
              </a:ext>
            </a:extLst>
          </p:cNvPr>
          <p:cNvCxnSpPr>
            <a:stCxn id="24" idx="6"/>
            <a:endCxn id="8" idx="0"/>
          </p:cNvCxnSpPr>
          <p:nvPr/>
        </p:nvCxnSpPr>
        <p:spPr bwMode="auto">
          <a:xfrm>
            <a:off x="8217097" y="4372877"/>
            <a:ext cx="1198726" cy="78588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graphicFrame>
        <p:nvGraphicFramePr>
          <p:cNvPr id="33" name="表格 9">
            <a:extLst>
              <a:ext uri="{FF2B5EF4-FFF2-40B4-BE49-F238E27FC236}">
                <a16:creationId xmlns:a16="http://schemas.microsoft.com/office/drawing/2014/main" id="{5FC7C081-4CB3-430C-8C21-A4B63AE9A369}"/>
              </a:ext>
            </a:extLst>
          </p:cNvPr>
          <p:cNvGraphicFramePr>
            <a:graphicFrameLocks noGrp="1"/>
          </p:cNvGraphicFramePr>
          <p:nvPr>
            <p:extLst>
              <p:ext uri="{D42A27DB-BD31-4B8C-83A1-F6EECF244321}">
                <p14:modId xmlns:p14="http://schemas.microsoft.com/office/powerpoint/2010/main" val="784534945"/>
              </p:ext>
            </p:extLst>
          </p:nvPr>
        </p:nvGraphicFramePr>
        <p:xfrm>
          <a:off x="5709728" y="1220002"/>
          <a:ext cx="3428798" cy="307777"/>
        </p:xfrm>
        <a:graphic>
          <a:graphicData uri="http://schemas.openxmlformats.org/drawingml/2006/table">
            <a:tbl>
              <a:tblPr firstRow="1" bandRow="1">
                <a:tableStyleId>{5C22544A-7EE6-4342-B048-85BDC9FD1C3A}</a:tableStyleId>
              </a:tblPr>
              <a:tblGrid>
                <a:gridCol w="1081775">
                  <a:extLst>
                    <a:ext uri="{9D8B030D-6E8A-4147-A177-3AD203B41FA5}">
                      <a16:colId xmlns:a16="http://schemas.microsoft.com/office/drawing/2014/main" val="1751776267"/>
                    </a:ext>
                  </a:extLst>
                </a:gridCol>
                <a:gridCol w="1291307">
                  <a:extLst>
                    <a:ext uri="{9D8B030D-6E8A-4147-A177-3AD203B41FA5}">
                      <a16:colId xmlns:a16="http://schemas.microsoft.com/office/drawing/2014/main" val="4004568576"/>
                    </a:ext>
                  </a:extLst>
                </a:gridCol>
                <a:gridCol w="1055716">
                  <a:extLst>
                    <a:ext uri="{9D8B030D-6E8A-4147-A177-3AD203B41FA5}">
                      <a16:colId xmlns:a16="http://schemas.microsoft.com/office/drawing/2014/main" val="4268304277"/>
                    </a:ext>
                  </a:extLst>
                </a:gridCol>
              </a:tblGrid>
              <a:tr h="307777">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RSA</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rgbClr val="C00000"/>
                          </a:solidFill>
                          <a:latin typeface="微软雅黑" panose="020B0503020204020204" pitchFamily="34" charset="-122"/>
                          <a:ea typeface="微软雅黑" panose="020B0503020204020204" pitchFamily="34" charset="-122"/>
                        </a:rPr>
                        <a:t>ECC</a:t>
                      </a:r>
                      <a:endParaRPr lang="zh-CN" altLang="en-US" sz="1400" b="0" baseline="0" dirty="0">
                        <a:solidFill>
                          <a:srgbClr val="C0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DH</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168097"/>
                  </a:ext>
                </a:extLst>
              </a:tr>
            </a:tbl>
          </a:graphicData>
        </a:graphic>
      </p:graphicFrame>
      <p:graphicFrame>
        <p:nvGraphicFramePr>
          <p:cNvPr id="34" name="表格 9">
            <a:extLst>
              <a:ext uri="{FF2B5EF4-FFF2-40B4-BE49-F238E27FC236}">
                <a16:creationId xmlns:a16="http://schemas.microsoft.com/office/drawing/2014/main" id="{070864DB-273D-4D64-9B71-F4972E63111C}"/>
              </a:ext>
            </a:extLst>
          </p:cNvPr>
          <p:cNvGraphicFramePr>
            <a:graphicFrameLocks noGrp="1"/>
          </p:cNvGraphicFramePr>
          <p:nvPr>
            <p:extLst>
              <p:ext uri="{D42A27DB-BD31-4B8C-83A1-F6EECF244321}">
                <p14:modId xmlns:p14="http://schemas.microsoft.com/office/powerpoint/2010/main" val="3494714514"/>
              </p:ext>
            </p:extLst>
          </p:nvPr>
        </p:nvGraphicFramePr>
        <p:xfrm>
          <a:off x="5709728" y="1688668"/>
          <a:ext cx="3428798" cy="307777"/>
        </p:xfrm>
        <a:graphic>
          <a:graphicData uri="http://schemas.openxmlformats.org/drawingml/2006/table">
            <a:tbl>
              <a:tblPr firstRow="1" bandRow="1">
                <a:tableStyleId>{5C22544A-7EE6-4342-B048-85BDC9FD1C3A}</a:tableStyleId>
              </a:tblPr>
              <a:tblGrid>
                <a:gridCol w="1563026">
                  <a:extLst>
                    <a:ext uri="{9D8B030D-6E8A-4147-A177-3AD203B41FA5}">
                      <a16:colId xmlns:a16="http://schemas.microsoft.com/office/drawing/2014/main" val="1751776267"/>
                    </a:ext>
                  </a:extLst>
                </a:gridCol>
                <a:gridCol w="1865772">
                  <a:extLst>
                    <a:ext uri="{9D8B030D-6E8A-4147-A177-3AD203B41FA5}">
                      <a16:colId xmlns:a16="http://schemas.microsoft.com/office/drawing/2014/main" val="4004568576"/>
                    </a:ext>
                  </a:extLst>
                </a:gridCol>
              </a:tblGrid>
              <a:tr h="307777">
                <a:tc>
                  <a:txBody>
                    <a:bodyPr/>
                    <a:lstStyle/>
                    <a:p>
                      <a:pPr algn="ctr"/>
                      <a:r>
                        <a:rPr lang="zh-CN" altLang="en-US" sz="1400" b="0" baseline="0" dirty="0">
                          <a:solidFill>
                            <a:schemeClr val="tx1"/>
                          </a:solidFill>
                          <a:latin typeface="微软雅黑" panose="020B0503020204020204" pitchFamily="34" charset="-122"/>
                          <a:ea typeface="微软雅黑" panose="020B0503020204020204" pitchFamily="34" charset="-122"/>
                        </a:rPr>
                        <a:t>输入：</a:t>
                      </a:r>
                      <a:r>
                        <a:rPr lang="en-US" altLang="zh-CN" sz="1400" b="0" baseline="0" dirty="0">
                          <a:solidFill>
                            <a:schemeClr val="tx1"/>
                          </a:solidFill>
                          <a:latin typeface="微软雅黑" panose="020B0503020204020204" pitchFamily="34" charset="-122"/>
                          <a:ea typeface="微软雅黑" panose="020B0503020204020204" pitchFamily="34" charset="-122"/>
                        </a:rPr>
                        <a:t>32 Bytes</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400" b="0" baseline="0" dirty="0">
                          <a:solidFill>
                            <a:schemeClr val="tx1"/>
                          </a:solidFill>
                          <a:latin typeface="微软雅黑" panose="020B0503020204020204" pitchFamily="34" charset="-122"/>
                          <a:ea typeface="微软雅黑" panose="020B0503020204020204" pitchFamily="34" charset="-122"/>
                        </a:rPr>
                        <a:t>输出：</a:t>
                      </a:r>
                      <a:r>
                        <a:rPr lang="en-US" altLang="zh-CN" sz="1400" b="0" baseline="0" dirty="0">
                          <a:solidFill>
                            <a:schemeClr val="tx1"/>
                          </a:solidFill>
                          <a:latin typeface="微软雅黑" panose="020B0503020204020204" pitchFamily="34" charset="-122"/>
                          <a:ea typeface="微软雅黑" panose="020B0503020204020204" pitchFamily="34" charset="-122"/>
                        </a:rPr>
                        <a:t>88 Bytes</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168097"/>
                  </a:ext>
                </a:extLst>
              </a:tr>
            </a:tbl>
          </a:graphicData>
        </a:graphic>
      </p:graphicFrame>
    </p:spTree>
    <p:extLst>
      <p:ext uri="{BB962C8B-B14F-4D97-AF65-F5344CB8AC3E}">
        <p14:creationId xmlns:p14="http://schemas.microsoft.com/office/powerpoint/2010/main" val="344769157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9E73B9-E7A3-4F60-A351-7C0F6EBABFED}"/>
              </a:ext>
            </a:extLst>
          </p:cNvPr>
          <p:cNvSpPr>
            <a:spLocks noGrp="1"/>
          </p:cNvSpPr>
          <p:nvPr>
            <p:ph type="title"/>
          </p:nvPr>
        </p:nvSpPr>
        <p:spPr/>
        <p:txBody>
          <a:bodyPr/>
          <a:lstStyle/>
          <a:p>
            <a:r>
              <a:rPr lang="zh-CN" altLang="en-US" dirty="0"/>
              <a:t>密钥同步算法</a:t>
            </a:r>
          </a:p>
        </p:txBody>
      </p:sp>
      <p:sp>
        <p:nvSpPr>
          <p:cNvPr id="8" name="云形 7">
            <a:extLst>
              <a:ext uri="{FF2B5EF4-FFF2-40B4-BE49-F238E27FC236}">
                <a16:creationId xmlns:a16="http://schemas.microsoft.com/office/drawing/2014/main" id="{4E68D018-61F7-46FF-816F-3282B54B3A92}"/>
              </a:ext>
            </a:extLst>
          </p:cNvPr>
          <p:cNvSpPr/>
          <p:nvPr/>
        </p:nvSpPr>
        <p:spPr bwMode="auto">
          <a:xfrm>
            <a:off x="4017794" y="1192340"/>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源</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27" name="云形 26">
            <a:extLst>
              <a:ext uri="{FF2B5EF4-FFF2-40B4-BE49-F238E27FC236}">
                <a16:creationId xmlns:a16="http://schemas.microsoft.com/office/drawing/2014/main" id="{619DD967-E77E-4D4C-BCCB-91B868FADF5E}"/>
              </a:ext>
            </a:extLst>
          </p:cNvPr>
          <p:cNvSpPr/>
          <p:nvPr/>
        </p:nvSpPr>
        <p:spPr bwMode="auto">
          <a:xfrm>
            <a:off x="8627441" y="1192340"/>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lang="zh-CN" altLang="en-US" sz="1600" dirty="0">
                <a:latin typeface="微软雅黑" panose="020B0503020204020204" pitchFamily="34" charset="-122"/>
                <a:ea typeface="微软雅黑" panose="020B0503020204020204" pitchFamily="34" charset="-122"/>
              </a:rPr>
              <a:t>目的</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CFB82C5A-642C-4F51-AA7A-89EB8F99990C}"/>
              </a:ext>
            </a:extLst>
          </p:cNvPr>
          <p:cNvCxnSpPr>
            <a:stCxn id="8" idx="0"/>
            <a:endCxn id="27" idx="2"/>
          </p:cNvCxnSpPr>
          <p:nvPr/>
        </p:nvCxnSpPr>
        <p:spPr bwMode="auto">
          <a:xfrm>
            <a:off x="5251676" y="1433902"/>
            <a:ext cx="3379596" cy="0"/>
          </a:xfrm>
          <a:prstGeom prst="line">
            <a:avLst/>
          </a:prstGeom>
          <a:ln w="1905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31" name="表格 5">
            <a:extLst>
              <a:ext uri="{FF2B5EF4-FFF2-40B4-BE49-F238E27FC236}">
                <a16:creationId xmlns:a16="http://schemas.microsoft.com/office/drawing/2014/main" id="{31FAF443-776C-43F2-A7B9-2FD136C89305}"/>
              </a:ext>
            </a:extLst>
          </p:cNvPr>
          <p:cNvGraphicFramePr>
            <a:graphicFrameLocks noGrp="1"/>
          </p:cNvGraphicFramePr>
          <p:nvPr>
            <p:extLst>
              <p:ext uri="{D42A27DB-BD31-4B8C-83A1-F6EECF244321}">
                <p14:modId xmlns:p14="http://schemas.microsoft.com/office/powerpoint/2010/main" val="2282893541"/>
              </p:ext>
            </p:extLst>
          </p:nvPr>
        </p:nvGraphicFramePr>
        <p:xfrm>
          <a:off x="2108021" y="2395021"/>
          <a:ext cx="5131844" cy="975360"/>
        </p:xfrm>
        <a:graphic>
          <a:graphicData uri="http://schemas.openxmlformats.org/drawingml/2006/table">
            <a:tbl>
              <a:tblPr firstRow="1" bandRow="1">
                <a:tableStyleId>{5C22544A-7EE6-4342-B048-85BDC9FD1C3A}</a:tableStyleId>
              </a:tblPr>
              <a:tblGrid>
                <a:gridCol w="1282961">
                  <a:extLst>
                    <a:ext uri="{9D8B030D-6E8A-4147-A177-3AD203B41FA5}">
                      <a16:colId xmlns:a16="http://schemas.microsoft.com/office/drawing/2014/main" val="3368999284"/>
                    </a:ext>
                  </a:extLst>
                </a:gridCol>
                <a:gridCol w="1282961">
                  <a:extLst>
                    <a:ext uri="{9D8B030D-6E8A-4147-A177-3AD203B41FA5}">
                      <a16:colId xmlns:a16="http://schemas.microsoft.com/office/drawing/2014/main" val="4028605447"/>
                    </a:ext>
                  </a:extLst>
                </a:gridCol>
                <a:gridCol w="1282961">
                  <a:extLst>
                    <a:ext uri="{9D8B030D-6E8A-4147-A177-3AD203B41FA5}">
                      <a16:colId xmlns:a16="http://schemas.microsoft.com/office/drawing/2014/main" val="4161759952"/>
                    </a:ext>
                  </a:extLst>
                </a:gridCol>
                <a:gridCol w="1282961">
                  <a:extLst>
                    <a:ext uri="{9D8B030D-6E8A-4147-A177-3AD203B41FA5}">
                      <a16:colId xmlns:a16="http://schemas.microsoft.com/office/drawing/2014/main" val="2189866379"/>
                    </a:ext>
                  </a:extLst>
                </a:gridCol>
              </a:tblGrid>
              <a:tr h="253509">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Type(13)</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Length</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Algorithm ID</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baseline="0" dirty="0">
                          <a:solidFill>
                            <a:schemeClr val="tx1"/>
                          </a:solidFill>
                        </a:rPr>
                        <a:t>1</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1180489"/>
                  </a:ext>
                </a:extLst>
              </a:tr>
              <a:tr h="282144">
                <a:tc gridSpan="4">
                  <a:txBody>
                    <a:bodyPr/>
                    <a:lstStyle/>
                    <a:p>
                      <a:pPr algn="ctr"/>
                      <a:r>
                        <a:rPr lang="en-US" altLang="zh-CN" sz="1400" dirty="0">
                          <a:latin typeface="微软雅黑" panose="020B0503020204020204" pitchFamily="34" charset="-122"/>
                          <a:ea typeface="微软雅黑" panose="020B0503020204020204" pitchFamily="34" charset="-122"/>
                        </a:rPr>
                        <a:t>Argument = Expiration = T</a:t>
                      </a:r>
                      <a:r>
                        <a:rPr lang="en-US" altLang="zh-CN" sz="1400" baseline="-25000" dirty="0">
                          <a:latin typeface="微软雅黑" panose="020B0503020204020204" pitchFamily="34" charset="-122"/>
                          <a:ea typeface="微软雅黑" panose="020B0503020204020204" pitchFamily="34" charset="-122"/>
                        </a:rPr>
                        <a:t>0</a:t>
                      </a:r>
                      <a:r>
                        <a:rPr lang="en-US" altLang="zh-CN" sz="1400" dirty="0">
                          <a:latin typeface="微软雅黑" panose="020B0503020204020204" pitchFamily="34" charset="-122"/>
                          <a:ea typeface="微软雅黑" panose="020B0503020204020204" pitchFamily="34" charset="-122"/>
                        </a:rPr>
                        <a:t> + Interval</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158969"/>
                  </a:ext>
                </a:extLst>
              </a:tr>
              <a:tr h="282144">
                <a:tc gridSpan="4">
                  <a:txBody>
                    <a:bodyPr/>
                    <a:lstStyle/>
                    <a:p>
                      <a:pPr algn="ctr"/>
                      <a:r>
                        <a:rPr lang="en-US" altLang="zh-CN" sz="1400" dirty="0">
                          <a:latin typeface="微软雅黑" panose="020B0503020204020204" pitchFamily="34" charset="-122"/>
                          <a:ea typeface="微软雅黑" panose="020B0503020204020204" pitchFamily="34" charset="-122"/>
                        </a:rPr>
                        <a:t>Ciphertext = f(Pub</a:t>
                      </a:r>
                      <a:r>
                        <a:rPr lang="en-US" altLang="zh-CN" sz="1400" baseline="-25000" dirty="0">
                          <a:latin typeface="微软雅黑" panose="020B0503020204020204" pitchFamily="34" charset="-122"/>
                          <a:ea typeface="微软雅黑" panose="020B0503020204020204" pitchFamily="34" charset="-122"/>
                        </a:rPr>
                        <a:t>dst</a:t>
                      </a:r>
                      <a:r>
                        <a:rPr lang="en-US" altLang="zh-CN" sz="1400" dirty="0">
                          <a:latin typeface="微软雅黑" panose="020B0503020204020204" pitchFamily="34" charset="-122"/>
                          <a:ea typeface="微软雅黑" panose="020B0503020204020204" pitchFamily="34" charset="-122"/>
                        </a:rPr>
                        <a:t>, Pri</a:t>
                      </a:r>
                      <a:r>
                        <a:rPr lang="en-US" altLang="zh-CN" sz="1400" baseline="-25000" dirty="0">
                          <a:latin typeface="微软雅黑" panose="020B0503020204020204" pitchFamily="34" charset="-122"/>
                          <a:ea typeface="微软雅黑" panose="020B0503020204020204" pitchFamily="34" charset="-122"/>
                        </a:rPr>
                        <a:t>src</a:t>
                      </a:r>
                      <a:r>
                        <a:rPr lang="en-US" altLang="zh-CN" sz="1400" dirty="0">
                          <a:latin typeface="微软雅黑" panose="020B0503020204020204" pitchFamily="34" charset="-122"/>
                          <a:ea typeface="微软雅黑" panose="020B0503020204020204" pitchFamily="34" charset="-122"/>
                        </a:rPr>
                        <a:t>, Secret</a:t>
                      </a:r>
                      <a:r>
                        <a:rPr lang="en-US" altLang="zh-CN" sz="1400" baseline="-25000" dirty="0">
                          <a:latin typeface="微软雅黑" panose="020B0503020204020204" pitchFamily="34" charset="-122"/>
                          <a:ea typeface="微软雅黑" panose="020B0503020204020204" pitchFamily="34" charset="-122"/>
                        </a:rPr>
                        <a:t>1</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739631"/>
                  </a:ext>
                </a:extLst>
              </a:tr>
            </a:tbl>
          </a:graphicData>
        </a:graphic>
      </p:graphicFrame>
      <p:cxnSp>
        <p:nvCxnSpPr>
          <p:cNvPr id="5" name="直接箭头连接符 4">
            <a:extLst>
              <a:ext uri="{FF2B5EF4-FFF2-40B4-BE49-F238E27FC236}">
                <a16:creationId xmlns:a16="http://schemas.microsoft.com/office/drawing/2014/main" id="{DD9770DA-F01D-4B5B-B4A3-6BE1A82264DD}"/>
              </a:ext>
            </a:extLst>
          </p:cNvPr>
          <p:cNvCxnSpPr>
            <a:cxnSpLocks/>
          </p:cNvCxnSpPr>
          <p:nvPr/>
        </p:nvCxnSpPr>
        <p:spPr bwMode="auto">
          <a:xfrm>
            <a:off x="1516466" y="6413610"/>
            <a:ext cx="61200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graphicFrame>
        <p:nvGraphicFramePr>
          <p:cNvPr id="10" name="表格 5">
            <a:extLst>
              <a:ext uri="{FF2B5EF4-FFF2-40B4-BE49-F238E27FC236}">
                <a16:creationId xmlns:a16="http://schemas.microsoft.com/office/drawing/2014/main" id="{BA766987-621A-4C54-84F1-A421401140E6}"/>
              </a:ext>
            </a:extLst>
          </p:cNvPr>
          <p:cNvGraphicFramePr>
            <a:graphicFrameLocks noGrp="1"/>
          </p:cNvGraphicFramePr>
          <p:nvPr>
            <p:extLst>
              <p:ext uri="{D42A27DB-BD31-4B8C-83A1-F6EECF244321}">
                <p14:modId xmlns:p14="http://schemas.microsoft.com/office/powerpoint/2010/main" val="543608279"/>
              </p:ext>
            </p:extLst>
          </p:nvPr>
        </p:nvGraphicFramePr>
        <p:xfrm>
          <a:off x="5998355" y="1882842"/>
          <a:ext cx="1886237" cy="304800"/>
        </p:xfrm>
        <a:graphic>
          <a:graphicData uri="http://schemas.openxmlformats.org/drawingml/2006/table">
            <a:tbl>
              <a:tblPr firstRow="1" bandRow="1">
                <a:tableStyleId>{5C22544A-7EE6-4342-B048-85BDC9FD1C3A}</a:tableStyleId>
              </a:tblPr>
              <a:tblGrid>
                <a:gridCol w="1886237">
                  <a:extLst>
                    <a:ext uri="{9D8B030D-6E8A-4147-A177-3AD203B41FA5}">
                      <a16:colId xmlns:a16="http://schemas.microsoft.com/office/drawing/2014/main" val="453210526"/>
                    </a:ext>
                  </a:extLst>
                </a:gridCol>
              </a:tblGrid>
              <a:tr h="259624">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Algorithm ID &lt;-&gt; 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8500883"/>
                  </a:ext>
                </a:extLst>
              </a:tr>
            </a:tbl>
          </a:graphicData>
        </a:graphic>
      </p:graphicFrame>
      <p:graphicFrame>
        <p:nvGraphicFramePr>
          <p:cNvPr id="11" name="表格 5">
            <a:extLst>
              <a:ext uri="{FF2B5EF4-FFF2-40B4-BE49-F238E27FC236}">
                <a16:creationId xmlns:a16="http://schemas.microsoft.com/office/drawing/2014/main" id="{632F0069-1512-42BA-9DFA-3CE2AB36B03A}"/>
              </a:ext>
            </a:extLst>
          </p:cNvPr>
          <p:cNvGraphicFramePr>
            <a:graphicFrameLocks noGrp="1"/>
          </p:cNvGraphicFramePr>
          <p:nvPr>
            <p:extLst>
              <p:ext uri="{D42A27DB-BD31-4B8C-83A1-F6EECF244321}">
                <p14:modId xmlns:p14="http://schemas.microsoft.com/office/powerpoint/2010/main" val="312919921"/>
              </p:ext>
            </p:extLst>
          </p:nvPr>
        </p:nvGraphicFramePr>
        <p:xfrm>
          <a:off x="2108021" y="3610967"/>
          <a:ext cx="5131844" cy="975360"/>
        </p:xfrm>
        <a:graphic>
          <a:graphicData uri="http://schemas.openxmlformats.org/drawingml/2006/table">
            <a:tbl>
              <a:tblPr firstRow="1" bandRow="1">
                <a:tableStyleId>{5C22544A-7EE6-4342-B048-85BDC9FD1C3A}</a:tableStyleId>
              </a:tblPr>
              <a:tblGrid>
                <a:gridCol w="1282961">
                  <a:extLst>
                    <a:ext uri="{9D8B030D-6E8A-4147-A177-3AD203B41FA5}">
                      <a16:colId xmlns:a16="http://schemas.microsoft.com/office/drawing/2014/main" val="3368999284"/>
                    </a:ext>
                  </a:extLst>
                </a:gridCol>
                <a:gridCol w="1282961">
                  <a:extLst>
                    <a:ext uri="{9D8B030D-6E8A-4147-A177-3AD203B41FA5}">
                      <a16:colId xmlns:a16="http://schemas.microsoft.com/office/drawing/2014/main" val="4028605447"/>
                    </a:ext>
                  </a:extLst>
                </a:gridCol>
                <a:gridCol w="1282961">
                  <a:extLst>
                    <a:ext uri="{9D8B030D-6E8A-4147-A177-3AD203B41FA5}">
                      <a16:colId xmlns:a16="http://schemas.microsoft.com/office/drawing/2014/main" val="4161759952"/>
                    </a:ext>
                  </a:extLst>
                </a:gridCol>
                <a:gridCol w="1282961">
                  <a:extLst>
                    <a:ext uri="{9D8B030D-6E8A-4147-A177-3AD203B41FA5}">
                      <a16:colId xmlns:a16="http://schemas.microsoft.com/office/drawing/2014/main" val="2189866379"/>
                    </a:ext>
                  </a:extLst>
                </a:gridCol>
              </a:tblGrid>
              <a:tr h="338573">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Type(13)</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Length</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Algorithm ID</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baseline="0" dirty="0">
                          <a:solidFill>
                            <a:schemeClr val="tx1"/>
                          </a:solidFill>
                        </a:rPr>
                        <a:t>2</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1180489"/>
                  </a:ext>
                </a:extLst>
              </a:tr>
              <a:tr h="282144">
                <a:tc gridSpan="4">
                  <a:txBody>
                    <a:bodyPr/>
                    <a:lstStyle/>
                    <a:p>
                      <a:pPr algn="ctr"/>
                      <a:r>
                        <a:rPr lang="en-US" altLang="zh-CN" sz="1400" dirty="0">
                          <a:latin typeface="微软雅黑" panose="020B0503020204020204" pitchFamily="34" charset="-122"/>
                          <a:ea typeface="微软雅黑" panose="020B0503020204020204" pitchFamily="34" charset="-122"/>
                        </a:rPr>
                        <a:t>Argument = Expiration = T</a:t>
                      </a:r>
                      <a:r>
                        <a:rPr lang="en-US" altLang="zh-CN" sz="1400" baseline="-25000" dirty="0">
                          <a:latin typeface="微软雅黑" panose="020B0503020204020204" pitchFamily="34" charset="-122"/>
                          <a:ea typeface="微软雅黑" panose="020B0503020204020204" pitchFamily="34" charset="-122"/>
                        </a:rPr>
                        <a:t>1</a:t>
                      </a:r>
                      <a:r>
                        <a:rPr lang="en-US" altLang="zh-CN" sz="1400" dirty="0">
                          <a:latin typeface="微软雅黑" panose="020B0503020204020204" pitchFamily="34" charset="-122"/>
                          <a:ea typeface="微软雅黑" panose="020B0503020204020204" pitchFamily="34" charset="-122"/>
                        </a:rPr>
                        <a:t> + Interval</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158969"/>
                  </a:ext>
                </a:extLst>
              </a:tr>
              <a:tr h="282144">
                <a:tc gridSpan="4">
                  <a:txBody>
                    <a:bodyPr/>
                    <a:lstStyle/>
                    <a:p>
                      <a:pPr algn="ctr"/>
                      <a:r>
                        <a:rPr lang="en-US" altLang="zh-CN" sz="1400" dirty="0">
                          <a:latin typeface="微软雅黑" panose="020B0503020204020204" pitchFamily="34" charset="-122"/>
                          <a:ea typeface="微软雅黑" panose="020B0503020204020204" pitchFamily="34" charset="-122"/>
                        </a:rPr>
                        <a:t>Ciphertext = f(Pub</a:t>
                      </a:r>
                      <a:r>
                        <a:rPr lang="en-US" altLang="zh-CN" sz="1400" baseline="-25000" dirty="0">
                          <a:latin typeface="微软雅黑" panose="020B0503020204020204" pitchFamily="34" charset="-122"/>
                          <a:ea typeface="微软雅黑" panose="020B0503020204020204" pitchFamily="34" charset="-122"/>
                        </a:rPr>
                        <a:t>dst</a:t>
                      </a:r>
                      <a:r>
                        <a:rPr lang="en-US" altLang="zh-CN" sz="1400" dirty="0">
                          <a:latin typeface="微软雅黑" panose="020B0503020204020204" pitchFamily="34" charset="-122"/>
                          <a:ea typeface="微软雅黑" panose="020B0503020204020204" pitchFamily="34" charset="-122"/>
                        </a:rPr>
                        <a:t>, Pri</a:t>
                      </a:r>
                      <a:r>
                        <a:rPr lang="en-US" altLang="zh-CN" sz="1400" baseline="-25000" dirty="0">
                          <a:latin typeface="微软雅黑" panose="020B0503020204020204" pitchFamily="34" charset="-122"/>
                          <a:ea typeface="微软雅黑" panose="020B0503020204020204" pitchFamily="34" charset="-122"/>
                        </a:rPr>
                        <a:t>src</a:t>
                      </a:r>
                      <a:r>
                        <a:rPr lang="en-US" altLang="zh-CN" sz="1400" dirty="0">
                          <a:latin typeface="微软雅黑" panose="020B0503020204020204" pitchFamily="34" charset="-122"/>
                          <a:ea typeface="微软雅黑" panose="020B0503020204020204" pitchFamily="34" charset="-122"/>
                        </a:rPr>
                        <a:t>, Secret</a:t>
                      </a:r>
                      <a:r>
                        <a:rPr lang="en-US" altLang="zh-CN" sz="1400" baseline="-25000" dirty="0">
                          <a:latin typeface="微软雅黑" panose="020B0503020204020204" pitchFamily="34" charset="-122"/>
                          <a:ea typeface="微软雅黑" panose="020B0503020204020204" pitchFamily="34" charset="-122"/>
                        </a:rPr>
                        <a:t>2</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739631"/>
                  </a:ext>
                </a:extLst>
              </a:tr>
            </a:tbl>
          </a:graphicData>
        </a:graphic>
      </p:graphicFrame>
      <p:graphicFrame>
        <p:nvGraphicFramePr>
          <p:cNvPr id="12" name="表格 5">
            <a:extLst>
              <a:ext uri="{FF2B5EF4-FFF2-40B4-BE49-F238E27FC236}">
                <a16:creationId xmlns:a16="http://schemas.microsoft.com/office/drawing/2014/main" id="{17E753BB-1821-46AF-A3FF-AE592D45EAF8}"/>
              </a:ext>
            </a:extLst>
          </p:cNvPr>
          <p:cNvGraphicFramePr>
            <a:graphicFrameLocks noGrp="1"/>
          </p:cNvGraphicFramePr>
          <p:nvPr>
            <p:extLst>
              <p:ext uri="{D42A27DB-BD31-4B8C-83A1-F6EECF244321}">
                <p14:modId xmlns:p14="http://schemas.microsoft.com/office/powerpoint/2010/main" val="1530990770"/>
              </p:ext>
            </p:extLst>
          </p:nvPr>
        </p:nvGraphicFramePr>
        <p:xfrm>
          <a:off x="2108021" y="4826913"/>
          <a:ext cx="5131844" cy="975360"/>
        </p:xfrm>
        <a:graphic>
          <a:graphicData uri="http://schemas.openxmlformats.org/drawingml/2006/table">
            <a:tbl>
              <a:tblPr firstRow="1" bandRow="1">
                <a:tableStyleId>{5C22544A-7EE6-4342-B048-85BDC9FD1C3A}</a:tableStyleId>
              </a:tblPr>
              <a:tblGrid>
                <a:gridCol w="1282961">
                  <a:extLst>
                    <a:ext uri="{9D8B030D-6E8A-4147-A177-3AD203B41FA5}">
                      <a16:colId xmlns:a16="http://schemas.microsoft.com/office/drawing/2014/main" val="3368999284"/>
                    </a:ext>
                  </a:extLst>
                </a:gridCol>
                <a:gridCol w="1282961">
                  <a:extLst>
                    <a:ext uri="{9D8B030D-6E8A-4147-A177-3AD203B41FA5}">
                      <a16:colId xmlns:a16="http://schemas.microsoft.com/office/drawing/2014/main" val="4028605447"/>
                    </a:ext>
                  </a:extLst>
                </a:gridCol>
                <a:gridCol w="1282961">
                  <a:extLst>
                    <a:ext uri="{9D8B030D-6E8A-4147-A177-3AD203B41FA5}">
                      <a16:colId xmlns:a16="http://schemas.microsoft.com/office/drawing/2014/main" val="4161759952"/>
                    </a:ext>
                  </a:extLst>
                </a:gridCol>
                <a:gridCol w="1282961">
                  <a:extLst>
                    <a:ext uri="{9D8B030D-6E8A-4147-A177-3AD203B41FA5}">
                      <a16:colId xmlns:a16="http://schemas.microsoft.com/office/drawing/2014/main" val="2189866379"/>
                    </a:ext>
                  </a:extLst>
                </a:gridCol>
              </a:tblGrid>
              <a:tr h="338573">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Type(13)</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Length</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Algorithm ID</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baseline="0" dirty="0">
                          <a:solidFill>
                            <a:schemeClr val="tx1"/>
                          </a:solidFill>
                        </a:rPr>
                        <a:t>3</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1180489"/>
                  </a:ext>
                </a:extLst>
              </a:tr>
              <a:tr h="282144">
                <a:tc gridSpan="4">
                  <a:txBody>
                    <a:bodyPr/>
                    <a:lstStyle/>
                    <a:p>
                      <a:pPr algn="ctr"/>
                      <a:r>
                        <a:rPr lang="en-US" altLang="zh-CN" sz="1400" dirty="0">
                          <a:latin typeface="微软雅黑" panose="020B0503020204020204" pitchFamily="34" charset="-122"/>
                          <a:ea typeface="微软雅黑" panose="020B0503020204020204" pitchFamily="34" charset="-122"/>
                        </a:rPr>
                        <a:t>Argument(0)</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158969"/>
                  </a:ext>
                </a:extLst>
              </a:tr>
              <a:tr h="282144">
                <a:tc gridSpan="4">
                  <a:txBody>
                    <a:bodyPr/>
                    <a:lstStyle/>
                    <a:p>
                      <a:pPr algn="ctr"/>
                      <a:r>
                        <a:rPr lang="en-US" altLang="zh-CN" sz="1400" dirty="0">
                          <a:latin typeface="微软雅黑" panose="020B0503020204020204" pitchFamily="34" charset="-122"/>
                          <a:ea typeface="微软雅黑" panose="020B0503020204020204" pitchFamily="34" charset="-122"/>
                        </a:rPr>
                        <a:t>Ciphertext = f(Pub</a:t>
                      </a:r>
                      <a:r>
                        <a:rPr lang="en-US" altLang="zh-CN" sz="1400" baseline="-25000" dirty="0">
                          <a:latin typeface="微软雅黑" panose="020B0503020204020204" pitchFamily="34" charset="-122"/>
                          <a:ea typeface="微软雅黑" panose="020B0503020204020204" pitchFamily="34" charset="-122"/>
                        </a:rPr>
                        <a:t>dst</a:t>
                      </a:r>
                      <a:r>
                        <a:rPr lang="en-US" altLang="zh-CN" sz="1400" dirty="0">
                          <a:latin typeface="微软雅黑" panose="020B0503020204020204" pitchFamily="34" charset="-122"/>
                          <a:ea typeface="微软雅黑" panose="020B0503020204020204" pitchFamily="34" charset="-122"/>
                        </a:rPr>
                        <a:t>, Pri</a:t>
                      </a:r>
                      <a:r>
                        <a:rPr lang="en-US" altLang="zh-CN" sz="1400" baseline="-25000" dirty="0">
                          <a:latin typeface="微软雅黑" panose="020B0503020204020204" pitchFamily="34" charset="-122"/>
                          <a:ea typeface="微软雅黑" panose="020B0503020204020204" pitchFamily="34" charset="-122"/>
                        </a:rPr>
                        <a:t>src</a:t>
                      </a:r>
                      <a:r>
                        <a:rPr lang="en-US" altLang="zh-CN" sz="1400" dirty="0">
                          <a:latin typeface="微软雅黑" panose="020B0503020204020204" pitchFamily="34" charset="-122"/>
                          <a:ea typeface="微软雅黑" panose="020B0503020204020204" pitchFamily="34" charset="-122"/>
                        </a:rPr>
                        <a:t>, Secret</a:t>
                      </a:r>
                      <a:r>
                        <a:rPr lang="en-US" altLang="zh-CN" sz="1400" baseline="-25000" dirty="0">
                          <a:latin typeface="微软雅黑" panose="020B0503020204020204" pitchFamily="34" charset="-122"/>
                          <a:ea typeface="微软雅黑" panose="020B0503020204020204" pitchFamily="34" charset="-122"/>
                        </a:rPr>
                        <a:t>2</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739631"/>
                  </a:ext>
                </a:extLst>
              </a:tr>
            </a:tbl>
          </a:graphicData>
        </a:graphic>
      </p:graphicFrame>
      <p:cxnSp>
        <p:nvCxnSpPr>
          <p:cNvPr id="19" name="直接连接符 18">
            <a:extLst>
              <a:ext uri="{FF2B5EF4-FFF2-40B4-BE49-F238E27FC236}">
                <a16:creationId xmlns:a16="http://schemas.microsoft.com/office/drawing/2014/main" id="{3E7CE8A8-63F5-43D3-92C8-3BCB0A39C722}"/>
              </a:ext>
            </a:extLst>
          </p:cNvPr>
          <p:cNvCxnSpPr/>
          <p:nvPr/>
        </p:nvCxnSpPr>
        <p:spPr bwMode="auto">
          <a:xfrm>
            <a:off x="2475326" y="6221316"/>
            <a:ext cx="0" cy="192294"/>
          </a:xfrm>
          <a:prstGeom prst="line">
            <a:avLst/>
          </a:prstGeom>
          <a:solidFill>
            <a:srgbClr val="AFE2E3"/>
          </a:solidFill>
          <a:ln w="19050" cap="flat" cmpd="sng" algn="ctr">
            <a:solidFill>
              <a:schemeClr val="tx1"/>
            </a:solidFill>
            <a:prstDash val="solid"/>
            <a:round/>
            <a:headEnd type="none" w="med" len="med"/>
            <a:tailEnd type="none" w="med" len="med"/>
          </a:ln>
          <a:effectLst/>
        </p:spPr>
      </p:cxnSp>
      <p:sp>
        <p:nvSpPr>
          <p:cNvPr id="23" name="文本框 22">
            <a:extLst>
              <a:ext uri="{FF2B5EF4-FFF2-40B4-BE49-F238E27FC236}">
                <a16:creationId xmlns:a16="http://schemas.microsoft.com/office/drawing/2014/main" id="{F69A56CD-91DB-437B-8C60-6CD1BB37CC2D}"/>
              </a:ext>
            </a:extLst>
          </p:cNvPr>
          <p:cNvSpPr txBox="1"/>
          <p:nvPr/>
        </p:nvSpPr>
        <p:spPr>
          <a:xfrm>
            <a:off x="2296431" y="6413610"/>
            <a:ext cx="35779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T</a:t>
            </a:r>
            <a:r>
              <a:rPr lang="en-US" altLang="zh-CN" sz="1400" baseline="-25000" dirty="0">
                <a:latin typeface="微软雅黑" panose="020B0503020204020204" pitchFamily="34" charset="-122"/>
                <a:ea typeface="微软雅黑" panose="020B0503020204020204" pitchFamily="34" charset="-122"/>
              </a:rPr>
              <a:t>0</a:t>
            </a:r>
            <a:endParaRPr lang="zh-CN" altLang="en-US" sz="1400" baseline="-25000" dirty="0">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B06F30AB-25A4-4F25-9291-F467A6829A3C}"/>
              </a:ext>
            </a:extLst>
          </p:cNvPr>
          <p:cNvCxnSpPr/>
          <p:nvPr/>
        </p:nvCxnSpPr>
        <p:spPr bwMode="auto">
          <a:xfrm>
            <a:off x="4561723" y="6221316"/>
            <a:ext cx="0" cy="192294"/>
          </a:xfrm>
          <a:prstGeom prst="line">
            <a:avLst/>
          </a:prstGeom>
          <a:solidFill>
            <a:srgbClr val="AFE2E3"/>
          </a:solidFill>
          <a:ln w="19050" cap="flat" cmpd="sng" algn="ctr">
            <a:solidFill>
              <a:schemeClr val="tx1"/>
            </a:solidFill>
            <a:prstDash val="solid"/>
            <a:round/>
            <a:headEnd type="none" w="med" len="med"/>
            <a:tailEnd type="none" w="med" len="med"/>
          </a:ln>
          <a:effectLst/>
        </p:spPr>
      </p:cxnSp>
      <p:sp>
        <p:nvSpPr>
          <p:cNvPr id="25" name="文本框 24">
            <a:extLst>
              <a:ext uri="{FF2B5EF4-FFF2-40B4-BE49-F238E27FC236}">
                <a16:creationId xmlns:a16="http://schemas.microsoft.com/office/drawing/2014/main" id="{C154863A-A1DA-43D7-96D1-DC9924A73131}"/>
              </a:ext>
            </a:extLst>
          </p:cNvPr>
          <p:cNvSpPr txBox="1"/>
          <p:nvPr/>
        </p:nvSpPr>
        <p:spPr>
          <a:xfrm>
            <a:off x="4382828" y="6418719"/>
            <a:ext cx="35779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T</a:t>
            </a:r>
            <a:r>
              <a:rPr lang="en-US" altLang="zh-CN" sz="1400" baseline="-25000" dirty="0">
                <a:latin typeface="微软雅黑" panose="020B0503020204020204" pitchFamily="34" charset="-122"/>
                <a:ea typeface="微软雅黑" panose="020B0503020204020204" pitchFamily="34" charset="-122"/>
              </a:rPr>
              <a:t>1</a:t>
            </a:r>
            <a:endParaRPr lang="zh-CN" altLang="en-US" sz="1400" baseline="-250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03D71965-22D3-4021-BAA8-C0518D5BE660}"/>
              </a:ext>
            </a:extLst>
          </p:cNvPr>
          <p:cNvSpPr/>
          <p:nvPr/>
        </p:nvSpPr>
        <p:spPr bwMode="auto">
          <a:xfrm>
            <a:off x="2495675" y="6200767"/>
            <a:ext cx="1907502" cy="197403"/>
          </a:xfrm>
          <a:prstGeom prst="rect">
            <a:avLst/>
          </a:prstGeom>
          <a:solidFill>
            <a:schemeClr val="accent1"/>
          </a:solidFill>
          <a:ln w="19050" cap="flat" cmpd="sng" algn="ctr">
            <a:solidFill>
              <a:srgbClr val="0066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dirty="0">
              <a:ln>
                <a:noFill/>
              </a:ln>
              <a:solidFill>
                <a:schemeClr val="tx1"/>
              </a:solidFill>
              <a:effectLst/>
              <a:latin typeface="Arial" pitchFamily="34" charset="0"/>
              <a:ea typeface="楷体_GB2312" pitchFamily="49" charset="-122"/>
            </a:endParaRPr>
          </a:p>
        </p:txBody>
      </p:sp>
      <p:sp>
        <p:nvSpPr>
          <p:cNvPr id="28" name="矩形 27">
            <a:extLst>
              <a:ext uri="{FF2B5EF4-FFF2-40B4-BE49-F238E27FC236}">
                <a16:creationId xmlns:a16="http://schemas.microsoft.com/office/drawing/2014/main" id="{157453E9-FB54-45C2-BCE8-15BDCB13C14C}"/>
              </a:ext>
            </a:extLst>
          </p:cNvPr>
          <p:cNvSpPr/>
          <p:nvPr/>
        </p:nvSpPr>
        <p:spPr bwMode="auto">
          <a:xfrm>
            <a:off x="4582072" y="6198552"/>
            <a:ext cx="1907502" cy="197403"/>
          </a:xfrm>
          <a:prstGeom prst="rect">
            <a:avLst/>
          </a:prstGeom>
          <a:solidFill>
            <a:schemeClr val="accent1"/>
          </a:solidFill>
          <a:ln w="19050" cap="flat" cmpd="sng" algn="ctr">
            <a:solidFill>
              <a:srgbClr val="0066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cxnSp>
        <p:nvCxnSpPr>
          <p:cNvPr id="30" name="直接连接符 29">
            <a:extLst>
              <a:ext uri="{FF2B5EF4-FFF2-40B4-BE49-F238E27FC236}">
                <a16:creationId xmlns:a16="http://schemas.microsoft.com/office/drawing/2014/main" id="{4B8F1F44-F5D1-4A30-BC70-1C670252A2C4}"/>
              </a:ext>
            </a:extLst>
          </p:cNvPr>
          <p:cNvCxnSpPr/>
          <p:nvPr/>
        </p:nvCxnSpPr>
        <p:spPr bwMode="auto">
          <a:xfrm>
            <a:off x="5605595" y="6203661"/>
            <a:ext cx="0" cy="192294"/>
          </a:xfrm>
          <a:prstGeom prst="line">
            <a:avLst/>
          </a:prstGeom>
          <a:solidFill>
            <a:srgbClr val="AFE2E3"/>
          </a:solidFill>
          <a:ln w="19050" cap="flat" cmpd="sng" algn="ctr">
            <a:solidFill>
              <a:schemeClr val="tx1"/>
            </a:solidFill>
            <a:prstDash val="solid"/>
            <a:round/>
            <a:headEnd type="none" w="med" len="med"/>
            <a:tailEnd type="none" w="med" len="med"/>
          </a:ln>
          <a:effectLst/>
        </p:spPr>
      </p:cxnSp>
      <p:sp>
        <p:nvSpPr>
          <p:cNvPr id="32" name="文本框 31">
            <a:extLst>
              <a:ext uri="{FF2B5EF4-FFF2-40B4-BE49-F238E27FC236}">
                <a16:creationId xmlns:a16="http://schemas.microsoft.com/office/drawing/2014/main" id="{B4E59751-1670-4A78-9DFD-025B244C6D31}"/>
              </a:ext>
            </a:extLst>
          </p:cNvPr>
          <p:cNvSpPr txBox="1"/>
          <p:nvPr/>
        </p:nvSpPr>
        <p:spPr>
          <a:xfrm>
            <a:off x="5426700" y="6417230"/>
            <a:ext cx="357790"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T</a:t>
            </a:r>
            <a:r>
              <a:rPr lang="en-US" altLang="zh-CN" sz="1400" baseline="-25000" dirty="0">
                <a:latin typeface="微软雅黑" panose="020B0503020204020204" pitchFamily="34" charset="-122"/>
                <a:ea typeface="微软雅黑" panose="020B0503020204020204" pitchFamily="34" charset="-122"/>
              </a:rPr>
              <a:t>2</a:t>
            </a:r>
            <a:endParaRPr lang="zh-CN" altLang="en-US" sz="1400" baseline="-25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E1036EF5-E449-46FF-89ED-7B35B006342F}"/>
              </a:ext>
            </a:extLst>
          </p:cNvPr>
          <p:cNvSpPr txBox="1"/>
          <p:nvPr/>
        </p:nvSpPr>
        <p:spPr>
          <a:xfrm>
            <a:off x="3033479" y="5888970"/>
            <a:ext cx="831894"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Interval</a:t>
            </a:r>
            <a:endParaRPr lang="zh-CN" altLang="en-US" sz="1400" baseline="-25000"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C9969550-CCC3-4D7A-9397-FFC91BFAFFF6}"/>
              </a:ext>
            </a:extLst>
          </p:cNvPr>
          <p:cNvSpPr txBox="1"/>
          <p:nvPr/>
        </p:nvSpPr>
        <p:spPr>
          <a:xfrm>
            <a:off x="5189648" y="5906383"/>
            <a:ext cx="831894"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Interval</a:t>
            </a:r>
            <a:endParaRPr lang="zh-CN" altLang="en-US" sz="1400" baseline="-250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BB017456-C79A-4135-A463-979D37F3EC34}"/>
              </a:ext>
            </a:extLst>
          </p:cNvPr>
          <p:cNvSpPr txBox="1"/>
          <p:nvPr/>
        </p:nvSpPr>
        <p:spPr>
          <a:xfrm>
            <a:off x="1210543" y="2759353"/>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初始化</a:t>
            </a:r>
          </a:p>
        </p:txBody>
      </p:sp>
      <p:sp>
        <p:nvSpPr>
          <p:cNvPr id="26" name="文本框 25">
            <a:extLst>
              <a:ext uri="{FF2B5EF4-FFF2-40B4-BE49-F238E27FC236}">
                <a16:creationId xmlns:a16="http://schemas.microsoft.com/office/drawing/2014/main" id="{A3820069-A1A3-41A2-B773-1107D6D9A2B5}"/>
              </a:ext>
            </a:extLst>
          </p:cNvPr>
          <p:cNvSpPr txBox="1"/>
          <p:nvPr/>
        </p:nvSpPr>
        <p:spPr>
          <a:xfrm>
            <a:off x="1313134" y="3929370"/>
            <a:ext cx="59503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更新</a:t>
            </a:r>
          </a:p>
        </p:txBody>
      </p:sp>
      <p:sp>
        <p:nvSpPr>
          <p:cNvPr id="36" name="文本框 35">
            <a:extLst>
              <a:ext uri="{FF2B5EF4-FFF2-40B4-BE49-F238E27FC236}">
                <a16:creationId xmlns:a16="http://schemas.microsoft.com/office/drawing/2014/main" id="{34E7E66D-4064-48C2-A64E-99E3D4A95B09}"/>
              </a:ext>
            </a:extLst>
          </p:cNvPr>
          <p:cNvSpPr txBox="1"/>
          <p:nvPr/>
        </p:nvSpPr>
        <p:spPr>
          <a:xfrm>
            <a:off x="1313134" y="5145316"/>
            <a:ext cx="59503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撤销</a:t>
            </a:r>
          </a:p>
        </p:txBody>
      </p:sp>
      <p:sp>
        <p:nvSpPr>
          <p:cNvPr id="37" name="文本框 36">
            <a:extLst>
              <a:ext uri="{FF2B5EF4-FFF2-40B4-BE49-F238E27FC236}">
                <a16:creationId xmlns:a16="http://schemas.microsoft.com/office/drawing/2014/main" id="{609A5C31-3869-482B-9C52-C3FF51E182E5}"/>
              </a:ext>
            </a:extLst>
          </p:cNvPr>
          <p:cNvSpPr txBox="1"/>
          <p:nvPr/>
        </p:nvSpPr>
        <p:spPr>
          <a:xfrm>
            <a:off x="800172" y="1877566"/>
            <a:ext cx="162095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非对称加密算法</a:t>
            </a:r>
          </a:p>
        </p:txBody>
      </p:sp>
      <p:sp>
        <p:nvSpPr>
          <p:cNvPr id="6" name="左大括号 5">
            <a:extLst>
              <a:ext uri="{FF2B5EF4-FFF2-40B4-BE49-F238E27FC236}">
                <a16:creationId xmlns:a16="http://schemas.microsoft.com/office/drawing/2014/main" id="{29D6490E-4101-40A7-BC8D-871D8D81D454}"/>
              </a:ext>
            </a:extLst>
          </p:cNvPr>
          <p:cNvSpPr/>
          <p:nvPr/>
        </p:nvSpPr>
        <p:spPr bwMode="auto">
          <a:xfrm>
            <a:off x="1113284" y="2395022"/>
            <a:ext cx="199850" cy="3407252"/>
          </a:xfrm>
          <a:prstGeom prst="leftBrace">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38" name="文本框 37">
            <a:extLst>
              <a:ext uri="{FF2B5EF4-FFF2-40B4-BE49-F238E27FC236}">
                <a16:creationId xmlns:a16="http://schemas.microsoft.com/office/drawing/2014/main" id="{BD0E6B60-B145-4395-BA05-D0FE72292991}"/>
              </a:ext>
            </a:extLst>
          </p:cNvPr>
          <p:cNvSpPr txBox="1"/>
          <p:nvPr/>
        </p:nvSpPr>
        <p:spPr>
          <a:xfrm>
            <a:off x="418323" y="3683148"/>
            <a:ext cx="595035" cy="830997"/>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密钥</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同步</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操作</a:t>
            </a:r>
          </a:p>
        </p:txBody>
      </p:sp>
      <p:sp>
        <p:nvSpPr>
          <p:cNvPr id="39" name="文本框 38">
            <a:extLst>
              <a:ext uri="{FF2B5EF4-FFF2-40B4-BE49-F238E27FC236}">
                <a16:creationId xmlns:a16="http://schemas.microsoft.com/office/drawing/2014/main" id="{BBF69A53-DFA1-41B9-9C34-161EC951027E}"/>
              </a:ext>
            </a:extLst>
          </p:cNvPr>
          <p:cNvSpPr txBox="1"/>
          <p:nvPr/>
        </p:nvSpPr>
        <p:spPr>
          <a:xfrm>
            <a:off x="7576645" y="2300103"/>
            <a:ext cx="444852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初始化：</a:t>
            </a:r>
            <a:r>
              <a:rPr lang="en-US" altLang="zh-CN" sz="1600" dirty="0">
                <a:latin typeface="微软雅黑" panose="020B0503020204020204" pitchFamily="34" charset="-122"/>
                <a:ea typeface="微软雅黑" panose="020B0503020204020204" pitchFamily="34" charset="-122"/>
              </a:rPr>
              <a:t>Secret</a:t>
            </a:r>
            <a:r>
              <a:rPr lang="en-US" altLang="zh-CN" sz="1600" baseline="-250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 = f(Pub</a:t>
            </a:r>
            <a:r>
              <a:rPr lang="en-US" altLang="zh-CN" sz="1600" baseline="-25000" dirty="0">
                <a:latin typeface="微软雅黑" panose="020B0503020204020204" pitchFamily="34" charset="-122"/>
                <a:ea typeface="微软雅黑" panose="020B0503020204020204" pitchFamily="34" charset="-122"/>
              </a:rPr>
              <a:t>src</a:t>
            </a:r>
            <a:r>
              <a:rPr lang="en-US" altLang="zh-CN" sz="1600" dirty="0">
                <a:latin typeface="微软雅黑" panose="020B0503020204020204" pitchFamily="34" charset="-122"/>
                <a:ea typeface="微软雅黑" panose="020B0503020204020204" pitchFamily="34" charset="-122"/>
              </a:rPr>
              <a:t>, Pri</a:t>
            </a:r>
            <a:r>
              <a:rPr lang="en-US" altLang="zh-CN" sz="1600" baseline="-25000" dirty="0">
                <a:latin typeface="微软雅黑" panose="020B0503020204020204" pitchFamily="34" charset="-122"/>
                <a:ea typeface="微软雅黑" panose="020B0503020204020204" pitchFamily="34" charset="-122"/>
              </a:rPr>
              <a:t>dst</a:t>
            </a:r>
            <a:r>
              <a:rPr lang="en-US" altLang="zh-CN" sz="1600" dirty="0">
                <a:latin typeface="微软雅黑" panose="020B0503020204020204" pitchFamily="34" charset="-122"/>
                <a:ea typeface="微软雅黑" panose="020B0503020204020204" pitchFamily="34" charset="-122"/>
              </a:rPr>
              <a:t>, Ciphertext)</a:t>
            </a:r>
          </a:p>
        </p:txBody>
      </p:sp>
      <p:sp>
        <p:nvSpPr>
          <p:cNvPr id="40" name="文本框 39">
            <a:extLst>
              <a:ext uri="{FF2B5EF4-FFF2-40B4-BE49-F238E27FC236}">
                <a16:creationId xmlns:a16="http://schemas.microsoft.com/office/drawing/2014/main" id="{759378B9-944E-45BC-A988-EB129FE5A2E1}"/>
              </a:ext>
            </a:extLst>
          </p:cNvPr>
          <p:cNvSpPr txBox="1"/>
          <p:nvPr/>
        </p:nvSpPr>
        <p:spPr>
          <a:xfrm>
            <a:off x="7636464" y="2880251"/>
            <a:ext cx="4243341"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更新：</a:t>
            </a:r>
            <a:r>
              <a:rPr lang="en-US" altLang="zh-CN" sz="1600" dirty="0">
                <a:latin typeface="微软雅黑" panose="020B0503020204020204" pitchFamily="34" charset="-122"/>
                <a:ea typeface="微软雅黑" panose="020B0503020204020204" pitchFamily="34" charset="-122"/>
              </a:rPr>
              <a:t>Secret</a:t>
            </a:r>
            <a:r>
              <a:rPr lang="en-US" altLang="zh-CN" sz="1600" baseline="-25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 = f(Pub</a:t>
            </a:r>
            <a:r>
              <a:rPr lang="en-US" altLang="zh-CN" sz="1600" baseline="-25000" dirty="0">
                <a:latin typeface="微软雅黑" panose="020B0503020204020204" pitchFamily="34" charset="-122"/>
                <a:ea typeface="微软雅黑" panose="020B0503020204020204" pitchFamily="34" charset="-122"/>
              </a:rPr>
              <a:t>src</a:t>
            </a:r>
            <a:r>
              <a:rPr lang="en-US" altLang="zh-CN" sz="1600" dirty="0">
                <a:latin typeface="微软雅黑" panose="020B0503020204020204" pitchFamily="34" charset="-122"/>
                <a:ea typeface="微软雅黑" panose="020B0503020204020204" pitchFamily="34" charset="-122"/>
              </a:rPr>
              <a:t>, Pri</a:t>
            </a:r>
            <a:r>
              <a:rPr lang="en-US" altLang="zh-CN" sz="1600" baseline="-25000" dirty="0">
                <a:latin typeface="微软雅黑" panose="020B0503020204020204" pitchFamily="34" charset="-122"/>
                <a:ea typeface="微软雅黑" panose="020B0503020204020204" pitchFamily="34" charset="-122"/>
              </a:rPr>
              <a:t>dst</a:t>
            </a:r>
            <a:r>
              <a:rPr lang="en-US" altLang="zh-CN" sz="1600" dirty="0">
                <a:latin typeface="微软雅黑" panose="020B0503020204020204" pitchFamily="34" charset="-122"/>
                <a:ea typeface="微软雅黑" panose="020B0503020204020204" pitchFamily="34" charset="-122"/>
              </a:rPr>
              <a:t>, Ciphertext)</a:t>
            </a:r>
          </a:p>
        </p:txBody>
      </p:sp>
      <p:sp>
        <p:nvSpPr>
          <p:cNvPr id="41" name="文本框 40">
            <a:extLst>
              <a:ext uri="{FF2B5EF4-FFF2-40B4-BE49-F238E27FC236}">
                <a16:creationId xmlns:a16="http://schemas.microsoft.com/office/drawing/2014/main" id="{A2262A53-9787-4DC5-AD19-1B484389718F}"/>
              </a:ext>
            </a:extLst>
          </p:cNvPr>
          <p:cNvSpPr txBox="1"/>
          <p:nvPr/>
        </p:nvSpPr>
        <p:spPr>
          <a:xfrm>
            <a:off x="7636465" y="3570695"/>
            <a:ext cx="4243341"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撤销：</a:t>
            </a:r>
            <a:r>
              <a:rPr lang="en-US" altLang="zh-CN" sz="1600" dirty="0">
                <a:latin typeface="微软雅黑" panose="020B0503020204020204" pitchFamily="34" charset="-122"/>
                <a:ea typeface="微软雅黑" panose="020B0503020204020204" pitchFamily="34" charset="-122"/>
              </a:rPr>
              <a:t>Secret</a:t>
            </a:r>
            <a:r>
              <a:rPr lang="en-US" altLang="zh-CN" sz="1600" baseline="-25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 = f(Pub</a:t>
            </a:r>
            <a:r>
              <a:rPr lang="en-US" altLang="zh-CN" sz="1600" baseline="-25000" dirty="0">
                <a:latin typeface="微软雅黑" panose="020B0503020204020204" pitchFamily="34" charset="-122"/>
                <a:ea typeface="微软雅黑" panose="020B0503020204020204" pitchFamily="34" charset="-122"/>
              </a:rPr>
              <a:t>src</a:t>
            </a:r>
            <a:r>
              <a:rPr lang="en-US" altLang="zh-CN" sz="1600" dirty="0">
                <a:latin typeface="微软雅黑" panose="020B0503020204020204" pitchFamily="34" charset="-122"/>
                <a:ea typeface="微软雅黑" panose="020B0503020204020204" pitchFamily="34" charset="-122"/>
              </a:rPr>
              <a:t>, Pri</a:t>
            </a:r>
            <a:r>
              <a:rPr lang="en-US" altLang="zh-CN" sz="1600" baseline="-25000" dirty="0">
                <a:latin typeface="微软雅黑" panose="020B0503020204020204" pitchFamily="34" charset="-122"/>
                <a:ea typeface="微软雅黑" panose="020B0503020204020204" pitchFamily="34" charset="-122"/>
              </a:rPr>
              <a:t>dst</a:t>
            </a:r>
            <a:r>
              <a:rPr lang="en-US" altLang="zh-CN" sz="1600" dirty="0">
                <a:latin typeface="微软雅黑" panose="020B0503020204020204" pitchFamily="34" charset="-122"/>
                <a:ea typeface="微软雅黑" panose="020B0503020204020204" pitchFamily="34" charset="-122"/>
              </a:rPr>
              <a:t>, Ciphertext)</a:t>
            </a:r>
          </a:p>
        </p:txBody>
      </p:sp>
      <p:graphicFrame>
        <p:nvGraphicFramePr>
          <p:cNvPr id="7" name="表格 8">
            <a:extLst>
              <a:ext uri="{FF2B5EF4-FFF2-40B4-BE49-F238E27FC236}">
                <a16:creationId xmlns:a16="http://schemas.microsoft.com/office/drawing/2014/main" id="{12DD8C74-9EB5-4733-A450-24B404B8238B}"/>
              </a:ext>
            </a:extLst>
          </p:cNvPr>
          <p:cNvGraphicFramePr>
            <a:graphicFrameLocks noGrp="1"/>
          </p:cNvGraphicFramePr>
          <p:nvPr>
            <p:extLst>
              <p:ext uri="{D42A27DB-BD31-4B8C-83A1-F6EECF244321}">
                <p14:modId xmlns:p14="http://schemas.microsoft.com/office/powerpoint/2010/main" val="2997969676"/>
              </p:ext>
            </p:extLst>
          </p:nvPr>
        </p:nvGraphicFramePr>
        <p:xfrm>
          <a:off x="8037237" y="4193679"/>
          <a:ext cx="3527342" cy="2225040"/>
        </p:xfrm>
        <a:graphic>
          <a:graphicData uri="http://schemas.openxmlformats.org/drawingml/2006/table">
            <a:tbl>
              <a:tblPr firstRow="1" bandRow="1">
                <a:tableStyleId>{5C22544A-7EE6-4342-B048-85BDC9FD1C3A}</a:tableStyleId>
              </a:tblPr>
              <a:tblGrid>
                <a:gridCol w="1763671">
                  <a:extLst>
                    <a:ext uri="{9D8B030D-6E8A-4147-A177-3AD203B41FA5}">
                      <a16:colId xmlns:a16="http://schemas.microsoft.com/office/drawing/2014/main" val="3198304326"/>
                    </a:ext>
                  </a:extLst>
                </a:gridCol>
                <a:gridCol w="1763671">
                  <a:extLst>
                    <a:ext uri="{9D8B030D-6E8A-4147-A177-3AD203B41FA5}">
                      <a16:colId xmlns:a16="http://schemas.microsoft.com/office/drawing/2014/main" val="2102667226"/>
                    </a:ext>
                  </a:extLst>
                </a:gridCol>
              </a:tblGrid>
              <a:tr h="370840">
                <a:tc>
                  <a:txBody>
                    <a:bodyPr/>
                    <a:lstStyle/>
                    <a:p>
                      <a:pPr algn="ctr"/>
                      <a:r>
                        <a:rPr lang="zh-CN" altLang="en-US" sz="1400" b="0" baseline="0" dirty="0">
                          <a:solidFill>
                            <a:schemeClr val="tx1"/>
                          </a:solidFill>
                          <a:latin typeface="微软雅黑" panose="020B0503020204020204" pitchFamily="34" charset="-122"/>
                          <a:ea typeface="微软雅黑" panose="020B0503020204020204" pitchFamily="34" charset="-122"/>
                        </a:rPr>
                        <a:t>时间节点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baseline="0" dirty="0">
                          <a:solidFill>
                            <a:schemeClr val="tx1"/>
                          </a:solidFill>
                          <a:latin typeface="微软雅黑" panose="020B0503020204020204" pitchFamily="34" charset="-122"/>
                          <a:ea typeface="微软雅黑" panose="020B0503020204020204" pitchFamily="34" charset="-122"/>
                        </a:rPr>
                        <a:t>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885493"/>
                  </a:ext>
                </a:extLst>
              </a:tr>
              <a:tr h="370840">
                <a:tc>
                  <a:txBody>
                    <a:bodyPr/>
                    <a:lstStyle/>
                    <a:p>
                      <a:pPr algn="ctr"/>
                      <a:r>
                        <a:rPr lang="en-US" altLang="zh-CN" sz="1400" dirty="0">
                          <a:latin typeface="微软雅黑" panose="020B0503020204020204" pitchFamily="34" charset="-122"/>
                          <a:ea typeface="微软雅黑" panose="020B0503020204020204" pitchFamily="34" charset="-122"/>
                        </a:rPr>
                        <a:t>T0</a:t>
                      </a:r>
                      <a:r>
                        <a:rPr lang="zh-CN" altLang="en-US" sz="1400" dirty="0">
                          <a:latin typeface="微软雅黑" panose="020B0503020204020204" pitchFamily="34" charset="-122"/>
                          <a:ea typeface="微软雅黑" panose="020B0503020204020204" pitchFamily="34" charset="-122"/>
                        </a:rPr>
                        <a:t>之前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LISTENING</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62767"/>
                  </a:ext>
                </a:extLst>
              </a:tr>
              <a:tr h="370840">
                <a:tc>
                  <a:txBody>
                    <a:bodyPr/>
                    <a:lstStyle/>
                    <a:p>
                      <a:pPr algn="ctr"/>
                      <a:r>
                        <a:rPr lang="en-US" altLang="zh-CN" sz="1400" dirty="0">
                          <a:latin typeface="微软雅黑" panose="020B0503020204020204" pitchFamily="34" charset="-122"/>
                          <a:ea typeface="微软雅黑" panose="020B0503020204020204" pitchFamily="34" charset="-122"/>
                        </a:rPr>
                        <a:t>T0~T0+Interval</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INITIALIZED</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9063312"/>
                  </a:ext>
                </a:extLst>
              </a:tr>
              <a:tr h="370840">
                <a:tc>
                  <a:txBody>
                    <a:bodyPr/>
                    <a:lstStyle/>
                    <a:p>
                      <a:pPr algn="ctr"/>
                      <a:r>
                        <a:rPr lang="en-US" altLang="zh-CN" sz="1400" dirty="0">
                          <a:latin typeface="微软雅黑" panose="020B0503020204020204" pitchFamily="34" charset="-122"/>
                          <a:ea typeface="微软雅黑" panose="020B0503020204020204" pitchFamily="34" charset="-122"/>
                        </a:rPr>
                        <a:t>T0+Interval~T1</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EXPIRED</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7221482"/>
                  </a:ext>
                </a:extLst>
              </a:tr>
              <a:tr h="370840">
                <a:tc>
                  <a:txBody>
                    <a:bodyPr/>
                    <a:lstStyle/>
                    <a:p>
                      <a:pPr algn="ctr"/>
                      <a:r>
                        <a:rPr lang="en-US" altLang="zh-CN" sz="1400" dirty="0">
                          <a:latin typeface="微软雅黑" panose="020B0503020204020204" pitchFamily="34" charset="-122"/>
                          <a:ea typeface="微软雅黑" panose="020B0503020204020204" pitchFamily="34" charset="-122"/>
                        </a:rPr>
                        <a:t>T1~T2</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UPDATED</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95275"/>
                  </a:ext>
                </a:extLst>
              </a:tr>
              <a:tr h="370840">
                <a:tc>
                  <a:txBody>
                    <a:bodyPr/>
                    <a:lstStyle/>
                    <a:p>
                      <a:pPr algn="ctr"/>
                      <a:r>
                        <a:rPr lang="en-US" altLang="zh-CN" sz="1400" dirty="0">
                          <a:latin typeface="微软雅黑" panose="020B0503020204020204" pitchFamily="34" charset="-122"/>
                          <a:ea typeface="微软雅黑" panose="020B0503020204020204" pitchFamily="34" charset="-122"/>
                        </a:rPr>
                        <a:t>T2</a:t>
                      </a:r>
                      <a:r>
                        <a:rPr lang="zh-CN" altLang="en-US" sz="1400" dirty="0">
                          <a:latin typeface="微软雅黑" panose="020B0503020204020204" pitchFamily="34" charset="-122"/>
                          <a:ea typeface="微软雅黑" panose="020B0503020204020204" pitchFamily="34" charset="-122"/>
                        </a:rPr>
                        <a:t>之后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latin typeface="微软雅黑" panose="020B0503020204020204" pitchFamily="34" charset="-122"/>
                          <a:ea typeface="微软雅黑" panose="020B0503020204020204" pitchFamily="34" charset="-122"/>
                        </a:rPr>
                        <a:t>DEPRECATED</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909731"/>
                  </a:ext>
                </a:extLst>
              </a:tr>
            </a:tbl>
          </a:graphicData>
        </a:graphic>
      </p:graphicFrame>
    </p:spTree>
    <p:extLst>
      <p:ext uri="{BB962C8B-B14F-4D97-AF65-F5344CB8AC3E}">
        <p14:creationId xmlns:p14="http://schemas.microsoft.com/office/powerpoint/2010/main" val="33476054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F51B6-892C-4578-884C-C2B2FEE7D737}"/>
              </a:ext>
            </a:extLst>
          </p:cNvPr>
          <p:cNvSpPr>
            <a:spLocks noGrp="1"/>
          </p:cNvSpPr>
          <p:nvPr>
            <p:ph type="title"/>
          </p:nvPr>
        </p:nvSpPr>
        <p:spPr/>
        <p:txBody>
          <a:bodyPr/>
          <a:lstStyle/>
          <a:p>
            <a:r>
              <a:rPr lang="zh-CN" altLang="en-US" dirty="0"/>
              <a:t>密钥同步算法</a:t>
            </a:r>
          </a:p>
        </p:txBody>
      </p:sp>
      <p:sp>
        <p:nvSpPr>
          <p:cNvPr id="4" name="文本框 3">
            <a:extLst>
              <a:ext uri="{FF2B5EF4-FFF2-40B4-BE49-F238E27FC236}">
                <a16:creationId xmlns:a16="http://schemas.microsoft.com/office/drawing/2014/main" id="{49CB1E4C-4F37-43D3-B316-F61A1218607F}"/>
              </a:ext>
            </a:extLst>
          </p:cNvPr>
          <p:cNvSpPr txBox="1"/>
          <p:nvPr/>
        </p:nvSpPr>
        <p:spPr>
          <a:xfrm>
            <a:off x="5570458" y="2478619"/>
            <a:ext cx="6683946" cy="2554545"/>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Input: Pub</a:t>
            </a:r>
            <a:r>
              <a:rPr lang="en-US" altLang="zh-CN" sz="1600" baseline="-25000" dirty="0">
                <a:latin typeface="微软雅黑" panose="020B0503020204020204" pitchFamily="34" charset="-122"/>
                <a:ea typeface="微软雅黑" panose="020B0503020204020204" pitchFamily="34" charset="-122"/>
              </a:rPr>
              <a:t>src</a:t>
            </a:r>
            <a:r>
              <a:rPr lang="en-US" altLang="zh-CN" sz="1600" dirty="0">
                <a:latin typeface="微软雅黑" panose="020B0503020204020204" pitchFamily="34" charset="-122"/>
                <a:ea typeface="微软雅黑" panose="020B0503020204020204" pitchFamily="34" charset="-122"/>
              </a:rPr>
              <a:t>, Pri</a:t>
            </a:r>
            <a:r>
              <a:rPr lang="en-US" altLang="zh-CN" sz="1600" baseline="-25000" dirty="0">
                <a:latin typeface="微软雅黑" panose="020B0503020204020204" pitchFamily="34" charset="-122"/>
                <a:ea typeface="微软雅黑" panose="020B0503020204020204" pitchFamily="34" charset="-122"/>
              </a:rPr>
              <a:t>dst, </a:t>
            </a:r>
            <a:r>
              <a:rPr lang="en-US" altLang="zh-CN" sz="1600" dirty="0">
                <a:latin typeface="微软雅黑" panose="020B0503020204020204" pitchFamily="34" charset="-122"/>
                <a:ea typeface="微软雅黑" panose="020B0503020204020204" pitchFamily="34" charset="-122"/>
              </a:rPr>
              <a:t>Secret Synchronization Operation, Encrypted</a:t>
            </a:r>
          </a:p>
          <a:p>
            <a:r>
              <a:rPr lang="en-US" altLang="zh-CN" sz="1600" dirty="0">
                <a:latin typeface="微软雅黑" panose="020B0503020204020204" pitchFamily="34" charset="-122"/>
                <a:ea typeface="微软雅黑" panose="020B0503020204020204" pitchFamily="34" charset="-122"/>
              </a:rPr>
              <a:t>Secret, Expiration </a:t>
            </a:r>
          </a:p>
          <a:p>
            <a:r>
              <a:rPr lang="en-US" altLang="zh-CN" sz="1600" dirty="0">
                <a:latin typeface="微软雅黑" panose="020B0503020204020204" pitchFamily="34" charset="-122"/>
                <a:ea typeface="微软雅黑" panose="020B0503020204020204" pitchFamily="34" charset="-122"/>
              </a:rPr>
              <a:t>Secret = f(Pub</a:t>
            </a:r>
            <a:r>
              <a:rPr lang="en-US" altLang="zh-CN" sz="1600" baseline="-25000" dirty="0">
                <a:latin typeface="微软雅黑" panose="020B0503020204020204" pitchFamily="34" charset="-122"/>
                <a:ea typeface="微软雅黑" panose="020B0503020204020204" pitchFamily="34" charset="-122"/>
              </a:rPr>
              <a:t>src</a:t>
            </a:r>
            <a:r>
              <a:rPr lang="en-US" altLang="zh-CN" sz="1600" dirty="0">
                <a:latin typeface="微软雅黑" panose="020B0503020204020204" pitchFamily="34" charset="-122"/>
                <a:ea typeface="微软雅黑" panose="020B0503020204020204" pitchFamily="34" charset="-122"/>
              </a:rPr>
              <a:t>, Pri</a:t>
            </a:r>
            <a:r>
              <a:rPr lang="en-US" altLang="zh-CN" sz="1600" baseline="-25000" dirty="0">
                <a:latin typeface="微软雅黑" panose="020B0503020204020204" pitchFamily="34" charset="-122"/>
                <a:ea typeface="微软雅黑" panose="020B0503020204020204" pitchFamily="34" charset="-122"/>
              </a:rPr>
              <a:t>dst</a:t>
            </a:r>
            <a:r>
              <a:rPr lang="en-US" altLang="zh-CN" sz="1600" dirty="0">
                <a:latin typeface="微软雅黑" panose="020B0503020204020204" pitchFamily="34" charset="-122"/>
                <a:ea typeface="微软雅黑" panose="020B0503020204020204" pitchFamily="34" charset="-122"/>
              </a:rPr>
              <a:t>, Encrypted Secret)</a:t>
            </a:r>
          </a:p>
          <a:p>
            <a:r>
              <a:rPr lang="en-US" altLang="zh-CN" sz="1600" dirty="0">
                <a:latin typeface="微软雅黑" panose="020B0503020204020204" pitchFamily="34" charset="-122"/>
                <a:ea typeface="微软雅黑" panose="020B0503020204020204" pitchFamily="34" charset="-122"/>
              </a:rPr>
              <a:t>If Secret Synchronization Operation == 1</a:t>
            </a:r>
          </a:p>
          <a:p>
            <a:r>
              <a:rPr lang="en-US" altLang="zh-CN" sz="1600" dirty="0">
                <a:latin typeface="微软雅黑" panose="020B0503020204020204" pitchFamily="34" charset="-122"/>
                <a:ea typeface="微软雅黑" panose="020B0503020204020204" pitchFamily="34" charset="-122"/>
              </a:rPr>
              <a:t>    Insert Secret and Expiration into Destination AS border router</a:t>
            </a:r>
          </a:p>
          <a:p>
            <a:r>
              <a:rPr lang="en-US" altLang="zh-CN" sz="1600" dirty="0">
                <a:latin typeface="微软雅黑" panose="020B0503020204020204" pitchFamily="34" charset="-122"/>
                <a:ea typeface="微软雅黑" panose="020B0503020204020204" pitchFamily="34" charset="-122"/>
              </a:rPr>
              <a:t>Else</a:t>
            </a:r>
          </a:p>
          <a:p>
            <a:r>
              <a:rPr lang="en-US" altLang="zh-CN" sz="1600" dirty="0">
                <a:latin typeface="微软雅黑" panose="020B0503020204020204" pitchFamily="34" charset="-122"/>
                <a:ea typeface="微软雅黑" panose="020B0503020204020204" pitchFamily="34" charset="-122"/>
              </a:rPr>
              <a:t>    IF Secret Synchronization Operation == 2</a:t>
            </a:r>
          </a:p>
          <a:p>
            <a:r>
              <a:rPr lang="en-US" altLang="zh-CN" sz="1600" dirty="0">
                <a:latin typeface="微软雅黑" panose="020B0503020204020204" pitchFamily="34" charset="-122"/>
                <a:ea typeface="微软雅黑" panose="020B0503020204020204" pitchFamily="34" charset="-122"/>
              </a:rPr>
              <a:t>        Update Secret and Expiration in Destination AS border router</a:t>
            </a:r>
          </a:p>
          <a:p>
            <a:r>
              <a:rPr lang="en-US" altLang="zh-CN" sz="1600" dirty="0">
                <a:latin typeface="微软雅黑" panose="020B0503020204020204" pitchFamily="34" charset="-122"/>
                <a:ea typeface="微软雅黑" panose="020B0503020204020204" pitchFamily="34" charset="-122"/>
              </a:rPr>
              <a:t>    Else</a:t>
            </a:r>
          </a:p>
          <a:p>
            <a:r>
              <a:rPr lang="en-US" altLang="zh-CN" sz="1600" dirty="0">
                <a:latin typeface="微软雅黑" panose="020B0503020204020204" pitchFamily="34" charset="-122"/>
                <a:ea typeface="微软雅黑" panose="020B0503020204020204" pitchFamily="34" charset="-122"/>
              </a:rPr>
              <a:t>        Delete Secret in Destination AS border router</a:t>
            </a:r>
          </a:p>
        </p:txBody>
      </p:sp>
      <p:sp>
        <p:nvSpPr>
          <p:cNvPr id="5" name="文本框 4">
            <a:extLst>
              <a:ext uri="{FF2B5EF4-FFF2-40B4-BE49-F238E27FC236}">
                <a16:creationId xmlns:a16="http://schemas.microsoft.com/office/drawing/2014/main" id="{D80C8C5E-342D-405C-A0CE-047B2B7A1116}"/>
              </a:ext>
            </a:extLst>
          </p:cNvPr>
          <p:cNvSpPr txBox="1"/>
          <p:nvPr/>
        </p:nvSpPr>
        <p:spPr>
          <a:xfrm>
            <a:off x="253490" y="2478619"/>
            <a:ext cx="5251694" cy="3317447"/>
          </a:xfrm>
          <a:prstGeom prst="rect">
            <a:avLst/>
          </a:prstGeom>
          <a:noFill/>
        </p:spPr>
        <p:txBody>
          <a:bodyPr wrap="none" rtlCol="0">
            <a:spAutoFit/>
          </a:bodyPr>
          <a:lstStyle/>
          <a:p>
            <a:pPr>
              <a:lnSpc>
                <a:spcPct val="120000"/>
              </a:lnSpc>
            </a:pPr>
            <a:r>
              <a:rPr lang="en-US" altLang="zh-CN" sz="1600" dirty="0">
                <a:latin typeface="微软雅黑" panose="020B0503020204020204" pitchFamily="34" charset="-122"/>
                <a:ea typeface="微软雅黑" panose="020B0503020204020204" pitchFamily="34" charset="-122"/>
              </a:rPr>
              <a:t>Input: Destination ASN, Pub</a:t>
            </a:r>
            <a:r>
              <a:rPr lang="en-US" altLang="zh-CN" sz="1600" baseline="-25000" dirty="0">
                <a:latin typeface="微软雅黑" panose="020B0503020204020204" pitchFamily="34" charset="-122"/>
                <a:ea typeface="微软雅黑" panose="020B0503020204020204" pitchFamily="34" charset="-122"/>
              </a:rPr>
              <a:t>dst</a:t>
            </a:r>
            <a:r>
              <a:rPr lang="en-US" altLang="zh-CN" sz="1600" dirty="0">
                <a:latin typeface="微软雅黑" panose="020B0503020204020204" pitchFamily="34" charset="-122"/>
                <a:ea typeface="微软雅黑" panose="020B0503020204020204" pitchFamily="34" charset="-122"/>
              </a:rPr>
              <a:t>, Pri</a:t>
            </a:r>
            <a:r>
              <a:rPr lang="en-US" altLang="zh-CN" sz="1600" baseline="-25000" dirty="0">
                <a:latin typeface="微软雅黑" panose="020B0503020204020204" pitchFamily="34" charset="-122"/>
                <a:ea typeface="微软雅黑" panose="020B0503020204020204" pitchFamily="34" charset="-122"/>
              </a:rPr>
              <a:t>src</a:t>
            </a:r>
            <a:r>
              <a:rPr lang="en-US" altLang="zh-CN" sz="1600" dirty="0">
                <a:latin typeface="微软雅黑" panose="020B0503020204020204" pitchFamily="34" charset="-122"/>
                <a:ea typeface="微软雅黑" panose="020B0503020204020204" pitchFamily="34" charset="-122"/>
              </a:rPr>
              <a:t>, Secret, Interval</a:t>
            </a:r>
          </a:p>
          <a:p>
            <a:pPr>
              <a:lnSpc>
                <a:spcPct val="120000"/>
              </a:lnSpc>
            </a:pPr>
            <a:r>
              <a:rPr lang="en-US" altLang="zh-CN" sz="1600" dirty="0">
                <a:latin typeface="微软雅黑" panose="020B0503020204020204" pitchFamily="34" charset="-122"/>
                <a:ea typeface="微软雅黑" panose="020B0503020204020204" pitchFamily="34" charset="-122"/>
              </a:rPr>
              <a:t>If Withdraw Secret</a:t>
            </a:r>
          </a:p>
          <a:p>
            <a:pPr>
              <a:lnSpc>
                <a:spcPct val="120000"/>
              </a:lnSpc>
            </a:pPr>
            <a:r>
              <a:rPr lang="en-US" altLang="zh-CN" sz="1600" dirty="0">
                <a:latin typeface="微软雅黑" panose="020B0503020204020204" pitchFamily="34" charset="-122"/>
                <a:ea typeface="微软雅黑" panose="020B0503020204020204" pitchFamily="34" charset="-122"/>
              </a:rPr>
              <a:t>    Secret Synchronization Operation = 3</a:t>
            </a:r>
          </a:p>
          <a:p>
            <a:pPr>
              <a:lnSpc>
                <a:spcPct val="120000"/>
              </a:lnSpc>
            </a:pPr>
            <a:r>
              <a:rPr lang="en-US" altLang="zh-CN" sz="1600" dirty="0">
                <a:latin typeface="微软雅黑" panose="020B0503020204020204" pitchFamily="34" charset="-122"/>
                <a:ea typeface="微软雅黑" panose="020B0503020204020204" pitchFamily="34" charset="-122"/>
              </a:rPr>
              <a:t>Else</a:t>
            </a:r>
          </a:p>
          <a:p>
            <a:pPr>
              <a:lnSpc>
                <a:spcPct val="120000"/>
              </a:lnSpc>
            </a:pPr>
            <a:r>
              <a:rPr lang="en-US" altLang="zh-CN" sz="1600" dirty="0">
                <a:latin typeface="微软雅黑" panose="020B0503020204020204" pitchFamily="34" charset="-122"/>
                <a:ea typeface="微软雅黑" panose="020B0503020204020204" pitchFamily="34" charset="-122"/>
              </a:rPr>
              <a:t>    If Communicate with Destination ASN firstly</a:t>
            </a:r>
          </a:p>
          <a:p>
            <a:pPr>
              <a:lnSpc>
                <a:spcPct val="120000"/>
              </a:lnSpc>
            </a:pPr>
            <a:r>
              <a:rPr lang="en-US" altLang="zh-CN" sz="1600" dirty="0">
                <a:latin typeface="微软雅黑" panose="020B0503020204020204" pitchFamily="34" charset="-122"/>
                <a:ea typeface="微软雅黑" panose="020B0503020204020204" pitchFamily="34" charset="-122"/>
              </a:rPr>
              <a:t>        Secret Synchronization Operation = 1</a:t>
            </a:r>
          </a:p>
          <a:p>
            <a:pPr>
              <a:lnSpc>
                <a:spcPct val="120000"/>
              </a:lnSpc>
            </a:pPr>
            <a:r>
              <a:rPr lang="en-US" altLang="zh-CN" sz="1600" dirty="0">
                <a:latin typeface="微软雅黑" panose="020B0503020204020204" pitchFamily="34" charset="-122"/>
                <a:ea typeface="微软雅黑" panose="020B0503020204020204" pitchFamily="34" charset="-122"/>
              </a:rPr>
              <a:t>    Else</a:t>
            </a:r>
          </a:p>
          <a:p>
            <a:pPr>
              <a:lnSpc>
                <a:spcPct val="120000"/>
              </a:lnSpc>
            </a:pPr>
            <a:r>
              <a:rPr lang="en-US" altLang="zh-CN" sz="1600" dirty="0">
                <a:latin typeface="微软雅黑" panose="020B0503020204020204" pitchFamily="34" charset="-122"/>
                <a:ea typeface="微软雅黑" panose="020B0503020204020204" pitchFamily="34" charset="-122"/>
              </a:rPr>
              <a:t>        Secret Synchronization Operation = 2</a:t>
            </a:r>
          </a:p>
          <a:p>
            <a:pPr>
              <a:lnSpc>
                <a:spcPct val="120000"/>
              </a:lnSpc>
            </a:pPr>
            <a:r>
              <a:rPr lang="en-US" altLang="zh-CN" sz="1600" dirty="0">
                <a:latin typeface="微软雅黑" panose="020B0503020204020204" pitchFamily="34" charset="-122"/>
                <a:ea typeface="微软雅黑" panose="020B0503020204020204" pitchFamily="34" charset="-122"/>
              </a:rPr>
              <a:t>    Expiration = Current Time + Interval</a:t>
            </a:r>
          </a:p>
          <a:p>
            <a:pPr>
              <a:lnSpc>
                <a:spcPct val="120000"/>
              </a:lnSpc>
            </a:pPr>
            <a:r>
              <a:rPr lang="en-US" altLang="zh-CN" sz="1600" dirty="0">
                <a:latin typeface="微软雅黑" panose="020B0503020204020204" pitchFamily="34" charset="-122"/>
                <a:ea typeface="微软雅黑" panose="020B0503020204020204" pitchFamily="34" charset="-122"/>
              </a:rPr>
              <a:t>Encrypted Secret = f(Pub</a:t>
            </a:r>
            <a:r>
              <a:rPr lang="en-US" altLang="zh-CN" sz="1600" baseline="-25000" dirty="0">
                <a:latin typeface="微软雅黑" panose="020B0503020204020204" pitchFamily="34" charset="-122"/>
                <a:ea typeface="微软雅黑" panose="020B0503020204020204" pitchFamily="34" charset="-122"/>
              </a:rPr>
              <a:t>dst</a:t>
            </a:r>
            <a:r>
              <a:rPr lang="en-US" altLang="zh-CN" sz="1600" dirty="0">
                <a:latin typeface="微软雅黑" panose="020B0503020204020204" pitchFamily="34" charset="-122"/>
                <a:ea typeface="微软雅黑" panose="020B0503020204020204" pitchFamily="34" charset="-122"/>
              </a:rPr>
              <a:t>, Pri</a:t>
            </a:r>
            <a:r>
              <a:rPr lang="en-US" altLang="zh-CN" sz="1600" baseline="-25000" dirty="0">
                <a:latin typeface="微软雅黑" panose="020B0503020204020204" pitchFamily="34" charset="-122"/>
                <a:ea typeface="微软雅黑" panose="020B0503020204020204" pitchFamily="34" charset="-122"/>
              </a:rPr>
              <a:t>src</a:t>
            </a:r>
            <a:r>
              <a:rPr lang="en-US" altLang="zh-CN" sz="1600" dirty="0">
                <a:latin typeface="微软雅黑" panose="020B0503020204020204" pitchFamily="34" charset="-122"/>
                <a:ea typeface="微软雅黑" panose="020B0503020204020204" pitchFamily="34" charset="-122"/>
              </a:rPr>
              <a:t>, Secret)</a:t>
            </a:r>
          </a:p>
          <a:p>
            <a:pPr>
              <a:lnSpc>
                <a:spcPct val="120000"/>
              </a:lnSpc>
            </a:pPr>
            <a:r>
              <a:rPr lang="en-US" altLang="zh-CN" sz="1600" dirty="0">
                <a:latin typeface="微软雅黑" panose="020B0503020204020204" pitchFamily="34" charset="-122"/>
                <a:ea typeface="微软雅黑" panose="020B0503020204020204" pitchFamily="34" charset="-122"/>
              </a:rPr>
              <a:t>Fill Data into Encryption TLV</a:t>
            </a:r>
          </a:p>
        </p:txBody>
      </p:sp>
      <p:sp>
        <p:nvSpPr>
          <p:cNvPr id="6" name="云形 5">
            <a:extLst>
              <a:ext uri="{FF2B5EF4-FFF2-40B4-BE49-F238E27FC236}">
                <a16:creationId xmlns:a16="http://schemas.microsoft.com/office/drawing/2014/main" id="{4984A226-A453-4051-A584-819B1F5C32F4}"/>
              </a:ext>
            </a:extLst>
          </p:cNvPr>
          <p:cNvSpPr/>
          <p:nvPr/>
        </p:nvSpPr>
        <p:spPr bwMode="auto">
          <a:xfrm>
            <a:off x="3067873" y="1561597"/>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源</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云形 6">
            <a:extLst>
              <a:ext uri="{FF2B5EF4-FFF2-40B4-BE49-F238E27FC236}">
                <a16:creationId xmlns:a16="http://schemas.microsoft.com/office/drawing/2014/main" id="{DFFD8FD1-3AF3-4BD1-BF82-5DC3D45D1698}"/>
              </a:ext>
            </a:extLst>
          </p:cNvPr>
          <p:cNvSpPr/>
          <p:nvPr/>
        </p:nvSpPr>
        <p:spPr bwMode="auto">
          <a:xfrm>
            <a:off x="7677520" y="1561597"/>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lang="zh-CN" altLang="en-US" sz="1600" dirty="0">
                <a:latin typeface="微软雅黑" panose="020B0503020204020204" pitchFamily="34" charset="-122"/>
                <a:ea typeface="微软雅黑" panose="020B0503020204020204" pitchFamily="34" charset="-122"/>
              </a:rPr>
              <a:t>目的</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BA8FA598-8C19-4385-B2EF-FB57933A690B}"/>
              </a:ext>
            </a:extLst>
          </p:cNvPr>
          <p:cNvCxnSpPr>
            <a:stCxn id="6" idx="0"/>
            <a:endCxn id="7" idx="2"/>
          </p:cNvCxnSpPr>
          <p:nvPr/>
        </p:nvCxnSpPr>
        <p:spPr bwMode="auto">
          <a:xfrm>
            <a:off x="4301755" y="1803159"/>
            <a:ext cx="3379596" cy="0"/>
          </a:xfrm>
          <a:prstGeom prst="line">
            <a:avLst/>
          </a:prstGeom>
          <a:ln w="1905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961041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4D9BC-D1D5-4AE5-87A8-7E2298875E2B}"/>
              </a:ext>
            </a:extLst>
          </p:cNvPr>
          <p:cNvSpPr>
            <a:spLocks noGrp="1"/>
          </p:cNvSpPr>
          <p:nvPr>
            <p:ph type="title"/>
          </p:nvPr>
        </p:nvSpPr>
        <p:spPr/>
        <p:txBody>
          <a:bodyPr/>
          <a:lstStyle/>
          <a:p>
            <a:r>
              <a:rPr lang="zh-CN" altLang="en-US" dirty="0"/>
              <a:t>报文验证算法</a:t>
            </a:r>
          </a:p>
        </p:txBody>
      </p:sp>
      <p:sp>
        <p:nvSpPr>
          <p:cNvPr id="4" name="云形 3">
            <a:extLst>
              <a:ext uri="{FF2B5EF4-FFF2-40B4-BE49-F238E27FC236}">
                <a16:creationId xmlns:a16="http://schemas.microsoft.com/office/drawing/2014/main" id="{24668F12-91BD-4CB1-A5C6-3AB8F7B6A564}"/>
              </a:ext>
            </a:extLst>
          </p:cNvPr>
          <p:cNvSpPr/>
          <p:nvPr/>
        </p:nvSpPr>
        <p:spPr bwMode="auto">
          <a:xfrm>
            <a:off x="3068565" y="1438362"/>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源</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5" name="云形 4">
            <a:extLst>
              <a:ext uri="{FF2B5EF4-FFF2-40B4-BE49-F238E27FC236}">
                <a16:creationId xmlns:a16="http://schemas.microsoft.com/office/drawing/2014/main" id="{F82B29BA-BA34-4FEB-8ADC-EC7111C83999}"/>
              </a:ext>
            </a:extLst>
          </p:cNvPr>
          <p:cNvSpPr/>
          <p:nvPr/>
        </p:nvSpPr>
        <p:spPr bwMode="auto">
          <a:xfrm>
            <a:off x="7678212" y="1438362"/>
            <a:ext cx="1234911" cy="483123"/>
          </a:xfrm>
          <a:prstGeom prst="cloud">
            <a:avLst/>
          </a:prstGeom>
          <a:solidFill>
            <a:srgbClr val="D0E2D5"/>
          </a:solidFill>
          <a:ln w="9525"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r>
              <a:rPr lang="zh-CN" altLang="en-US" sz="1600" dirty="0">
                <a:latin typeface="微软雅黑" panose="020B0503020204020204" pitchFamily="34" charset="-122"/>
                <a:ea typeface="微软雅黑" panose="020B0503020204020204" pitchFamily="34" charset="-122"/>
              </a:rPr>
              <a:t>目的</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5F8C8907-A7F7-45F1-A421-951B45F77D77}"/>
              </a:ext>
            </a:extLst>
          </p:cNvPr>
          <p:cNvCxnSpPr>
            <a:stCxn id="4" idx="0"/>
            <a:endCxn id="5" idx="2"/>
          </p:cNvCxnSpPr>
          <p:nvPr/>
        </p:nvCxnSpPr>
        <p:spPr bwMode="auto">
          <a:xfrm>
            <a:off x="4302447" y="1679924"/>
            <a:ext cx="3379596" cy="0"/>
          </a:xfrm>
          <a:prstGeom prst="line">
            <a:avLst/>
          </a:prstGeom>
          <a:ln w="1905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390C3D6F-7253-4BE7-8E82-0DF5D16C0100}"/>
              </a:ext>
            </a:extLst>
          </p:cNvPr>
          <p:cNvSpPr txBox="1"/>
          <p:nvPr/>
        </p:nvSpPr>
        <p:spPr>
          <a:xfrm>
            <a:off x="307958" y="2497165"/>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标签产生</a:t>
            </a:r>
          </a:p>
        </p:txBody>
      </p:sp>
      <p:sp>
        <p:nvSpPr>
          <p:cNvPr id="8" name="文本框 7">
            <a:extLst>
              <a:ext uri="{FF2B5EF4-FFF2-40B4-BE49-F238E27FC236}">
                <a16:creationId xmlns:a16="http://schemas.microsoft.com/office/drawing/2014/main" id="{AC27975D-03AA-48D5-8E8A-9ACBAC5AAAF6}"/>
              </a:ext>
            </a:extLst>
          </p:cNvPr>
          <p:cNvSpPr txBox="1"/>
          <p:nvPr/>
        </p:nvSpPr>
        <p:spPr>
          <a:xfrm>
            <a:off x="7792965" y="2485786"/>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标签验证</a:t>
            </a:r>
          </a:p>
        </p:txBody>
      </p:sp>
      <p:graphicFrame>
        <p:nvGraphicFramePr>
          <p:cNvPr id="11" name="表格 5">
            <a:extLst>
              <a:ext uri="{FF2B5EF4-FFF2-40B4-BE49-F238E27FC236}">
                <a16:creationId xmlns:a16="http://schemas.microsoft.com/office/drawing/2014/main" id="{D776572B-08A8-43BD-AF27-D62F36E830B2}"/>
              </a:ext>
            </a:extLst>
          </p:cNvPr>
          <p:cNvGraphicFramePr>
            <a:graphicFrameLocks noGrp="1"/>
          </p:cNvGraphicFramePr>
          <p:nvPr>
            <p:extLst>
              <p:ext uri="{D42A27DB-BD31-4B8C-83A1-F6EECF244321}">
                <p14:modId xmlns:p14="http://schemas.microsoft.com/office/powerpoint/2010/main" val="1951227410"/>
              </p:ext>
            </p:extLst>
          </p:nvPr>
        </p:nvGraphicFramePr>
        <p:xfrm>
          <a:off x="1478609" y="2485786"/>
          <a:ext cx="5131844" cy="914400"/>
        </p:xfrm>
        <a:graphic>
          <a:graphicData uri="http://schemas.openxmlformats.org/drawingml/2006/table">
            <a:tbl>
              <a:tblPr firstRow="1" bandRow="1">
                <a:tableStyleId>{5C22544A-7EE6-4342-B048-85BDC9FD1C3A}</a:tableStyleId>
              </a:tblPr>
              <a:tblGrid>
                <a:gridCol w="1282961">
                  <a:extLst>
                    <a:ext uri="{9D8B030D-6E8A-4147-A177-3AD203B41FA5}">
                      <a16:colId xmlns:a16="http://schemas.microsoft.com/office/drawing/2014/main" val="3368999284"/>
                    </a:ext>
                  </a:extLst>
                </a:gridCol>
                <a:gridCol w="1282961">
                  <a:extLst>
                    <a:ext uri="{9D8B030D-6E8A-4147-A177-3AD203B41FA5}">
                      <a16:colId xmlns:a16="http://schemas.microsoft.com/office/drawing/2014/main" val="4028605447"/>
                    </a:ext>
                  </a:extLst>
                </a:gridCol>
                <a:gridCol w="2565922">
                  <a:extLst>
                    <a:ext uri="{9D8B030D-6E8A-4147-A177-3AD203B41FA5}">
                      <a16:colId xmlns:a16="http://schemas.microsoft.com/office/drawing/2014/main" val="4161759952"/>
                    </a:ext>
                  </a:extLst>
                </a:gridCol>
              </a:tblGrid>
              <a:tr h="253509">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Type(5)</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Length</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RESERVED</a:t>
                      </a:r>
                      <a:endParaRPr lang="zh-CN" alt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1180489"/>
                  </a:ext>
                </a:extLst>
              </a:tr>
              <a:tr h="282144">
                <a:tc gridSpan="3">
                  <a:txBody>
                    <a:bodyPr/>
                    <a:lstStyle/>
                    <a:p>
                      <a:pPr algn="ctr"/>
                      <a:r>
                        <a:rPr lang="en-US" altLang="zh-CN" sz="1400" dirty="0">
                          <a:latin typeface="微软雅黑" panose="020B0503020204020204" pitchFamily="34" charset="-122"/>
                          <a:ea typeface="微软雅黑" panose="020B0503020204020204" pitchFamily="34" charset="-122"/>
                        </a:rPr>
                        <a:t>HMAC Key ID</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158969"/>
                  </a:ext>
                </a:extLst>
              </a:tr>
              <a:tr h="282144">
                <a:tc gridSpan="3">
                  <a:txBody>
                    <a:bodyPr/>
                    <a:lstStyle/>
                    <a:p>
                      <a:pPr algn="ctr"/>
                      <a:r>
                        <a:rPr lang="en-US" altLang="zh-CN" sz="1400" dirty="0">
                          <a:latin typeface="微软雅黑" panose="020B0503020204020204" pitchFamily="34" charset="-122"/>
                          <a:ea typeface="微软雅黑" panose="020B0503020204020204" pitchFamily="34" charset="-122"/>
                        </a:rPr>
                        <a:t>HMAC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f(Source, </a:t>
                      </a:r>
                      <a:r>
                        <a:rPr lang="en-US" altLang="zh-CN" sz="1400" dirty="0" err="1">
                          <a:latin typeface="微软雅黑" panose="020B0503020204020204" pitchFamily="34" charset="-122"/>
                          <a:ea typeface="微软雅黑" panose="020B0503020204020204" pitchFamily="34" charset="-122"/>
                          <a:cs typeface="Arial" panose="020B0604020202020204" pitchFamily="34" charset="0"/>
                        </a:rPr>
                        <a:t>Secret</a:t>
                      </a:r>
                      <a:r>
                        <a:rPr lang="en-US" altLang="zh-CN" sz="1400" baseline="-25000" dirty="0" err="1">
                          <a:latin typeface="微软雅黑" panose="020B0503020204020204" pitchFamily="34" charset="-122"/>
                          <a:ea typeface="微软雅黑" panose="020B0503020204020204" pitchFamily="34" charset="-122"/>
                          <a:cs typeface="Arial" panose="020B0604020202020204" pitchFamily="34" charset="0"/>
                        </a:rPr>
                        <a:t>src</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Time)</a:t>
                      </a:r>
                      <a:endParaRPr lang="zh-CN" altLang="en-US" sz="14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739631"/>
                  </a:ext>
                </a:extLst>
              </a:tr>
            </a:tbl>
          </a:graphicData>
        </a:graphic>
      </p:graphicFrame>
      <p:graphicFrame>
        <p:nvGraphicFramePr>
          <p:cNvPr id="12" name="表格 5">
            <a:extLst>
              <a:ext uri="{FF2B5EF4-FFF2-40B4-BE49-F238E27FC236}">
                <a16:creationId xmlns:a16="http://schemas.microsoft.com/office/drawing/2014/main" id="{4DCED5E2-2D13-4EC4-8800-87CB20EB94CE}"/>
              </a:ext>
            </a:extLst>
          </p:cNvPr>
          <p:cNvGraphicFramePr>
            <a:graphicFrameLocks noGrp="1"/>
          </p:cNvGraphicFramePr>
          <p:nvPr>
            <p:extLst>
              <p:ext uri="{D42A27DB-BD31-4B8C-83A1-F6EECF244321}">
                <p14:modId xmlns:p14="http://schemas.microsoft.com/office/powerpoint/2010/main" val="482728267"/>
              </p:ext>
            </p:extLst>
          </p:nvPr>
        </p:nvGraphicFramePr>
        <p:xfrm>
          <a:off x="5154468" y="1930455"/>
          <a:ext cx="1886237" cy="304800"/>
        </p:xfrm>
        <a:graphic>
          <a:graphicData uri="http://schemas.openxmlformats.org/drawingml/2006/table">
            <a:tbl>
              <a:tblPr firstRow="1" bandRow="1">
                <a:tableStyleId>{5C22544A-7EE6-4342-B048-85BDC9FD1C3A}</a:tableStyleId>
              </a:tblPr>
              <a:tblGrid>
                <a:gridCol w="1886237">
                  <a:extLst>
                    <a:ext uri="{9D8B030D-6E8A-4147-A177-3AD203B41FA5}">
                      <a16:colId xmlns:a16="http://schemas.microsoft.com/office/drawing/2014/main" val="453210526"/>
                    </a:ext>
                  </a:extLst>
                </a:gridCol>
              </a:tblGrid>
              <a:tr h="259624">
                <a:tc>
                  <a:txBody>
                    <a:bodyPr/>
                    <a:lstStyle/>
                    <a:p>
                      <a:pPr algn="ctr"/>
                      <a:r>
                        <a:rPr lang="en-US" altLang="zh-CN" sz="1400" b="0" baseline="0" dirty="0">
                          <a:solidFill>
                            <a:schemeClr val="tx1"/>
                          </a:solidFill>
                          <a:latin typeface="微软雅黑" panose="020B0503020204020204" pitchFamily="34" charset="-122"/>
                          <a:ea typeface="微软雅黑" panose="020B0503020204020204" pitchFamily="34" charset="-122"/>
                        </a:rPr>
                        <a:t>HMAC Key ID&lt;-&gt; 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8500883"/>
                  </a:ext>
                </a:extLst>
              </a:tr>
            </a:tbl>
          </a:graphicData>
        </a:graphic>
      </p:graphicFrame>
      <p:sp>
        <p:nvSpPr>
          <p:cNvPr id="13" name="文本框 12">
            <a:extLst>
              <a:ext uri="{FF2B5EF4-FFF2-40B4-BE49-F238E27FC236}">
                <a16:creationId xmlns:a16="http://schemas.microsoft.com/office/drawing/2014/main" id="{A4B3AC6A-21B1-4F1B-93F9-0F8B048817A1}"/>
              </a:ext>
            </a:extLst>
          </p:cNvPr>
          <p:cNvSpPr txBox="1"/>
          <p:nvPr/>
        </p:nvSpPr>
        <p:spPr>
          <a:xfrm>
            <a:off x="800172" y="1877566"/>
            <a:ext cx="1233351"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HMAC</a:t>
            </a:r>
            <a:r>
              <a:rPr lang="zh-CN" altLang="en-US" sz="1600" dirty="0">
                <a:latin typeface="微软雅黑" panose="020B0503020204020204" pitchFamily="34" charset="-122"/>
                <a:ea typeface="微软雅黑" panose="020B0503020204020204" pitchFamily="34" charset="-122"/>
              </a:rPr>
              <a:t>算法</a:t>
            </a:r>
          </a:p>
        </p:txBody>
      </p:sp>
      <p:sp>
        <p:nvSpPr>
          <p:cNvPr id="14" name="文本框 13">
            <a:extLst>
              <a:ext uri="{FF2B5EF4-FFF2-40B4-BE49-F238E27FC236}">
                <a16:creationId xmlns:a16="http://schemas.microsoft.com/office/drawing/2014/main" id="{0B38D147-699D-4CC4-B3C2-5F1C08792AB8}"/>
              </a:ext>
            </a:extLst>
          </p:cNvPr>
          <p:cNvSpPr txBox="1"/>
          <p:nvPr/>
        </p:nvSpPr>
        <p:spPr>
          <a:xfrm>
            <a:off x="1786380" y="3725678"/>
            <a:ext cx="4516301"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按照公式计算标签，并将其填充进</a:t>
            </a:r>
            <a:r>
              <a:rPr lang="en-US" altLang="zh-CN" sz="1600" dirty="0">
                <a:latin typeface="微软雅黑" panose="020B0503020204020204" pitchFamily="34" charset="-122"/>
                <a:ea typeface="微软雅黑" panose="020B0503020204020204" pitchFamily="34" charset="-122"/>
              </a:rPr>
              <a:t>HMAC</a:t>
            </a:r>
            <a:r>
              <a:rPr lang="zh-CN" altLang="en-US" sz="1600" dirty="0">
                <a:latin typeface="微软雅黑" panose="020B0503020204020204" pitchFamily="34" charset="-122"/>
                <a:ea typeface="微软雅黑" panose="020B0503020204020204" pitchFamily="34" charset="-122"/>
              </a:rPr>
              <a:t>字段中</a:t>
            </a:r>
            <a:endParaRPr lang="en-US" altLang="zh-CN" sz="16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F0AC119-06FE-4948-B320-12C60838C70B}"/>
              </a:ext>
            </a:extLst>
          </p:cNvPr>
          <p:cNvSpPr txBox="1"/>
          <p:nvPr/>
        </p:nvSpPr>
        <p:spPr>
          <a:xfrm>
            <a:off x="7181655" y="2835719"/>
            <a:ext cx="4744440" cy="1323439"/>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基于报文源地址，找到其对应的密钥，并查看</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密钥是否过期：如果过期，丢弃报文；如果未过</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期，按照公式计算标签，并判断计算出的标签是否</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等同于</a:t>
            </a:r>
            <a:r>
              <a:rPr lang="en-US" altLang="zh-CN" sz="1600" dirty="0">
                <a:latin typeface="微软雅黑" panose="020B0503020204020204" pitchFamily="34" charset="-122"/>
                <a:ea typeface="微软雅黑" panose="020B0503020204020204" pitchFamily="34" charset="-122"/>
              </a:rPr>
              <a:t>HMAC TLV</a:t>
            </a:r>
            <a:r>
              <a:rPr lang="zh-CN" altLang="en-US" sz="1600" dirty="0">
                <a:latin typeface="微软雅黑" panose="020B0503020204020204" pitchFamily="34" charset="-122"/>
                <a:ea typeface="微软雅黑" panose="020B0503020204020204" pitchFamily="34" charset="-122"/>
              </a:rPr>
              <a:t>中的</a:t>
            </a:r>
            <a:r>
              <a:rPr lang="en-US" altLang="zh-CN" sz="1600" dirty="0">
                <a:latin typeface="微软雅黑" panose="020B0503020204020204" pitchFamily="34" charset="-122"/>
                <a:ea typeface="微软雅黑" panose="020B0503020204020204" pitchFamily="34" charset="-122"/>
              </a:rPr>
              <a:t>HMAC</a:t>
            </a:r>
            <a:r>
              <a:rPr lang="zh-CN" altLang="en-US" sz="1600" dirty="0">
                <a:latin typeface="微软雅黑" panose="020B0503020204020204" pitchFamily="34" charset="-122"/>
                <a:ea typeface="微软雅黑" panose="020B0503020204020204" pitchFamily="34" charset="-122"/>
              </a:rPr>
              <a:t>，如果不相等，丢弃</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报文，否则转发报文。</a:t>
            </a:r>
            <a:endParaRPr lang="en-US" altLang="zh-CN" sz="16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2F967017-D089-487D-912D-67199BEF0E68}"/>
              </a:ext>
            </a:extLst>
          </p:cNvPr>
          <p:cNvSpPr txBox="1"/>
          <p:nvPr/>
        </p:nvSpPr>
        <p:spPr>
          <a:xfrm>
            <a:off x="7932309" y="4144294"/>
            <a:ext cx="3243132" cy="2800767"/>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Input: Source, Time</a:t>
            </a:r>
          </a:p>
          <a:p>
            <a:r>
              <a:rPr lang="en-US" altLang="zh-CN" sz="1600" dirty="0">
                <a:latin typeface="微软雅黑" panose="020B0503020204020204" pitchFamily="34" charset="-122"/>
                <a:ea typeface="微软雅黑" panose="020B0503020204020204" pitchFamily="34" charset="-122"/>
              </a:rPr>
              <a:t>Secret = Secrets[Source]</a:t>
            </a:r>
          </a:p>
          <a:p>
            <a:r>
              <a:rPr lang="en-US" altLang="zh-CN" sz="1600" dirty="0">
                <a:latin typeface="微软雅黑" panose="020B0503020204020204" pitchFamily="34" charset="-122"/>
                <a:ea typeface="微软雅黑" panose="020B0503020204020204" pitchFamily="34" charset="-122"/>
              </a:rPr>
              <a:t>If Secret is expired</a:t>
            </a:r>
          </a:p>
          <a:p>
            <a:r>
              <a:rPr lang="en-US" altLang="zh-CN" sz="1600" dirty="0">
                <a:latin typeface="微软雅黑" panose="020B0503020204020204" pitchFamily="34" charset="-122"/>
                <a:ea typeface="微软雅黑" panose="020B0503020204020204" pitchFamily="34" charset="-122"/>
              </a:rPr>
              <a:t>    Return Validation Failed</a:t>
            </a:r>
          </a:p>
          <a:p>
            <a:r>
              <a:rPr lang="en-US" altLang="zh-CN" sz="1600" dirty="0">
                <a:latin typeface="微软雅黑" panose="020B0503020204020204" pitchFamily="34" charset="-122"/>
                <a:ea typeface="微软雅黑" panose="020B0503020204020204" pitchFamily="34" charset="-122"/>
              </a:rPr>
              <a:t>Else</a:t>
            </a:r>
          </a:p>
          <a:p>
            <a:r>
              <a:rPr lang="en-US" altLang="zh-CN" sz="1600" dirty="0">
                <a:latin typeface="微软雅黑" panose="020B0503020204020204" pitchFamily="34" charset="-122"/>
                <a:ea typeface="微软雅黑" panose="020B0503020204020204" pitchFamily="34" charset="-122"/>
              </a:rPr>
              <a:t>    Tag = f(Source, Secret, Time)</a:t>
            </a:r>
          </a:p>
          <a:p>
            <a:r>
              <a:rPr lang="en-US" altLang="zh-CN" sz="1600" dirty="0">
                <a:latin typeface="微软雅黑" panose="020B0503020204020204" pitchFamily="34" charset="-122"/>
                <a:ea typeface="微软雅黑" panose="020B0503020204020204" pitchFamily="34" charset="-122"/>
              </a:rPr>
              <a:t>    If Tag == HMAC</a:t>
            </a:r>
          </a:p>
          <a:p>
            <a:r>
              <a:rPr lang="en-US" altLang="zh-CN" sz="1600" dirty="0">
                <a:latin typeface="微软雅黑" panose="020B0503020204020204" pitchFamily="34" charset="-122"/>
                <a:ea typeface="微软雅黑" panose="020B0503020204020204" pitchFamily="34" charset="-122"/>
              </a:rPr>
              <a:t>        Return Validation Succeed</a:t>
            </a:r>
          </a:p>
          <a:p>
            <a:r>
              <a:rPr lang="en-US" altLang="zh-CN" sz="1600" dirty="0">
                <a:latin typeface="微软雅黑" panose="020B0503020204020204" pitchFamily="34" charset="-122"/>
                <a:ea typeface="微软雅黑" panose="020B0503020204020204" pitchFamily="34" charset="-122"/>
              </a:rPr>
              <a:t>    Else </a:t>
            </a:r>
          </a:p>
          <a:p>
            <a:r>
              <a:rPr lang="en-US" altLang="zh-CN" sz="1600" dirty="0">
                <a:latin typeface="微软雅黑" panose="020B0503020204020204" pitchFamily="34" charset="-122"/>
                <a:ea typeface="微软雅黑" panose="020B0503020204020204" pitchFamily="34" charset="-122"/>
              </a:rPr>
              <a:t>        Return Validation Failed</a:t>
            </a:r>
          </a:p>
          <a:p>
            <a:endParaRPr lang="en-US" altLang="zh-CN" sz="1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5B09AB0-058B-4E50-BAEB-06B3747F355D}"/>
              </a:ext>
            </a:extLst>
          </p:cNvPr>
          <p:cNvSpPr txBox="1"/>
          <p:nvPr/>
        </p:nvSpPr>
        <p:spPr>
          <a:xfrm>
            <a:off x="2551365" y="4144294"/>
            <a:ext cx="2986330" cy="830997"/>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Input: Source, Secret, Time</a:t>
            </a:r>
          </a:p>
          <a:p>
            <a:r>
              <a:rPr lang="en-US" altLang="zh-CN" sz="1600" dirty="0">
                <a:latin typeface="微软雅黑" panose="020B0503020204020204" pitchFamily="34" charset="-122"/>
                <a:ea typeface="微软雅黑" panose="020B0503020204020204" pitchFamily="34" charset="-122"/>
              </a:rPr>
              <a:t>Tag = f(Source, Secret, Time)</a:t>
            </a:r>
          </a:p>
          <a:p>
            <a:r>
              <a:rPr lang="en-US" altLang="zh-CN" sz="1600" dirty="0">
                <a:latin typeface="微软雅黑" panose="020B0503020204020204" pitchFamily="34" charset="-122"/>
                <a:ea typeface="微软雅黑" panose="020B0503020204020204" pitchFamily="34" charset="-122"/>
              </a:rPr>
              <a:t>Fill Tag into HMAC</a:t>
            </a:r>
          </a:p>
        </p:txBody>
      </p:sp>
    </p:spTree>
    <p:extLst>
      <p:ext uri="{BB962C8B-B14F-4D97-AF65-F5344CB8AC3E}">
        <p14:creationId xmlns:p14="http://schemas.microsoft.com/office/powerpoint/2010/main" val="162832004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BA73B-3A63-457F-9A27-56BC55BEF9F0}"/>
              </a:ext>
            </a:extLst>
          </p:cNvPr>
          <p:cNvSpPr>
            <a:spLocks noGrp="1"/>
          </p:cNvSpPr>
          <p:nvPr>
            <p:ph type="title"/>
          </p:nvPr>
        </p:nvSpPr>
        <p:spPr/>
        <p:txBody>
          <a:bodyPr/>
          <a:lstStyle/>
          <a:p>
            <a:r>
              <a:rPr lang="zh-CN" altLang="en-US" dirty="0"/>
              <a:t>数据平面算法</a:t>
            </a:r>
          </a:p>
        </p:txBody>
      </p:sp>
      <p:sp>
        <p:nvSpPr>
          <p:cNvPr id="4" name="矩形: 圆角 3">
            <a:extLst>
              <a:ext uri="{FF2B5EF4-FFF2-40B4-BE49-F238E27FC236}">
                <a16:creationId xmlns:a16="http://schemas.microsoft.com/office/drawing/2014/main" id="{7537710C-B242-4678-AF8C-93C7140BE804}"/>
              </a:ext>
            </a:extLst>
          </p:cNvPr>
          <p:cNvSpPr/>
          <p:nvPr/>
        </p:nvSpPr>
        <p:spPr bwMode="auto">
          <a:xfrm>
            <a:off x="3526802" y="1527727"/>
            <a:ext cx="1123722" cy="571519"/>
          </a:xfrm>
          <a:prstGeom prst="roundRect">
            <a:avLst/>
          </a:prstGeom>
          <a:solidFill>
            <a:schemeClr val="bg1"/>
          </a:solidFill>
          <a:ln w="127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lang="zh-CN" altLang="en-US" sz="2000" dirty="0">
              <a:latin typeface="Arial" pitchFamily="34" charset="0"/>
              <a:ea typeface="楷体_GB2312" pitchFamily="49" charset="-122"/>
            </a:endParaRPr>
          </a:p>
        </p:txBody>
      </p:sp>
      <p:sp>
        <p:nvSpPr>
          <p:cNvPr id="5" name="流程图: 过程 4">
            <a:extLst>
              <a:ext uri="{FF2B5EF4-FFF2-40B4-BE49-F238E27FC236}">
                <a16:creationId xmlns:a16="http://schemas.microsoft.com/office/drawing/2014/main" id="{8C032906-54B5-4268-9608-593A0BC06FFF}"/>
              </a:ext>
            </a:extLst>
          </p:cNvPr>
          <p:cNvSpPr/>
          <p:nvPr/>
        </p:nvSpPr>
        <p:spPr bwMode="auto">
          <a:xfrm>
            <a:off x="2993409" y="5837966"/>
            <a:ext cx="2310463" cy="325073"/>
          </a:xfrm>
          <a:prstGeom prst="flowChartProcess">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zh-CN" altLang="en-US" sz="1400" dirty="0">
                <a:latin typeface="微软雅黑" panose="020B0503020204020204" pitchFamily="34" charset="-122"/>
                <a:ea typeface="微软雅黑" panose="020B0503020204020204" pitchFamily="34" charset="-122"/>
              </a:rPr>
              <a:t>转发</a:t>
            </a:r>
          </a:p>
        </p:txBody>
      </p:sp>
      <p:sp>
        <p:nvSpPr>
          <p:cNvPr id="6" name="流程图: 过程 5">
            <a:extLst>
              <a:ext uri="{FF2B5EF4-FFF2-40B4-BE49-F238E27FC236}">
                <a16:creationId xmlns:a16="http://schemas.microsoft.com/office/drawing/2014/main" id="{308C5B44-FCFB-4BBC-9D14-1EDDABEF33E0}"/>
              </a:ext>
            </a:extLst>
          </p:cNvPr>
          <p:cNvSpPr/>
          <p:nvPr/>
        </p:nvSpPr>
        <p:spPr bwMode="auto">
          <a:xfrm>
            <a:off x="3954463" y="5090441"/>
            <a:ext cx="1546191" cy="326805"/>
          </a:xfrm>
          <a:prstGeom prst="flowChartProcess">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zh-CN" altLang="en-US" sz="1400" dirty="0">
                <a:latin typeface="微软雅黑" panose="020B0503020204020204" pitchFamily="34" charset="-122"/>
                <a:ea typeface="微软雅黑" panose="020B0503020204020204" pitchFamily="34" charset="-122"/>
              </a:rPr>
              <a:t>标签产生</a:t>
            </a:r>
          </a:p>
        </p:txBody>
      </p:sp>
      <p:sp>
        <p:nvSpPr>
          <p:cNvPr id="7" name="流程图: 数据 6">
            <a:extLst>
              <a:ext uri="{FF2B5EF4-FFF2-40B4-BE49-F238E27FC236}">
                <a16:creationId xmlns:a16="http://schemas.microsoft.com/office/drawing/2014/main" id="{5E63F69C-3612-43E3-8089-DAA65BE15D48}"/>
              </a:ext>
            </a:extLst>
          </p:cNvPr>
          <p:cNvSpPr/>
          <p:nvPr/>
        </p:nvSpPr>
        <p:spPr bwMode="auto">
          <a:xfrm>
            <a:off x="3122940" y="2634809"/>
            <a:ext cx="1800000" cy="326805"/>
          </a:xfrm>
          <a:prstGeom prst="flowChartInputOutpu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indent="-342900" algn="ctr" eaLnBrk="0" hangingPunct="0"/>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源</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IP</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属于</a:t>
            </a:r>
            <a:r>
              <a:rPr lang="zh-CN" altLang="en-US" sz="1400" dirty="0">
                <a:latin typeface="微软雅黑" panose="020B0503020204020204" pitchFamily="34" charset="-122"/>
                <a:ea typeface="微软雅黑" panose="020B0503020204020204" pitchFamily="34" charset="-122"/>
              </a:rPr>
              <a:t>本</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342900" indent="-342900" algn="ctr" eaLnBrk="0" hangingPunct="0"/>
            <a:endParaRPr lang="zh-CN" altLang="en-US" sz="1400" dirty="0">
              <a:latin typeface="微软雅黑" panose="020B0503020204020204" pitchFamily="34" charset="-122"/>
              <a:ea typeface="微软雅黑" panose="020B0503020204020204" pitchFamily="34" charset="-122"/>
            </a:endParaRPr>
          </a:p>
        </p:txBody>
      </p:sp>
      <p:cxnSp>
        <p:nvCxnSpPr>
          <p:cNvPr id="8" name="直接箭头连接符 7">
            <a:extLst>
              <a:ext uri="{FF2B5EF4-FFF2-40B4-BE49-F238E27FC236}">
                <a16:creationId xmlns:a16="http://schemas.microsoft.com/office/drawing/2014/main" id="{E6403014-DF67-4121-9B67-33B49B3B922A}"/>
              </a:ext>
            </a:extLst>
          </p:cNvPr>
          <p:cNvCxnSpPr>
            <a:cxnSpLocks/>
            <a:stCxn id="7" idx="4"/>
            <a:endCxn id="16" idx="1"/>
          </p:cNvCxnSpPr>
          <p:nvPr/>
        </p:nvCxnSpPr>
        <p:spPr bwMode="auto">
          <a:xfrm>
            <a:off x="4022940" y="2961614"/>
            <a:ext cx="639439" cy="533381"/>
          </a:xfrm>
          <a:prstGeom prst="straightConnector1">
            <a:avLst/>
          </a:prstGeom>
          <a:solidFill>
            <a:srgbClr val="AFE2E3"/>
          </a:solidFill>
          <a:ln w="12700" cap="flat" cmpd="sng" algn="ctr">
            <a:solidFill>
              <a:srgbClr val="00B050"/>
            </a:solidFill>
            <a:prstDash val="solid"/>
            <a:round/>
            <a:headEnd type="none" w="med" len="med"/>
            <a:tailEnd type="triangle"/>
          </a:ln>
          <a:effectLst/>
        </p:spPr>
      </p:cxnSp>
      <p:cxnSp>
        <p:nvCxnSpPr>
          <p:cNvPr id="9" name="直接箭头连接符 8">
            <a:extLst>
              <a:ext uri="{FF2B5EF4-FFF2-40B4-BE49-F238E27FC236}">
                <a16:creationId xmlns:a16="http://schemas.microsoft.com/office/drawing/2014/main" id="{7A0D7243-AA75-42DF-BCEF-FF58E68C2F5B}"/>
              </a:ext>
            </a:extLst>
          </p:cNvPr>
          <p:cNvCxnSpPr>
            <a:cxnSpLocks/>
            <a:stCxn id="6" idx="2"/>
          </p:cNvCxnSpPr>
          <p:nvPr/>
        </p:nvCxnSpPr>
        <p:spPr bwMode="auto">
          <a:xfrm>
            <a:off x="4727559" y="5417246"/>
            <a:ext cx="0" cy="420720"/>
          </a:xfrm>
          <a:prstGeom prst="straightConnector1">
            <a:avLst/>
          </a:prstGeom>
          <a:solidFill>
            <a:srgbClr val="AFE2E3"/>
          </a:solidFill>
          <a:ln w="12700" cap="flat" cmpd="sng" algn="ctr">
            <a:solidFill>
              <a:srgbClr val="00B050"/>
            </a:solidFill>
            <a:prstDash val="solid"/>
            <a:round/>
            <a:headEnd type="none" w="med" len="med"/>
            <a:tailEnd type="triangle"/>
          </a:ln>
          <a:effectLst/>
        </p:spPr>
      </p:cxnSp>
      <p:cxnSp>
        <p:nvCxnSpPr>
          <p:cNvPr id="10" name="直接箭头连接符 9">
            <a:extLst>
              <a:ext uri="{FF2B5EF4-FFF2-40B4-BE49-F238E27FC236}">
                <a16:creationId xmlns:a16="http://schemas.microsoft.com/office/drawing/2014/main" id="{D43A221F-0152-4255-8296-0112E435B7E6}"/>
              </a:ext>
            </a:extLst>
          </p:cNvPr>
          <p:cNvCxnSpPr>
            <a:cxnSpLocks/>
            <a:stCxn id="7" idx="3"/>
          </p:cNvCxnSpPr>
          <p:nvPr/>
        </p:nvCxnSpPr>
        <p:spPr bwMode="auto">
          <a:xfrm flipH="1">
            <a:off x="3392574" y="2961614"/>
            <a:ext cx="450366" cy="533380"/>
          </a:xfrm>
          <a:prstGeom prst="straightConnector1">
            <a:avLst/>
          </a:prstGeom>
          <a:solidFill>
            <a:srgbClr val="AFE2E3"/>
          </a:solidFill>
          <a:ln w="12700" cap="flat" cmpd="sng" algn="ctr">
            <a:solidFill>
              <a:srgbClr val="C00000"/>
            </a:solidFill>
            <a:prstDash val="solid"/>
            <a:round/>
            <a:headEnd type="none" w="med" len="med"/>
            <a:tailEnd type="none"/>
          </a:ln>
          <a:effectLst/>
        </p:spPr>
      </p:cxnSp>
      <p:cxnSp>
        <p:nvCxnSpPr>
          <p:cNvPr id="11" name="直接箭头连接符 10">
            <a:extLst>
              <a:ext uri="{FF2B5EF4-FFF2-40B4-BE49-F238E27FC236}">
                <a16:creationId xmlns:a16="http://schemas.microsoft.com/office/drawing/2014/main" id="{5C30D6A3-08CD-4648-9421-F2AAE34C6485}"/>
              </a:ext>
            </a:extLst>
          </p:cNvPr>
          <p:cNvCxnSpPr>
            <a:cxnSpLocks/>
          </p:cNvCxnSpPr>
          <p:nvPr/>
        </p:nvCxnSpPr>
        <p:spPr bwMode="auto">
          <a:xfrm>
            <a:off x="3392573" y="3494994"/>
            <a:ext cx="1" cy="2342972"/>
          </a:xfrm>
          <a:prstGeom prst="straightConnector1">
            <a:avLst/>
          </a:prstGeom>
          <a:solidFill>
            <a:srgbClr val="AFE2E3"/>
          </a:solidFill>
          <a:ln w="12700" cap="flat" cmpd="sng" algn="ctr">
            <a:solidFill>
              <a:srgbClr val="C00000"/>
            </a:solidFill>
            <a:prstDash val="solid"/>
            <a:round/>
            <a:headEnd type="none" w="med" len="med"/>
            <a:tailEnd type="triangle"/>
          </a:ln>
          <a:effectLst/>
        </p:spPr>
      </p:cxnSp>
      <p:cxnSp>
        <p:nvCxnSpPr>
          <p:cNvPr id="12" name="直接箭头连接符 11">
            <a:extLst>
              <a:ext uri="{FF2B5EF4-FFF2-40B4-BE49-F238E27FC236}">
                <a16:creationId xmlns:a16="http://schemas.microsoft.com/office/drawing/2014/main" id="{B7C943F3-B2E2-4065-A7EA-9C6BB4846927}"/>
              </a:ext>
            </a:extLst>
          </p:cNvPr>
          <p:cNvCxnSpPr>
            <a:cxnSpLocks/>
          </p:cNvCxnSpPr>
          <p:nvPr/>
        </p:nvCxnSpPr>
        <p:spPr bwMode="auto">
          <a:xfrm flipV="1">
            <a:off x="3912034" y="1689222"/>
            <a:ext cx="626034" cy="1"/>
          </a:xfrm>
          <a:prstGeom prst="straightConnector1">
            <a:avLst/>
          </a:prstGeom>
          <a:solidFill>
            <a:srgbClr val="AFE2E3"/>
          </a:solidFill>
          <a:ln w="19050" cap="flat" cmpd="sng" algn="ctr">
            <a:solidFill>
              <a:srgbClr val="00B050"/>
            </a:solidFill>
            <a:prstDash val="solid"/>
            <a:round/>
            <a:headEnd type="none" w="med" len="med"/>
            <a:tailEnd type="triangle"/>
          </a:ln>
          <a:effectLst/>
        </p:spPr>
      </p:cxnSp>
      <p:cxnSp>
        <p:nvCxnSpPr>
          <p:cNvPr id="13" name="直接箭头连接符 12">
            <a:extLst>
              <a:ext uri="{FF2B5EF4-FFF2-40B4-BE49-F238E27FC236}">
                <a16:creationId xmlns:a16="http://schemas.microsoft.com/office/drawing/2014/main" id="{236F0DDE-3C7A-4477-99B6-0DBFFD68878F}"/>
              </a:ext>
            </a:extLst>
          </p:cNvPr>
          <p:cNvCxnSpPr>
            <a:cxnSpLocks/>
          </p:cNvCxnSpPr>
          <p:nvPr/>
        </p:nvCxnSpPr>
        <p:spPr bwMode="auto">
          <a:xfrm>
            <a:off x="3912034" y="1956253"/>
            <a:ext cx="626034" cy="0"/>
          </a:xfrm>
          <a:prstGeom prst="straightConnector1">
            <a:avLst/>
          </a:prstGeom>
          <a:solidFill>
            <a:srgbClr val="AFE2E3"/>
          </a:solidFill>
          <a:ln w="19050" cap="flat" cmpd="sng" algn="ctr">
            <a:solidFill>
              <a:srgbClr val="C00000"/>
            </a:solidFill>
            <a:prstDash val="solid"/>
            <a:round/>
            <a:headEnd type="none" w="med" len="med"/>
            <a:tailEnd type="triangle"/>
          </a:ln>
          <a:effectLst/>
        </p:spPr>
      </p:cxnSp>
      <p:sp>
        <p:nvSpPr>
          <p:cNvPr id="14" name="文本框 13">
            <a:extLst>
              <a:ext uri="{FF2B5EF4-FFF2-40B4-BE49-F238E27FC236}">
                <a16:creationId xmlns:a16="http://schemas.microsoft.com/office/drawing/2014/main" id="{C7DB4321-9A4A-486D-A712-0078D18E33F6}"/>
              </a:ext>
            </a:extLst>
          </p:cNvPr>
          <p:cNvSpPr txBox="1"/>
          <p:nvPr/>
        </p:nvSpPr>
        <p:spPr>
          <a:xfrm>
            <a:off x="3531762" y="1527727"/>
            <a:ext cx="364202"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是</a:t>
            </a:r>
          </a:p>
        </p:txBody>
      </p:sp>
      <p:sp>
        <p:nvSpPr>
          <p:cNvPr id="15" name="文本框 14">
            <a:extLst>
              <a:ext uri="{FF2B5EF4-FFF2-40B4-BE49-F238E27FC236}">
                <a16:creationId xmlns:a16="http://schemas.microsoft.com/office/drawing/2014/main" id="{2C59D666-20E7-4E35-8A05-F8546424D040}"/>
              </a:ext>
            </a:extLst>
          </p:cNvPr>
          <p:cNvSpPr txBox="1"/>
          <p:nvPr/>
        </p:nvSpPr>
        <p:spPr>
          <a:xfrm>
            <a:off x="3526802" y="1802365"/>
            <a:ext cx="364202"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否</a:t>
            </a:r>
          </a:p>
        </p:txBody>
      </p:sp>
      <p:sp>
        <p:nvSpPr>
          <p:cNvPr id="16" name="流程图: 数据 15">
            <a:extLst>
              <a:ext uri="{FF2B5EF4-FFF2-40B4-BE49-F238E27FC236}">
                <a16:creationId xmlns:a16="http://schemas.microsoft.com/office/drawing/2014/main" id="{D9535861-C222-4435-BDAF-7672747E68C3}"/>
              </a:ext>
            </a:extLst>
          </p:cNvPr>
          <p:cNvSpPr/>
          <p:nvPr/>
        </p:nvSpPr>
        <p:spPr bwMode="auto">
          <a:xfrm>
            <a:off x="3528379" y="3494995"/>
            <a:ext cx="2268000" cy="326804"/>
          </a:xfrm>
          <a:prstGeom prst="flowChartInputOutpu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indent="-342900" algn="ctr" eaLnBrk="0" hangingPunct="0"/>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同步密钥至目的</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342900" indent="-342900" algn="ctr" eaLnBrk="0" hangingPunct="0"/>
            <a:endParaRPr lang="zh-CN" altLang="en-US" sz="1400" dirty="0">
              <a:latin typeface="微软雅黑" panose="020B0503020204020204" pitchFamily="34" charset="-122"/>
              <a:ea typeface="微软雅黑" panose="020B0503020204020204" pitchFamily="34" charset="-122"/>
            </a:endParaRPr>
          </a:p>
        </p:txBody>
      </p:sp>
      <p:cxnSp>
        <p:nvCxnSpPr>
          <p:cNvPr id="17" name="直接箭头连接符 16">
            <a:extLst>
              <a:ext uri="{FF2B5EF4-FFF2-40B4-BE49-F238E27FC236}">
                <a16:creationId xmlns:a16="http://schemas.microsoft.com/office/drawing/2014/main" id="{093E3963-FEF5-4AF1-B2CC-922F7AC737A0}"/>
              </a:ext>
            </a:extLst>
          </p:cNvPr>
          <p:cNvCxnSpPr>
            <a:cxnSpLocks/>
            <a:stCxn id="16" idx="4"/>
            <a:endCxn id="18" idx="0"/>
          </p:cNvCxnSpPr>
          <p:nvPr/>
        </p:nvCxnSpPr>
        <p:spPr bwMode="auto">
          <a:xfrm>
            <a:off x="4662379" y="3821799"/>
            <a:ext cx="477048" cy="522849"/>
          </a:xfrm>
          <a:prstGeom prst="straightConnector1">
            <a:avLst/>
          </a:prstGeom>
          <a:solidFill>
            <a:srgbClr val="AFE2E3"/>
          </a:solidFill>
          <a:ln w="12700" cap="flat" cmpd="sng" algn="ctr">
            <a:solidFill>
              <a:srgbClr val="00B050"/>
            </a:solidFill>
            <a:prstDash val="solid"/>
            <a:round/>
            <a:headEnd type="none" w="med" len="med"/>
            <a:tailEnd type="triangle"/>
          </a:ln>
          <a:effectLst/>
        </p:spPr>
      </p:cxnSp>
      <p:sp>
        <p:nvSpPr>
          <p:cNvPr id="18" name="流程图: 过程 17">
            <a:extLst>
              <a:ext uri="{FF2B5EF4-FFF2-40B4-BE49-F238E27FC236}">
                <a16:creationId xmlns:a16="http://schemas.microsoft.com/office/drawing/2014/main" id="{7A1912B7-32AD-48DE-81EA-6EDDACD02601}"/>
              </a:ext>
            </a:extLst>
          </p:cNvPr>
          <p:cNvSpPr/>
          <p:nvPr/>
        </p:nvSpPr>
        <p:spPr bwMode="auto">
          <a:xfrm>
            <a:off x="4718641" y="4344648"/>
            <a:ext cx="841572" cy="326804"/>
          </a:xfrm>
          <a:prstGeom prst="flowChartProcess">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zh-CN" altLang="en-US" sz="1400" dirty="0">
                <a:latin typeface="微软雅黑" panose="020B0503020204020204" pitchFamily="34" charset="-122"/>
                <a:ea typeface="微软雅黑" panose="020B0503020204020204" pitchFamily="34" charset="-122"/>
              </a:rPr>
              <a:t>密钥同步</a:t>
            </a:r>
          </a:p>
        </p:txBody>
      </p:sp>
      <p:cxnSp>
        <p:nvCxnSpPr>
          <p:cNvPr id="19" name="直接箭头连接符 18">
            <a:extLst>
              <a:ext uri="{FF2B5EF4-FFF2-40B4-BE49-F238E27FC236}">
                <a16:creationId xmlns:a16="http://schemas.microsoft.com/office/drawing/2014/main" id="{69663DB8-CC91-4F22-9A3E-5A139B402188}"/>
              </a:ext>
            </a:extLst>
          </p:cNvPr>
          <p:cNvCxnSpPr>
            <a:cxnSpLocks/>
            <a:stCxn id="16" idx="3"/>
          </p:cNvCxnSpPr>
          <p:nvPr/>
        </p:nvCxnSpPr>
        <p:spPr bwMode="auto">
          <a:xfrm flipH="1">
            <a:off x="4088663" y="3821799"/>
            <a:ext cx="346916" cy="520994"/>
          </a:xfrm>
          <a:prstGeom prst="straightConnector1">
            <a:avLst/>
          </a:prstGeom>
          <a:solidFill>
            <a:srgbClr val="AFE2E3"/>
          </a:solidFill>
          <a:ln w="12700" cap="flat" cmpd="sng" algn="ctr">
            <a:solidFill>
              <a:srgbClr val="C00000"/>
            </a:solidFill>
            <a:prstDash val="solid"/>
            <a:round/>
            <a:headEnd type="none" w="med" len="med"/>
            <a:tailEnd type="none"/>
          </a:ln>
          <a:effectLst/>
        </p:spPr>
      </p:cxnSp>
      <p:cxnSp>
        <p:nvCxnSpPr>
          <p:cNvPr id="20" name="直接箭头连接符 19">
            <a:extLst>
              <a:ext uri="{FF2B5EF4-FFF2-40B4-BE49-F238E27FC236}">
                <a16:creationId xmlns:a16="http://schemas.microsoft.com/office/drawing/2014/main" id="{FA9C376A-9F8C-4290-B5CB-FFCC095C63F9}"/>
              </a:ext>
            </a:extLst>
          </p:cNvPr>
          <p:cNvCxnSpPr>
            <a:cxnSpLocks/>
          </p:cNvCxnSpPr>
          <p:nvPr/>
        </p:nvCxnSpPr>
        <p:spPr bwMode="auto">
          <a:xfrm>
            <a:off x="4096422" y="4342793"/>
            <a:ext cx="0" cy="747648"/>
          </a:xfrm>
          <a:prstGeom prst="straightConnector1">
            <a:avLst/>
          </a:prstGeom>
          <a:solidFill>
            <a:srgbClr val="AFE2E3"/>
          </a:solidFill>
          <a:ln w="12700" cap="flat" cmpd="sng" algn="ctr">
            <a:solidFill>
              <a:srgbClr val="C00000"/>
            </a:solidFill>
            <a:prstDash val="solid"/>
            <a:round/>
            <a:headEnd type="none" w="med" len="med"/>
            <a:tailEnd type="triangle"/>
          </a:ln>
          <a:effectLst/>
        </p:spPr>
      </p:cxnSp>
      <p:cxnSp>
        <p:nvCxnSpPr>
          <p:cNvPr id="21" name="直接箭头连接符 20">
            <a:extLst>
              <a:ext uri="{FF2B5EF4-FFF2-40B4-BE49-F238E27FC236}">
                <a16:creationId xmlns:a16="http://schemas.microsoft.com/office/drawing/2014/main" id="{506343C0-D193-4DB7-BE80-F7B9D21DD097}"/>
              </a:ext>
            </a:extLst>
          </p:cNvPr>
          <p:cNvCxnSpPr>
            <a:cxnSpLocks/>
            <a:stCxn id="18" idx="2"/>
          </p:cNvCxnSpPr>
          <p:nvPr/>
        </p:nvCxnSpPr>
        <p:spPr bwMode="auto">
          <a:xfrm>
            <a:off x="5139427" y="4671452"/>
            <a:ext cx="8918" cy="418989"/>
          </a:xfrm>
          <a:prstGeom prst="straightConnector1">
            <a:avLst/>
          </a:prstGeom>
          <a:solidFill>
            <a:srgbClr val="AFE2E3"/>
          </a:solidFill>
          <a:ln w="12700" cap="flat" cmpd="sng" algn="ctr">
            <a:solidFill>
              <a:srgbClr val="00B050"/>
            </a:solidFill>
            <a:prstDash val="solid"/>
            <a:round/>
            <a:headEnd type="none" w="med" len="med"/>
            <a:tailEnd type="triangle"/>
          </a:ln>
          <a:effectLst/>
        </p:spPr>
      </p:cxnSp>
      <p:sp>
        <p:nvSpPr>
          <p:cNvPr id="22" name="文本框 21">
            <a:extLst>
              <a:ext uri="{FF2B5EF4-FFF2-40B4-BE49-F238E27FC236}">
                <a16:creationId xmlns:a16="http://schemas.microsoft.com/office/drawing/2014/main" id="{2792C275-3262-46A8-A829-353964D4BDAC}"/>
              </a:ext>
            </a:extLst>
          </p:cNvPr>
          <p:cNvSpPr txBox="1"/>
          <p:nvPr/>
        </p:nvSpPr>
        <p:spPr>
          <a:xfrm>
            <a:off x="3571534" y="2245389"/>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出域流量</a:t>
            </a:r>
          </a:p>
        </p:txBody>
      </p:sp>
      <p:sp>
        <p:nvSpPr>
          <p:cNvPr id="23" name="流程图: 数据 22">
            <a:extLst>
              <a:ext uri="{FF2B5EF4-FFF2-40B4-BE49-F238E27FC236}">
                <a16:creationId xmlns:a16="http://schemas.microsoft.com/office/drawing/2014/main" id="{DD3C9100-E1DE-42BD-BDA9-E1AE8EE66884}"/>
              </a:ext>
            </a:extLst>
          </p:cNvPr>
          <p:cNvSpPr/>
          <p:nvPr/>
        </p:nvSpPr>
        <p:spPr bwMode="auto">
          <a:xfrm>
            <a:off x="6981483" y="1629448"/>
            <a:ext cx="1800000" cy="326805"/>
          </a:xfrm>
          <a:prstGeom prst="flowChartInputOutpu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indent="-342900" algn="ctr" eaLnBrk="0" hangingPunct="0"/>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源</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IP</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属于</a:t>
            </a:r>
            <a:r>
              <a:rPr lang="zh-CN" altLang="en-US" sz="1400" dirty="0">
                <a:latin typeface="微软雅黑" panose="020B0503020204020204" pitchFamily="34" charset="-122"/>
                <a:ea typeface="微软雅黑" panose="020B0503020204020204" pitchFamily="34" charset="-122"/>
              </a:rPr>
              <a:t>本</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342900" indent="-342900" algn="ctr" eaLnBrk="0" hangingPunct="0"/>
            <a:endParaRPr lang="zh-CN" altLang="en-US" sz="14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0EE294F6-002D-4654-B938-F50D87A215B8}"/>
              </a:ext>
            </a:extLst>
          </p:cNvPr>
          <p:cNvSpPr txBox="1"/>
          <p:nvPr/>
        </p:nvSpPr>
        <p:spPr>
          <a:xfrm>
            <a:off x="7538070" y="1248759"/>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入域流量</a:t>
            </a:r>
          </a:p>
        </p:txBody>
      </p:sp>
      <p:sp>
        <p:nvSpPr>
          <p:cNvPr id="25" name="流程图: 过程 24">
            <a:extLst>
              <a:ext uri="{FF2B5EF4-FFF2-40B4-BE49-F238E27FC236}">
                <a16:creationId xmlns:a16="http://schemas.microsoft.com/office/drawing/2014/main" id="{71C7B589-122B-43FB-AC8D-2D83FCFFD324}"/>
              </a:ext>
            </a:extLst>
          </p:cNvPr>
          <p:cNvSpPr/>
          <p:nvPr/>
        </p:nvSpPr>
        <p:spPr bwMode="auto">
          <a:xfrm>
            <a:off x="8333450" y="2283059"/>
            <a:ext cx="842400" cy="295510"/>
          </a:xfrm>
          <a:prstGeom prst="flowChartProcess">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zh-CN" altLang="en-US" sz="1400" dirty="0">
                <a:latin typeface="微软雅黑" panose="020B0503020204020204" pitchFamily="34" charset="-122"/>
                <a:ea typeface="微软雅黑" panose="020B0503020204020204" pitchFamily="34" charset="-122"/>
              </a:rPr>
              <a:t>过滤</a:t>
            </a:r>
          </a:p>
        </p:txBody>
      </p:sp>
      <p:sp>
        <p:nvSpPr>
          <p:cNvPr id="26" name="流程图: 数据 25">
            <a:extLst>
              <a:ext uri="{FF2B5EF4-FFF2-40B4-BE49-F238E27FC236}">
                <a16:creationId xmlns:a16="http://schemas.microsoft.com/office/drawing/2014/main" id="{1838A7D8-9F53-4AC4-9D07-665CDA2A1421}"/>
              </a:ext>
            </a:extLst>
          </p:cNvPr>
          <p:cNvSpPr/>
          <p:nvPr/>
        </p:nvSpPr>
        <p:spPr bwMode="auto">
          <a:xfrm>
            <a:off x="5930555" y="2283058"/>
            <a:ext cx="1800000" cy="326805"/>
          </a:xfrm>
          <a:prstGeom prst="flowChartInputOutpu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indent="-342900" algn="ctr" eaLnBrk="0" hangingPunct="0"/>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源</a:t>
            </a:r>
            <a:r>
              <a:rPr lang="en-US" altLang="zh-CN" sz="1400" dirty="0">
                <a:latin typeface="微软雅黑" panose="020B0503020204020204" pitchFamily="34" charset="-122"/>
                <a:ea typeface="微软雅黑" panose="020B0503020204020204" pitchFamily="34" charset="-122"/>
              </a:rPr>
              <a:t>AS</a:t>
            </a:r>
            <a:r>
              <a:rPr lang="zh-CN" altLang="en-US" sz="1400" dirty="0">
                <a:latin typeface="微软雅黑" panose="020B0503020204020204" pitchFamily="34" charset="-122"/>
                <a:ea typeface="微软雅黑" panose="020B0503020204020204" pitchFamily="34" charset="-122"/>
              </a:rPr>
              <a:t>部署</a:t>
            </a:r>
            <a:r>
              <a:rPr lang="en-US" altLang="zh-CN" sz="1400" dirty="0">
                <a:latin typeface="微软雅黑" panose="020B0503020204020204" pitchFamily="34" charset="-122"/>
                <a:ea typeface="微软雅黑" panose="020B0503020204020204" pitchFamily="34" charset="-122"/>
              </a:rPr>
              <a:t>SRP</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342900" indent="-342900" algn="ctr" eaLnBrk="0" hangingPunct="0"/>
            <a:endParaRPr lang="zh-CN" altLang="en-US" sz="1400" dirty="0">
              <a:latin typeface="微软雅黑" panose="020B0503020204020204" pitchFamily="34" charset="-122"/>
              <a:ea typeface="微软雅黑" panose="020B0503020204020204" pitchFamily="34" charset="-122"/>
            </a:endParaRPr>
          </a:p>
        </p:txBody>
      </p:sp>
      <p:sp>
        <p:nvSpPr>
          <p:cNvPr id="27" name="流程图: 数据 26">
            <a:extLst>
              <a:ext uri="{FF2B5EF4-FFF2-40B4-BE49-F238E27FC236}">
                <a16:creationId xmlns:a16="http://schemas.microsoft.com/office/drawing/2014/main" id="{D14ED95E-B4B8-488C-A586-D2EB438EF3CD}"/>
              </a:ext>
            </a:extLst>
          </p:cNvPr>
          <p:cNvSpPr/>
          <p:nvPr/>
        </p:nvSpPr>
        <p:spPr bwMode="auto">
          <a:xfrm>
            <a:off x="6790593" y="2938100"/>
            <a:ext cx="2093609" cy="327600"/>
          </a:xfrm>
          <a:prstGeom prst="flowChartInputOutpu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indent="-342900" algn="ctr" eaLnBrk="0" hangingPunct="0"/>
            <a:r>
              <a:rPr lang="zh-CN" altLang="en-US" sz="1400" dirty="0">
                <a:latin typeface="微软雅黑" panose="020B0503020204020204" pitchFamily="34" charset="-122"/>
                <a:ea typeface="微软雅黑" panose="020B0503020204020204" pitchFamily="34" charset="-122"/>
              </a:rPr>
              <a:t>  存在密钥同步信息</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342900" indent="-342900" algn="ctr" eaLnBrk="0" hangingPunct="0"/>
            <a:endParaRPr lang="zh-CN" altLang="en-US" sz="1400" dirty="0">
              <a:latin typeface="微软雅黑" panose="020B0503020204020204" pitchFamily="34" charset="-122"/>
              <a:ea typeface="微软雅黑" panose="020B0503020204020204" pitchFamily="34" charset="-122"/>
            </a:endParaRPr>
          </a:p>
        </p:txBody>
      </p:sp>
      <p:sp>
        <p:nvSpPr>
          <p:cNvPr id="28" name="流程图: 过程 27">
            <a:extLst>
              <a:ext uri="{FF2B5EF4-FFF2-40B4-BE49-F238E27FC236}">
                <a16:creationId xmlns:a16="http://schemas.microsoft.com/office/drawing/2014/main" id="{23C735F9-A812-4207-B28A-4EF2D8492474}"/>
              </a:ext>
            </a:extLst>
          </p:cNvPr>
          <p:cNvSpPr/>
          <p:nvPr/>
        </p:nvSpPr>
        <p:spPr bwMode="auto">
          <a:xfrm>
            <a:off x="7989476" y="3598143"/>
            <a:ext cx="841572" cy="326804"/>
          </a:xfrm>
          <a:prstGeom prst="flowChartProcess">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zh-CN" altLang="en-US" sz="1400" dirty="0">
                <a:latin typeface="微软雅黑" panose="020B0503020204020204" pitchFamily="34" charset="-122"/>
                <a:ea typeface="微软雅黑" panose="020B0503020204020204" pitchFamily="34" charset="-122"/>
              </a:rPr>
              <a:t>密钥同步</a:t>
            </a:r>
          </a:p>
        </p:txBody>
      </p:sp>
      <p:sp>
        <p:nvSpPr>
          <p:cNvPr id="29" name="流程图: 数据 28">
            <a:extLst>
              <a:ext uri="{FF2B5EF4-FFF2-40B4-BE49-F238E27FC236}">
                <a16:creationId xmlns:a16="http://schemas.microsoft.com/office/drawing/2014/main" id="{24A218B2-2447-4265-8985-D1B367A4CFCC}"/>
              </a:ext>
            </a:extLst>
          </p:cNvPr>
          <p:cNvSpPr/>
          <p:nvPr/>
        </p:nvSpPr>
        <p:spPr bwMode="auto">
          <a:xfrm>
            <a:off x="6790594" y="4284478"/>
            <a:ext cx="1964055" cy="327600"/>
          </a:xfrm>
          <a:prstGeom prst="flowChartInputOutpu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indent="-342900" algn="ctr" eaLnBrk="0" hangingPunct="0"/>
            <a:r>
              <a:rPr lang="zh-CN" altLang="en-US" sz="1400" dirty="0">
                <a:latin typeface="微软雅黑" panose="020B0503020204020204" pitchFamily="34" charset="-122"/>
                <a:ea typeface="微软雅黑" panose="020B0503020204020204" pitchFamily="34" charset="-122"/>
              </a:rPr>
              <a:t>存在标签</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342900" indent="-342900" algn="ctr" eaLnBrk="0" hangingPunct="0"/>
            <a:endParaRPr lang="zh-CN" altLang="en-US" sz="1400" dirty="0">
              <a:latin typeface="微软雅黑" panose="020B0503020204020204" pitchFamily="34" charset="-122"/>
              <a:ea typeface="微软雅黑" panose="020B0503020204020204" pitchFamily="34" charset="-122"/>
            </a:endParaRPr>
          </a:p>
        </p:txBody>
      </p:sp>
      <p:sp>
        <p:nvSpPr>
          <p:cNvPr id="30" name="流程图: 过程 29">
            <a:extLst>
              <a:ext uri="{FF2B5EF4-FFF2-40B4-BE49-F238E27FC236}">
                <a16:creationId xmlns:a16="http://schemas.microsoft.com/office/drawing/2014/main" id="{75B50CAF-3713-4388-8A55-B070A814C760}"/>
              </a:ext>
            </a:extLst>
          </p:cNvPr>
          <p:cNvSpPr/>
          <p:nvPr/>
        </p:nvSpPr>
        <p:spPr bwMode="auto">
          <a:xfrm>
            <a:off x="7747646" y="4936121"/>
            <a:ext cx="841572" cy="326804"/>
          </a:xfrm>
          <a:prstGeom prst="flowChartProcess">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zh-CN" altLang="en-US" sz="1400" dirty="0">
                <a:latin typeface="微软雅黑" panose="020B0503020204020204" pitchFamily="34" charset="-122"/>
                <a:ea typeface="微软雅黑" panose="020B0503020204020204" pitchFamily="34" charset="-122"/>
              </a:rPr>
              <a:t>标签验证</a:t>
            </a:r>
          </a:p>
        </p:txBody>
      </p:sp>
      <p:sp>
        <p:nvSpPr>
          <p:cNvPr id="31" name="流程图: 数据 30">
            <a:extLst>
              <a:ext uri="{FF2B5EF4-FFF2-40B4-BE49-F238E27FC236}">
                <a16:creationId xmlns:a16="http://schemas.microsoft.com/office/drawing/2014/main" id="{141BF61F-1880-425C-B333-999D99481E77}"/>
              </a:ext>
            </a:extLst>
          </p:cNvPr>
          <p:cNvSpPr/>
          <p:nvPr/>
        </p:nvSpPr>
        <p:spPr bwMode="auto">
          <a:xfrm>
            <a:off x="7322475" y="5591067"/>
            <a:ext cx="1691913" cy="326805"/>
          </a:xfrm>
          <a:prstGeom prst="flowChartInputOutpu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indent="-342900" algn="ctr" eaLnBrk="0" hangingPunct="0"/>
            <a:r>
              <a:rPr lang="zh-CN" altLang="en-US" sz="1400" dirty="0">
                <a:latin typeface="微软雅黑" panose="020B0503020204020204" pitchFamily="34" charset="-122"/>
                <a:ea typeface="微软雅黑" panose="020B0503020204020204" pitchFamily="34" charset="-122"/>
              </a:rPr>
              <a:t>  标签验证通过</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342900" indent="-342900" algn="ctr" eaLnBrk="0" hangingPunct="0"/>
            <a:endParaRPr lang="zh-CN" altLang="en-US" sz="1400" dirty="0">
              <a:latin typeface="微软雅黑" panose="020B0503020204020204" pitchFamily="34" charset="-122"/>
              <a:ea typeface="微软雅黑" panose="020B0503020204020204" pitchFamily="34" charset="-122"/>
            </a:endParaRPr>
          </a:p>
        </p:txBody>
      </p:sp>
      <p:sp>
        <p:nvSpPr>
          <p:cNvPr id="32" name="流程图: 过程 31">
            <a:extLst>
              <a:ext uri="{FF2B5EF4-FFF2-40B4-BE49-F238E27FC236}">
                <a16:creationId xmlns:a16="http://schemas.microsoft.com/office/drawing/2014/main" id="{8BDBCE86-B513-4557-8169-39DDB5E17939}"/>
              </a:ext>
            </a:extLst>
          </p:cNvPr>
          <p:cNvSpPr/>
          <p:nvPr/>
        </p:nvSpPr>
        <p:spPr bwMode="auto">
          <a:xfrm>
            <a:off x="5883648" y="6227330"/>
            <a:ext cx="3000555" cy="323131"/>
          </a:xfrm>
          <a:prstGeom prst="flowChartProcess">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zh-CN" altLang="en-US" sz="1400" dirty="0">
                <a:latin typeface="微软雅黑" panose="020B0503020204020204" pitchFamily="34" charset="-122"/>
                <a:ea typeface="微软雅黑" panose="020B0503020204020204" pitchFamily="34" charset="-122"/>
              </a:rPr>
              <a:t>转发</a:t>
            </a:r>
          </a:p>
        </p:txBody>
      </p:sp>
      <p:cxnSp>
        <p:nvCxnSpPr>
          <p:cNvPr id="33" name="直接箭头连接符 32">
            <a:extLst>
              <a:ext uri="{FF2B5EF4-FFF2-40B4-BE49-F238E27FC236}">
                <a16:creationId xmlns:a16="http://schemas.microsoft.com/office/drawing/2014/main" id="{4BF0C572-9BDC-43E0-85BA-E5510A3B3D91}"/>
              </a:ext>
            </a:extLst>
          </p:cNvPr>
          <p:cNvCxnSpPr>
            <a:cxnSpLocks/>
            <a:stCxn id="23" idx="4"/>
            <a:endCxn id="25" idx="0"/>
          </p:cNvCxnSpPr>
          <p:nvPr/>
        </p:nvCxnSpPr>
        <p:spPr bwMode="auto">
          <a:xfrm>
            <a:off x="7881483" y="1956253"/>
            <a:ext cx="873167" cy="326806"/>
          </a:xfrm>
          <a:prstGeom prst="straightConnector1">
            <a:avLst/>
          </a:prstGeom>
          <a:solidFill>
            <a:srgbClr val="AFE2E3"/>
          </a:solidFill>
          <a:ln w="12700" cap="flat" cmpd="sng" algn="ctr">
            <a:solidFill>
              <a:srgbClr val="00B050"/>
            </a:solidFill>
            <a:prstDash val="solid"/>
            <a:round/>
            <a:headEnd type="none" w="med" len="med"/>
            <a:tailEnd type="triangle"/>
          </a:ln>
          <a:effectLst/>
        </p:spPr>
      </p:cxnSp>
      <p:cxnSp>
        <p:nvCxnSpPr>
          <p:cNvPr id="34" name="直接箭头连接符 33">
            <a:extLst>
              <a:ext uri="{FF2B5EF4-FFF2-40B4-BE49-F238E27FC236}">
                <a16:creationId xmlns:a16="http://schemas.microsoft.com/office/drawing/2014/main" id="{05AB94F2-45D7-4775-9A56-003FD0C21FE3}"/>
              </a:ext>
            </a:extLst>
          </p:cNvPr>
          <p:cNvCxnSpPr>
            <a:stCxn id="23" idx="3"/>
            <a:endCxn id="26" idx="0"/>
          </p:cNvCxnSpPr>
          <p:nvPr/>
        </p:nvCxnSpPr>
        <p:spPr bwMode="auto">
          <a:xfrm flipH="1">
            <a:off x="7010555" y="1956253"/>
            <a:ext cx="690928" cy="326805"/>
          </a:xfrm>
          <a:prstGeom prst="straightConnector1">
            <a:avLst/>
          </a:prstGeom>
          <a:solidFill>
            <a:srgbClr val="AFE2E3"/>
          </a:solidFill>
          <a:ln w="12700" cap="flat" cmpd="sng" algn="ctr">
            <a:solidFill>
              <a:srgbClr val="C00000"/>
            </a:solidFill>
            <a:prstDash val="solid"/>
            <a:round/>
            <a:headEnd type="none" w="med" len="med"/>
            <a:tailEnd type="triangle"/>
          </a:ln>
          <a:effectLst/>
        </p:spPr>
      </p:cxnSp>
      <p:cxnSp>
        <p:nvCxnSpPr>
          <p:cNvPr id="35" name="直接箭头连接符 34">
            <a:extLst>
              <a:ext uri="{FF2B5EF4-FFF2-40B4-BE49-F238E27FC236}">
                <a16:creationId xmlns:a16="http://schemas.microsoft.com/office/drawing/2014/main" id="{536D0BDE-E4A3-4D52-878A-6F1C63E6B6E9}"/>
              </a:ext>
            </a:extLst>
          </p:cNvPr>
          <p:cNvCxnSpPr>
            <a:cxnSpLocks/>
            <a:stCxn id="26" idx="4"/>
            <a:endCxn id="27" idx="1"/>
          </p:cNvCxnSpPr>
          <p:nvPr/>
        </p:nvCxnSpPr>
        <p:spPr bwMode="auto">
          <a:xfrm>
            <a:off x="6830555" y="2609863"/>
            <a:ext cx="1006843" cy="328237"/>
          </a:xfrm>
          <a:prstGeom prst="straightConnector1">
            <a:avLst/>
          </a:prstGeom>
          <a:solidFill>
            <a:srgbClr val="AFE2E3"/>
          </a:solidFill>
          <a:ln w="12700" cap="flat" cmpd="sng" algn="ctr">
            <a:solidFill>
              <a:srgbClr val="00B050"/>
            </a:solidFill>
            <a:prstDash val="solid"/>
            <a:round/>
            <a:headEnd type="none" w="med" len="med"/>
            <a:tailEnd type="triangle"/>
          </a:ln>
          <a:effectLst/>
        </p:spPr>
      </p:cxnSp>
      <p:cxnSp>
        <p:nvCxnSpPr>
          <p:cNvPr id="36" name="直接箭头连接符 35">
            <a:extLst>
              <a:ext uri="{FF2B5EF4-FFF2-40B4-BE49-F238E27FC236}">
                <a16:creationId xmlns:a16="http://schemas.microsoft.com/office/drawing/2014/main" id="{E8F96DA5-BBEE-4B0C-9BE4-0F266097BA6C}"/>
              </a:ext>
            </a:extLst>
          </p:cNvPr>
          <p:cNvCxnSpPr>
            <a:cxnSpLocks/>
            <a:stCxn id="26" idx="3"/>
          </p:cNvCxnSpPr>
          <p:nvPr/>
        </p:nvCxnSpPr>
        <p:spPr bwMode="auto">
          <a:xfrm>
            <a:off x="6650555" y="2609862"/>
            <a:ext cx="0" cy="3636000"/>
          </a:xfrm>
          <a:prstGeom prst="straightConnector1">
            <a:avLst/>
          </a:prstGeom>
          <a:solidFill>
            <a:srgbClr val="AFE2E3"/>
          </a:solidFill>
          <a:ln w="12700" cap="flat" cmpd="sng" algn="ctr">
            <a:solidFill>
              <a:srgbClr val="C00000"/>
            </a:solidFill>
            <a:prstDash val="solid"/>
            <a:round/>
            <a:headEnd type="none" w="med" len="med"/>
            <a:tailEnd type="triangle"/>
          </a:ln>
          <a:effectLst/>
        </p:spPr>
      </p:cxnSp>
      <p:cxnSp>
        <p:nvCxnSpPr>
          <p:cNvPr id="37" name="直接箭头连接符 36">
            <a:extLst>
              <a:ext uri="{FF2B5EF4-FFF2-40B4-BE49-F238E27FC236}">
                <a16:creationId xmlns:a16="http://schemas.microsoft.com/office/drawing/2014/main" id="{E6E09D85-BD6F-4FD7-AE37-4D8891AF158A}"/>
              </a:ext>
            </a:extLst>
          </p:cNvPr>
          <p:cNvCxnSpPr>
            <a:cxnSpLocks/>
            <a:stCxn id="27" idx="4"/>
            <a:endCxn id="28" idx="0"/>
          </p:cNvCxnSpPr>
          <p:nvPr/>
        </p:nvCxnSpPr>
        <p:spPr bwMode="auto">
          <a:xfrm>
            <a:off x="7837398" y="3265700"/>
            <a:ext cx="572864" cy="332443"/>
          </a:xfrm>
          <a:prstGeom prst="straightConnector1">
            <a:avLst/>
          </a:prstGeom>
          <a:solidFill>
            <a:srgbClr val="AFE2E3"/>
          </a:solidFill>
          <a:ln w="12700" cap="flat" cmpd="sng" algn="ctr">
            <a:solidFill>
              <a:srgbClr val="00B050"/>
            </a:solidFill>
            <a:prstDash val="solid"/>
            <a:round/>
            <a:headEnd type="none" w="med" len="med"/>
            <a:tailEnd type="triangle"/>
          </a:ln>
          <a:effectLst/>
        </p:spPr>
      </p:cxnSp>
      <p:cxnSp>
        <p:nvCxnSpPr>
          <p:cNvPr id="38" name="直接箭头连接符 37">
            <a:extLst>
              <a:ext uri="{FF2B5EF4-FFF2-40B4-BE49-F238E27FC236}">
                <a16:creationId xmlns:a16="http://schemas.microsoft.com/office/drawing/2014/main" id="{D7A23D67-459C-461B-9E20-26B2A4B23BB6}"/>
              </a:ext>
            </a:extLst>
          </p:cNvPr>
          <p:cNvCxnSpPr>
            <a:cxnSpLocks/>
            <a:stCxn id="27" idx="3"/>
          </p:cNvCxnSpPr>
          <p:nvPr/>
        </p:nvCxnSpPr>
        <p:spPr bwMode="auto">
          <a:xfrm flipH="1">
            <a:off x="7628036" y="3265700"/>
            <a:ext cx="1" cy="1010283"/>
          </a:xfrm>
          <a:prstGeom prst="straightConnector1">
            <a:avLst/>
          </a:prstGeom>
          <a:solidFill>
            <a:srgbClr val="AFE2E3"/>
          </a:solidFill>
          <a:ln w="12700" cap="flat" cmpd="sng" algn="ctr">
            <a:solidFill>
              <a:srgbClr val="C00000"/>
            </a:solidFill>
            <a:prstDash val="solid"/>
            <a:round/>
            <a:headEnd type="none" w="med" len="med"/>
            <a:tailEnd type="triangle"/>
          </a:ln>
          <a:effectLst/>
        </p:spPr>
      </p:cxnSp>
      <p:cxnSp>
        <p:nvCxnSpPr>
          <p:cNvPr id="39" name="直接箭头连接符 38">
            <a:extLst>
              <a:ext uri="{FF2B5EF4-FFF2-40B4-BE49-F238E27FC236}">
                <a16:creationId xmlns:a16="http://schemas.microsoft.com/office/drawing/2014/main" id="{831D0C28-45E1-437C-8112-592640029A06}"/>
              </a:ext>
            </a:extLst>
          </p:cNvPr>
          <p:cNvCxnSpPr>
            <a:cxnSpLocks/>
            <a:stCxn id="28" idx="2"/>
          </p:cNvCxnSpPr>
          <p:nvPr/>
        </p:nvCxnSpPr>
        <p:spPr bwMode="auto">
          <a:xfrm>
            <a:off x="8410262" y="3924947"/>
            <a:ext cx="0" cy="368477"/>
          </a:xfrm>
          <a:prstGeom prst="straightConnector1">
            <a:avLst/>
          </a:prstGeom>
          <a:solidFill>
            <a:srgbClr val="AFE2E3"/>
          </a:solidFill>
          <a:ln w="12700" cap="flat" cmpd="sng" algn="ctr">
            <a:solidFill>
              <a:srgbClr val="00B050"/>
            </a:solidFill>
            <a:prstDash val="solid"/>
            <a:round/>
            <a:headEnd type="none" w="med" len="med"/>
            <a:tailEnd type="triangle"/>
          </a:ln>
          <a:effectLst/>
        </p:spPr>
      </p:cxnSp>
      <p:cxnSp>
        <p:nvCxnSpPr>
          <p:cNvPr id="40" name="直接箭头连接符 39">
            <a:extLst>
              <a:ext uri="{FF2B5EF4-FFF2-40B4-BE49-F238E27FC236}">
                <a16:creationId xmlns:a16="http://schemas.microsoft.com/office/drawing/2014/main" id="{F35027AA-7B6E-4C08-B7B8-ADD893E616EB}"/>
              </a:ext>
            </a:extLst>
          </p:cNvPr>
          <p:cNvCxnSpPr>
            <a:cxnSpLocks/>
            <a:stCxn id="29" idx="4"/>
            <a:endCxn id="30" idx="0"/>
          </p:cNvCxnSpPr>
          <p:nvPr/>
        </p:nvCxnSpPr>
        <p:spPr bwMode="auto">
          <a:xfrm>
            <a:off x="7772622" y="4612078"/>
            <a:ext cx="395810" cy="324043"/>
          </a:xfrm>
          <a:prstGeom prst="straightConnector1">
            <a:avLst/>
          </a:prstGeom>
          <a:solidFill>
            <a:srgbClr val="AFE2E3"/>
          </a:solidFill>
          <a:ln w="12700" cap="flat" cmpd="sng" algn="ctr">
            <a:solidFill>
              <a:srgbClr val="00B050"/>
            </a:solidFill>
            <a:prstDash val="solid"/>
            <a:round/>
            <a:headEnd type="none" w="med" len="med"/>
            <a:tailEnd type="triangle"/>
          </a:ln>
          <a:effectLst/>
        </p:spPr>
      </p:cxnSp>
      <p:sp>
        <p:nvSpPr>
          <p:cNvPr id="41" name="流程图: 过程 40">
            <a:extLst>
              <a:ext uri="{FF2B5EF4-FFF2-40B4-BE49-F238E27FC236}">
                <a16:creationId xmlns:a16="http://schemas.microsoft.com/office/drawing/2014/main" id="{2674B38D-50E2-467B-B70E-1FC61A19D1A1}"/>
              </a:ext>
            </a:extLst>
          </p:cNvPr>
          <p:cNvSpPr/>
          <p:nvPr/>
        </p:nvSpPr>
        <p:spPr bwMode="auto">
          <a:xfrm>
            <a:off x="6682235" y="4936121"/>
            <a:ext cx="841572" cy="318405"/>
          </a:xfrm>
          <a:prstGeom prst="flowChartProcess">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eaLnBrk="0" hangingPunct="0"/>
            <a:r>
              <a:rPr lang="zh-CN" altLang="en-US" sz="1400" dirty="0">
                <a:latin typeface="微软雅黑" panose="020B0503020204020204" pitchFamily="34" charset="-122"/>
                <a:ea typeface="微软雅黑" panose="020B0503020204020204" pitchFamily="34" charset="-122"/>
              </a:rPr>
              <a:t>过滤</a:t>
            </a:r>
          </a:p>
        </p:txBody>
      </p:sp>
      <p:cxnSp>
        <p:nvCxnSpPr>
          <p:cNvPr id="42" name="直接箭头连接符 41">
            <a:extLst>
              <a:ext uri="{FF2B5EF4-FFF2-40B4-BE49-F238E27FC236}">
                <a16:creationId xmlns:a16="http://schemas.microsoft.com/office/drawing/2014/main" id="{FE6785A1-8632-4931-AFE3-B5B4D74F47E1}"/>
              </a:ext>
            </a:extLst>
          </p:cNvPr>
          <p:cNvCxnSpPr>
            <a:cxnSpLocks/>
            <a:stCxn id="30" idx="2"/>
            <a:endCxn id="31" idx="1"/>
          </p:cNvCxnSpPr>
          <p:nvPr/>
        </p:nvCxnSpPr>
        <p:spPr bwMode="auto">
          <a:xfrm>
            <a:off x="8168432" y="5262925"/>
            <a:ext cx="0" cy="328142"/>
          </a:xfrm>
          <a:prstGeom prst="straightConnector1">
            <a:avLst/>
          </a:prstGeom>
          <a:solidFill>
            <a:srgbClr val="AFE2E3"/>
          </a:solidFill>
          <a:ln w="12700" cap="flat" cmpd="sng" algn="ctr">
            <a:solidFill>
              <a:srgbClr val="00B050"/>
            </a:solidFill>
            <a:prstDash val="solid"/>
            <a:round/>
            <a:headEnd type="none" w="med" len="med"/>
            <a:tailEnd type="triangle"/>
          </a:ln>
          <a:effectLst/>
        </p:spPr>
      </p:cxnSp>
      <p:cxnSp>
        <p:nvCxnSpPr>
          <p:cNvPr id="43" name="直接箭头连接符 42">
            <a:extLst>
              <a:ext uri="{FF2B5EF4-FFF2-40B4-BE49-F238E27FC236}">
                <a16:creationId xmlns:a16="http://schemas.microsoft.com/office/drawing/2014/main" id="{2B8B7740-F67F-4EF5-B8CA-BE5CA6D99FD0}"/>
              </a:ext>
            </a:extLst>
          </p:cNvPr>
          <p:cNvCxnSpPr>
            <a:cxnSpLocks/>
            <a:stCxn id="29" idx="3"/>
            <a:endCxn id="41" idx="0"/>
          </p:cNvCxnSpPr>
          <p:nvPr/>
        </p:nvCxnSpPr>
        <p:spPr bwMode="auto">
          <a:xfrm flipH="1">
            <a:off x="7103021" y="4612078"/>
            <a:ext cx="473195" cy="324043"/>
          </a:xfrm>
          <a:prstGeom prst="straightConnector1">
            <a:avLst/>
          </a:prstGeom>
          <a:solidFill>
            <a:srgbClr val="AFE2E3"/>
          </a:solidFill>
          <a:ln w="12700" cap="flat" cmpd="sng" algn="ctr">
            <a:solidFill>
              <a:srgbClr val="C00000"/>
            </a:solidFill>
            <a:prstDash val="solid"/>
            <a:round/>
            <a:headEnd type="none" w="med" len="med"/>
            <a:tailEnd type="triangle"/>
          </a:ln>
          <a:effectLst/>
        </p:spPr>
      </p:cxnSp>
      <p:cxnSp>
        <p:nvCxnSpPr>
          <p:cNvPr id="44" name="直接箭头连接符 43">
            <a:extLst>
              <a:ext uri="{FF2B5EF4-FFF2-40B4-BE49-F238E27FC236}">
                <a16:creationId xmlns:a16="http://schemas.microsoft.com/office/drawing/2014/main" id="{2B10E56E-926D-482C-9460-3576B8CEA8DC}"/>
              </a:ext>
            </a:extLst>
          </p:cNvPr>
          <p:cNvCxnSpPr>
            <a:cxnSpLocks/>
            <a:stCxn id="31" idx="2"/>
            <a:endCxn id="41" idx="2"/>
          </p:cNvCxnSpPr>
          <p:nvPr/>
        </p:nvCxnSpPr>
        <p:spPr bwMode="auto">
          <a:xfrm flipH="1" flipV="1">
            <a:off x="7103021" y="5254526"/>
            <a:ext cx="388645" cy="499944"/>
          </a:xfrm>
          <a:prstGeom prst="straightConnector1">
            <a:avLst/>
          </a:prstGeom>
          <a:solidFill>
            <a:srgbClr val="AFE2E3"/>
          </a:solidFill>
          <a:ln w="12700" cap="flat" cmpd="sng" algn="ctr">
            <a:solidFill>
              <a:srgbClr val="C00000"/>
            </a:solidFill>
            <a:prstDash val="solid"/>
            <a:round/>
            <a:headEnd type="none" w="med" len="med"/>
            <a:tailEnd type="triangle"/>
          </a:ln>
          <a:effectLst/>
        </p:spPr>
      </p:cxnSp>
      <p:cxnSp>
        <p:nvCxnSpPr>
          <p:cNvPr id="45" name="直接箭头连接符 44">
            <a:extLst>
              <a:ext uri="{FF2B5EF4-FFF2-40B4-BE49-F238E27FC236}">
                <a16:creationId xmlns:a16="http://schemas.microsoft.com/office/drawing/2014/main" id="{EB9444A2-EB0E-4C48-83AA-4A7775E04AE7}"/>
              </a:ext>
            </a:extLst>
          </p:cNvPr>
          <p:cNvCxnSpPr>
            <a:cxnSpLocks/>
            <a:stCxn id="31" idx="4"/>
          </p:cNvCxnSpPr>
          <p:nvPr/>
        </p:nvCxnSpPr>
        <p:spPr bwMode="auto">
          <a:xfrm>
            <a:off x="8168432" y="5917872"/>
            <a:ext cx="0" cy="309458"/>
          </a:xfrm>
          <a:prstGeom prst="straightConnector1">
            <a:avLst/>
          </a:prstGeom>
          <a:solidFill>
            <a:srgbClr val="AFE2E3"/>
          </a:solidFill>
          <a:ln w="12700" cap="flat" cmpd="sng" algn="ctr">
            <a:solidFill>
              <a:srgbClr val="00B050"/>
            </a:solidFill>
            <a:prstDash val="solid"/>
            <a:round/>
            <a:headEnd type="none" w="med" len="med"/>
            <a:tailEnd type="triangle"/>
          </a:ln>
          <a:effectLst/>
        </p:spPr>
      </p:cxnSp>
      <p:cxnSp>
        <p:nvCxnSpPr>
          <p:cNvPr id="46" name="直接连接符 45">
            <a:extLst>
              <a:ext uri="{FF2B5EF4-FFF2-40B4-BE49-F238E27FC236}">
                <a16:creationId xmlns:a16="http://schemas.microsoft.com/office/drawing/2014/main" id="{23A477E5-7DCA-4BBC-B77C-114D836D6E4E}"/>
              </a:ext>
            </a:extLst>
          </p:cNvPr>
          <p:cNvCxnSpPr/>
          <p:nvPr/>
        </p:nvCxnSpPr>
        <p:spPr bwMode="auto">
          <a:xfrm>
            <a:off x="5855960" y="1200600"/>
            <a:ext cx="0" cy="5448693"/>
          </a:xfrm>
          <a:prstGeom prst="line">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751265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E1B3F-9768-420D-8AD0-20D5E9491C7A}"/>
              </a:ext>
            </a:extLst>
          </p:cNvPr>
          <p:cNvSpPr>
            <a:spLocks noGrp="1"/>
          </p:cNvSpPr>
          <p:nvPr>
            <p:ph type="title"/>
          </p:nvPr>
        </p:nvSpPr>
        <p:spPr/>
        <p:txBody>
          <a:bodyPr/>
          <a:lstStyle/>
          <a:p>
            <a:r>
              <a:rPr lang="zh-CN" altLang="en-US" dirty="0"/>
              <a:t>安全性分析</a:t>
            </a:r>
          </a:p>
        </p:txBody>
      </p:sp>
      <p:sp>
        <p:nvSpPr>
          <p:cNvPr id="3" name="内容占位符 2">
            <a:extLst>
              <a:ext uri="{FF2B5EF4-FFF2-40B4-BE49-F238E27FC236}">
                <a16:creationId xmlns:a16="http://schemas.microsoft.com/office/drawing/2014/main" id="{8BF6790A-9DBC-4F20-9237-633CD17CDE60}"/>
              </a:ext>
            </a:extLst>
          </p:cNvPr>
          <p:cNvSpPr>
            <a:spLocks noGrp="1"/>
          </p:cNvSpPr>
          <p:nvPr>
            <p:ph idx="1"/>
          </p:nvPr>
        </p:nvSpPr>
        <p:spPr/>
        <p:txBody>
          <a:bodyPr/>
          <a:lstStyle/>
          <a:p>
            <a:pPr>
              <a:lnSpc>
                <a:spcPct val="150000"/>
              </a:lnSpc>
            </a:pPr>
            <a:r>
              <a:rPr lang="zh-CN" altLang="en-US" sz="1400" dirty="0"/>
              <a:t>密钥同步算法</a:t>
            </a:r>
            <a:endParaRPr lang="en-US" altLang="zh-CN" sz="1400" dirty="0"/>
          </a:p>
          <a:p>
            <a:pPr lvl="1">
              <a:lnSpc>
                <a:spcPct val="150000"/>
              </a:lnSpc>
            </a:pPr>
            <a:r>
              <a:rPr lang="en-US" altLang="zh-CN" sz="1400" b="0" baseline="0" dirty="0">
                <a:solidFill>
                  <a:schemeClr val="tx1"/>
                </a:solidFill>
                <a:latin typeface="微软雅黑" panose="020B0503020204020204" pitchFamily="34" charset="-122"/>
                <a:ea typeface="微软雅黑" panose="020B0503020204020204" pitchFamily="34" charset="-122"/>
              </a:rPr>
              <a:t>Algorithm ID</a:t>
            </a:r>
            <a:r>
              <a:rPr lang="zh-CN" altLang="en-US" sz="1400" b="0" baseline="0" dirty="0">
                <a:solidFill>
                  <a:schemeClr val="tx1"/>
                </a:solidFill>
                <a:latin typeface="微软雅黑" panose="020B0503020204020204" pitchFamily="34" charset="-122"/>
                <a:ea typeface="微软雅黑" panose="020B0503020204020204" pitchFamily="34" charset="-122"/>
              </a:rPr>
              <a:t>、</a:t>
            </a:r>
            <a:r>
              <a:rPr lang="en-US" altLang="zh-CN" sz="1400" b="0" baseline="0" dirty="0">
                <a:solidFill>
                  <a:schemeClr val="tx1"/>
                </a:solidFill>
                <a:latin typeface="微软雅黑" panose="020B0503020204020204" pitchFamily="34" charset="-122"/>
                <a:ea typeface="微软雅黑" panose="020B0503020204020204" pitchFamily="34" charset="-122"/>
              </a:rPr>
              <a:t>Secret Synchronization Operation</a:t>
            </a:r>
            <a:r>
              <a:rPr lang="zh-CN" altLang="en-US" sz="1400" dirty="0">
                <a:latin typeface="微软雅黑" panose="020B0503020204020204" pitchFamily="34" charset="-122"/>
                <a:ea typeface="微软雅黑" panose="020B0503020204020204" pitchFamily="34" charset="-122"/>
              </a:rPr>
              <a:t>、</a:t>
            </a:r>
            <a:r>
              <a:rPr lang="en-US" altLang="zh-CN" sz="1400" dirty="0"/>
              <a:t>Expiration</a:t>
            </a:r>
            <a:r>
              <a:rPr lang="zh-CN" altLang="en-US" sz="1400" dirty="0"/>
              <a:t>字段伪造问题（针对中间人攻击场景）</a:t>
            </a:r>
            <a:endParaRPr lang="en-US" altLang="zh-CN" sz="1400" dirty="0"/>
          </a:p>
          <a:p>
            <a:pPr lvl="2">
              <a:lnSpc>
                <a:spcPct val="150000"/>
              </a:lnSpc>
            </a:pPr>
            <a:r>
              <a:rPr lang="en-US" altLang="zh-CN" sz="1400" dirty="0"/>
              <a:t>Algorithm ID</a:t>
            </a:r>
            <a:r>
              <a:rPr lang="zh-CN" altLang="en-US" sz="1400" dirty="0"/>
              <a:t>伪造影响不大，可将</a:t>
            </a:r>
            <a:r>
              <a:rPr lang="en-US" altLang="zh-CN" sz="1400" dirty="0"/>
              <a:t>Secret Synchronization Operation</a:t>
            </a:r>
            <a:r>
              <a:rPr lang="zh-CN" altLang="en-US" sz="1400" dirty="0"/>
              <a:t>、</a:t>
            </a:r>
            <a:r>
              <a:rPr lang="en-US" altLang="zh-CN" sz="1400" dirty="0"/>
              <a:t>Expiration</a:t>
            </a:r>
            <a:r>
              <a:rPr lang="zh-CN" altLang="en-US" sz="1400" dirty="0"/>
              <a:t>也加入到加密内容中</a:t>
            </a:r>
            <a:endParaRPr lang="en-US" altLang="zh-CN" sz="1400" dirty="0"/>
          </a:p>
          <a:p>
            <a:pPr lvl="1">
              <a:lnSpc>
                <a:spcPct val="150000"/>
              </a:lnSpc>
            </a:pPr>
            <a:r>
              <a:rPr lang="zh-CN" altLang="en-US" sz="1400" dirty="0"/>
              <a:t>密钥未及时更新问题</a:t>
            </a:r>
            <a:endParaRPr lang="en-US" altLang="zh-CN" sz="1400" dirty="0"/>
          </a:p>
          <a:p>
            <a:pPr lvl="2">
              <a:lnSpc>
                <a:spcPct val="150000"/>
              </a:lnSpc>
            </a:pPr>
            <a:r>
              <a:rPr lang="zh-CN" altLang="en-US" sz="1400" dirty="0"/>
              <a:t>源自治域侧如何判断密钥是否同步成功，目的自治域同样数据报文捎带密钥信息？</a:t>
            </a:r>
            <a:endParaRPr lang="en-US" altLang="zh-CN" sz="1400" dirty="0"/>
          </a:p>
          <a:p>
            <a:pPr lvl="1">
              <a:lnSpc>
                <a:spcPct val="150000"/>
              </a:lnSpc>
            </a:pPr>
            <a:r>
              <a:rPr lang="zh-CN" altLang="en-US" sz="1400" dirty="0"/>
              <a:t>目的自治域未接收到密钥更新消息问题</a:t>
            </a:r>
            <a:endParaRPr lang="en-US" altLang="zh-CN" sz="1400" dirty="0"/>
          </a:p>
          <a:p>
            <a:pPr lvl="2">
              <a:lnSpc>
                <a:spcPct val="150000"/>
              </a:lnSpc>
            </a:pPr>
            <a:r>
              <a:rPr lang="zh-CN" altLang="en-US" sz="1400" dirty="0"/>
              <a:t>源自治域会发现接收不到目的自治域的响应报文，可继续同步密钥信息</a:t>
            </a:r>
            <a:endParaRPr lang="en-US" altLang="zh-CN" sz="1400" dirty="0"/>
          </a:p>
          <a:p>
            <a:pPr>
              <a:lnSpc>
                <a:spcPct val="150000"/>
              </a:lnSpc>
            </a:pPr>
            <a:r>
              <a:rPr lang="zh-CN" altLang="en-US" sz="1400" dirty="0"/>
              <a:t>报文验证算法</a:t>
            </a:r>
            <a:endParaRPr lang="en-US" altLang="zh-CN" sz="1400" dirty="0"/>
          </a:p>
          <a:p>
            <a:pPr lvl="1">
              <a:lnSpc>
                <a:spcPct val="150000"/>
              </a:lnSpc>
            </a:pPr>
            <a:r>
              <a:rPr lang="en-US" altLang="zh-CN" sz="1400" dirty="0"/>
              <a:t>HMAC Key ID</a:t>
            </a:r>
            <a:r>
              <a:rPr lang="zh-CN" altLang="en-US" sz="1400" dirty="0"/>
              <a:t>伪造问题</a:t>
            </a:r>
            <a:endParaRPr lang="en-US" altLang="zh-CN" sz="1400" dirty="0"/>
          </a:p>
          <a:p>
            <a:pPr lvl="2">
              <a:lnSpc>
                <a:spcPct val="150000"/>
              </a:lnSpc>
            </a:pPr>
            <a:r>
              <a:rPr lang="en-US" altLang="zh-CN" sz="1400" dirty="0"/>
              <a:t>HMAC Key ID</a:t>
            </a:r>
            <a:r>
              <a:rPr lang="zh-CN" altLang="en-US" sz="1400" dirty="0"/>
              <a:t>伪造，导致报文标签验证失败，影响不大</a:t>
            </a:r>
          </a:p>
        </p:txBody>
      </p:sp>
    </p:spTree>
    <p:extLst>
      <p:ext uri="{BB962C8B-B14F-4D97-AF65-F5344CB8AC3E}">
        <p14:creationId xmlns:p14="http://schemas.microsoft.com/office/powerpoint/2010/main" val="25799142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4E34C-FFF6-488B-87B8-C86EACC9649D}"/>
              </a:ext>
            </a:extLst>
          </p:cNvPr>
          <p:cNvSpPr>
            <a:spLocks noGrp="1"/>
          </p:cNvSpPr>
          <p:nvPr>
            <p:ph type="title"/>
          </p:nvPr>
        </p:nvSpPr>
        <p:spPr/>
        <p:txBody>
          <a:bodyPr/>
          <a:lstStyle/>
          <a:p>
            <a:r>
              <a:rPr lang="zh-CN" altLang="en-US" dirty="0"/>
              <a:t>存在解决方案</a:t>
            </a:r>
          </a:p>
        </p:txBody>
      </p:sp>
      <p:graphicFrame>
        <p:nvGraphicFramePr>
          <p:cNvPr id="4" name="表格 4">
            <a:extLst>
              <a:ext uri="{FF2B5EF4-FFF2-40B4-BE49-F238E27FC236}">
                <a16:creationId xmlns:a16="http://schemas.microsoft.com/office/drawing/2014/main" id="{9D2592D1-C4D7-41A5-85AB-6B3D4B05333A}"/>
              </a:ext>
            </a:extLst>
          </p:cNvPr>
          <p:cNvGraphicFramePr>
            <a:graphicFrameLocks noGrp="1"/>
          </p:cNvGraphicFramePr>
          <p:nvPr>
            <p:ph idx="1"/>
            <p:extLst>
              <p:ext uri="{D42A27DB-BD31-4B8C-83A1-F6EECF244321}">
                <p14:modId xmlns:p14="http://schemas.microsoft.com/office/powerpoint/2010/main" val="472292655"/>
              </p:ext>
            </p:extLst>
          </p:nvPr>
        </p:nvGraphicFramePr>
        <p:xfrm>
          <a:off x="2171540" y="2316480"/>
          <a:ext cx="7852092" cy="2225040"/>
        </p:xfrm>
        <a:graphic>
          <a:graphicData uri="http://schemas.openxmlformats.org/drawingml/2006/table">
            <a:tbl>
              <a:tblPr firstRow="1" bandRow="1">
                <a:tableStyleId>{5C22544A-7EE6-4342-B048-85BDC9FD1C3A}</a:tableStyleId>
              </a:tblPr>
              <a:tblGrid>
                <a:gridCol w="1493751">
                  <a:extLst>
                    <a:ext uri="{9D8B030D-6E8A-4147-A177-3AD203B41FA5}">
                      <a16:colId xmlns:a16="http://schemas.microsoft.com/office/drawing/2014/main" val="228124668"/>
                    </a:ext>
                  </a:extLst>
                </a:gridCol>
                <a:gridCol w="1493751">
                  <a:extLst>
                    <a:ext uri="{9D8B030D-6E8A-4147-A177-3AD203B41FA5}">
                      <a16:colId xmlns:a16="http://schemas.microsoft.com/office/drawing/2014/main" val="1704956320"/>
                    </a:ext>
                  </a:extLst>
                </a:gridCol>
                <a:gridCol w="1430294">
                  <a:extLst>
                    <a:ext uri="{9D8B030D-6E8A-4147-A177-3AD203B41FA5}">
                      <a16:colId xmlns:a16="http://schemas.microsoft.com/office/drawing/2014/main" val="1745881340"/>
                    </a:ext>
                  </a:extLst>
                </a:gridCol>
                <a:gridCol w="1940545">
                  <a:extLst>
                    <a:ext uri="{9D8B030D-6E8A-4147-A177-3AD203B41FA5}">
                      <a16:colId xmlns:a16="http://schemas.microsoft.com/office/drawing/2014/main" val="3214042754"/>
                    </a:ext>
                  </a:extLst>
                </a:gridCol>
                <a:gridCol w="1493751">
                  <a:extLst>
                    <a:ext uri="{9D8B030D-6E8A-4147-A177-3AD203B41FA5}">
                      <a16:colId xmlns:a16="http://schemas.microsoft.com/office/drawing/2014/main" val="2008759622"/>
                    </a:ext>
                  </a:extLst>
                </a:gridCol>
              </a:tblGrid>
              <a:tr h="370840">
                <a:tc>
                  <a:txBody>
                    <a:bodyPr/>
                    <a:lstStyle/>
                    <a:p>
                      <a:pPr algn="ctr"/>
                      <a:r>
                        <a:rPr lang="zh-CN" altLang="en-US" sz="1600" b="0" baseline="0" dirty="0">
                          <a:solidFill>
                            <a:schemeClr val="tx1"/>
                          </a:solidFill>
                          <a:latin typeface="微软雅黑" panose="020B0503020204020204" pitchFamily="34" charset="-122"/>
                          <a:ea typeface="微软雅黑" panose="020B0503020204020204" pitchFamily="34" charset="-122"/>
                        </a:rPr>
                        <a:t>方案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baseline="0" dirty="0">
                          <a:solidFill>
                            <a:schemeClr val="tx1"/>
                          </a:solidFill>
                          <a:latin typeface="微软雅黑" panose="020B0503020204020204" pitchFamily="34" charset="-122"/>
                          <a:ea typeface="微软雅黑" panose="020B0503020204020204" pitchFamily="34" charset="-122"/>
                        </a:rPr>
                        <a:t>部署激励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baseline="0" dirty="0">
                          <a:solidFill>
                            <a:schemeClr val="tx1"/>
                          </a:solidFill>
                          <a:latin typeface="微软雅黑" panose="020B0503020204020204" pitchFamily="34" charset="-122"/>
                          <a:ea typeface="微软雅黑" panose="020B0503020204020204" pitchFamily="34" charset="-122"/>
                        </a:rPr>
                        <a:t>易于部署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baseline="0" dirty="0">
                          <a:solidFill>
                            <a:schemeClr val="tx1"/>
                          </a:solidFill>
                          <a:latin typeface="微软雅黑" panose="020B0503020204020204" pitchFamily="34" charset="-122"/>
                          <a:ea typeface="微软雅黑" panose="020B0503020204020204" pitchFamily="34" charset="-122"/>
                        </a:rPr>
                        <a:t>路径上过滤</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baseline="0" dirty="0">
                          <a:solidFill>
                            <a:schemeClr val="tx1"/>
                          </a:solidFill>
                          <a:latin typeface="微软雅黑" panose="020B0503020204020204" pitchFamily="34" charset="-122"/>
                          <a:ea typeface="微软雅黑" panose="020B0503020204020204" pitchFamily="34" charset="-122"/>
                        </a:rPr>
                        <a:t>密钥协商简单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2177132"/>
                  </a:ext>
                </a:extLst>
              </a:tr>
              <a:tr h="370840">
                <a:tc>
                  <a:txBody>
                    <a:bodyPr/>
                    <a:lstStyle/>
                    <a:p>
                      <a:pPr algn="ctr"/>
                      <a:r>
                        <a:rPr lang="en-US" altLang="zh-CN" sz="1600" baseline="0" dirty="0">
                          <a:solidFill>
                            <a:schemeClr val="tx1"/>
                          </a:solidFill>
                          <a:latin typeface="微软雅黑" panose="020B0503020204020204" pitchFamily="34" charset="-122"/>
                          <a:ea typeface="微软雅黑" panose="020B0503020204020204" pitchFamily="34" charset="-122"/>
                        </a:rPr>
                        <a:t>SPM</a:t>
                      </a: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baseline="0" dirty="0">
                          <a:solidFill>
                            <a:schemeClr val="tx1"/>
                          </a:solidFill>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0" i="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6339263"/>
                  </a:ext>
                </a:extLst>
              </a:tr>
              <a:tr h="370840">
                <a:tc>
                  <a:txBody>
                    <a:bodyPr/>
                    <a:lstStyle/>
                    <a:p>
                      <a:pPr algn="ctr"/>
                      <a:r>
                        <a:rPr lang="en-US" altLang="zh-CN" sz="1600" baseline="0" dirty="0">
                          <a:solidFill>
                            <a:schemeClr val="tx1"/>
                          </a:solidFill>
                          <a:latin typeface="微软雅黑" panose="020B0503020204020204" pitchFamily="34" charset="-122"/>
                          <a:ea typeface="微软雅黑" panose="020B0503020204020204" pitchFamily="34" charset="-122"/>
                        </a:rPr>
                        <a:t>SMA</a:t>
                      </a: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baseline="0" dirty="0">
                          <a:solidFill>
                            <a:schemeClr val="tx1"/>
                          </a:solidFill>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0759270"/>
                  </a:ext>
                </a:extLst>
              </a:tr>
              <a:tr h="370840">
                <a:tc>
                  <a:txBody>
                    <a:bodyPr/>
                    <a:lstStyle/>
                    <a:p>
                      <a:pPr algn="ctr"/>
                      <a:r>
                        <a:rPr lang="en-US" altLang="zh-CN" sz="1600" baseline="0" dirty="0">
                          <a:solidFill>
                            <a:schemeClr val="tx1"/>
                          </a:solidFill>
                          <a:latin typeface="微软雅黑" panose="020B0503020204020204" pitchFamily="34" charset="-122"/>
                          <a:ea typeface="微软雅黑" panose="020B0503020204020204" pitchFamily="34" charset="-122"/>
                        </a:rPr>
                        <a:t>Passport</a:t>
                      </a: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baseline="0" dirty="0">
                          <a:solidFill>
                            <a:schemeClr val="tx1"/>
                          </a:solidFill>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baseline="0" dirty="0">
                          <a:solidFill>
                            <a:schemeClr val="tx1"/>
                          </a:solidFill>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3901671"/>
                  </a:ext>
                </a:extLst>
              </a:tr>
              <a:tr h="370840">
                <a:tc>
                  <a:txBody>
                    <a:bodyPr/>
                    <a:lstStyle/>
                    <a:p>
                      <a:pPr algn="ctr"/>
                      <a:r>
                        <a:rPr lang="en-US" altLang="zh-CN" sz="1600" baseline="0" dirty="0">
                          <a:solidFill>
                            <a:schemeClr val="tx1"/>
                          </a:solidFill>
                          <a:latin typeface="微软雅黑" panose="020B0503020204020204" pitchFamily="34" charset="-122"/>
                          <a:ea typeface="微软雅黑" panose="020B0503020204020204" pitchFamily="34" charset="-122"/>
                        </a:rPr>
                        <a:t>RISP</a:t>
                      </a: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baseline="0" dirty="0">
                          <a:solidFill>
                            <a:schemeClr val="tx1"/>
                          </a:solidFill>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b="0" i="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baseline="0" dirty="0">
                          <a:solidFill>
                            <a:schemeClr val="tx1"/>
                          </a:solidFill>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aseline="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7119846"/>
                  </a:ext>
                </a:extLst>
              </a:tr>
              <a:tr h="370840">
                <a:tc>
                  <a:txBody>
                    <a:bodyPr/>
                    <a:lstStyle/>
                    <a:p>
                      <a:pPr algn="ctr"/>
                      <a:r>
                        <a:rPr lang="en-US" altLang="zh-CN" sz="1600" baseline="0" dirty="0">
                          <a:solidFill>
                            <a:schemeClr val="tx2"/>
                          </a:solidFill>
                          <a:latin typeface="微软雅黑" panose="020B0503020204020204" pitchFamily="34" charset="-122"/>
                          <a:ea typeface="微软雅黑" panose="020B0503020204020204" pitchFamily="34" charset="-122"/>
                        </a:rPr>
                        <a:t>SRP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baseline="0" dirty="0">
                          <a:solidFill>
                            <a:schemeClr val="tx1"/>
                          </a:solidFill>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baseline="0" dirty="0">
                          <a:solidFill>
                            <a:schemeClr val="tx1"/>
                          </a:solidFill>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baseline="0" dirty="0">
                          <a:solidFill>
                            <a:schemeClr val="tx1"/>
                          </a:solidFill>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baseline="0" dirty="0">
                          <a:solidFill>
                            <a:schemeClr val="tx1"/>
                          </a:solidFill>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1030309"/>
                  </a:ext>
                </a:extLst>
              </a:tr>
            </a:tbl>
          </a:graphicData>
        </a:graphic>
      </p:graphicFrame>
    </p:spTree>
    <p:extLst>
      <p:ext uri="{BB962C8B-B14F-4D97-AF65-F5344CB8AC3E}">
        <p14:creationId xmlns:p14="http://schemas.microsoft.com/office/powerpoint/2010/main" val="360264005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853F7-0A71-4F94-9D89-750566E5F657}"/>
              </a:ext>
            </a:extLst>
          </p:cNvPr>
          <p:cNvSpPr>
            <a:spLocks noGrp="1"/>
          </p:cNvSpPr>
          <p:nvPr>
            <p:ph type="title"/>
          </p:nvPr>
        </p:nvSpPr>
        <p:spPr/>
        <p:txBody>
          <a:bodyPr/>
          <a:lstStyle/>
          <a:p>
            <a:r>
              <a:rPr lang="zh-CN" altLang="en-US" dirty="0"/>
              <a:t>接入网源地址验证技术难点</a:t>
            </a:r>
          </a:p>
        </p:txBody>
      </p:sp>
      <p:sp>
        <p:nvSpPr>
          <p:cNvPr id="3" name="内容占位符 2">
            <a:extLst>
              <a:ext uri="{FF2B5EF4-FFF2-40B4-BE49-F238E27FC236}">
                <a16:creationId xmlns:a16="http://schemas.microsoft.com/office/drawing/2014/main" id="{5B5C69A3-0F8E-4722-96C7-5966078C432D}"/>
              </a:ext>
            </a:extLst>
          </p:cNvPr>
          <p:cNvSpPr>
            <a:spLocks noGrp="1"/>
          </p:cNvSpPr>
          <p:nvPr>
            <p:ph idx="1"/>
          </p:nvPr>
        </p:nvSpPr>
        <p:spPr>
          <a:xfrm>
            <a:off x="563180" y="1134269"/>
            <a:ext cx="11068815" cy="4589462"/>
          </a:xfrm>
        </p:spPr>
        <p:txBody>
          <a:bodyPr/>
          <a:lstStyle/>
          <a:p>
            <a:r>
              <a:rPr lang="zh-CN" altLang="en-US" sz="1600" dirty="0"/>
              <a:t>如何避免利用新的协议对主机进行地址真实性的验证</a:t>
            </a:r>
            <a:endParaRPr lang="en-US" altLang="zh-CN" sz="1600" dirty="0"/>
          </a:p>
          <a:p>
            <a:pPr lvl="1"/>
            <a:r>
              <a:rPr lang="zh-CN" altLang="en-US" sz="1600" dirty="0"/>
              <a:t>如果存在专用于主机源地址验证的协议，那么基于这个协议来进行源地址验证是一件非常简单的事情。但是，由于并没有任何协议被设计用来完成主机和接入设备之间的源地址验证。尽管主机级别的源地址验证存在大量技术，但是大多数技术都依赖于修改主机，强制主机进行某些非标准化的协议，来达成主机和接入设备之间的验证。这种修改一方面技术上是相当困难的，特别对于</a:t>
            </a:r>
            <a:r>
              <a:rPr lang="en-US" altLang="zh-CN" sz="1600" dirty="0"/>
              <a:t>Windows</a:t>
            </a:r>
            <a:r>
              <a:rPr lang="zh-CN" altLang="en-US" sz="1600" dirty="0"/>
              <a:t>等非开源的操作系统，这种要求很难达成。另外一方面，在实际部署中也会造成相当的管理负担和用户的抵触。</a:t>
            </a:r>
          </a:p>
          <a:p>
            <a:pPr lvl="1"/>
            <a:r>
              <a:rPr lang="zh-CN" altLang="en-US" sz="1600" dirty="0"/>
              <a:t>为此，为了经济高效地完成对主机的源地址验证，只能从现有协议中寻找可以帮助确定主机源地址真实性的依据。但是，如果不利用新的协议，产生正确的验证规则就是一件非常困难的事情。这时候，需要从庞杂且数量巨大的现有协议中寻找提炼源地址真实性的依据。这是一项全新且具有挑战性的任务。</a:t>
            </a:r>
          </a:p>
          <a:p>
            <a:pPr lvl="1"/>
            <a:r>
              <a:rPr lang="zh-CN" altLang="en-US" sz="1600" dirty="0"/>
              <a:t>从为数众多的协议中，</a:t>
            </a:r>
            <a:r>
              <a:rPr lang="en-US" altLang="zh-CN" sz="1600" dirty="0"/>
              <a:t>SAVA-A</a:t>
            </a:r>
            <a:r>
              <a:rPr lang="zh-CN" altLang="en-US" sz="1600" dirty="0"/>
              <a:t>从分析和源地址分配的相关标准出发，指定按照标准化的方式被分配的源地址是真实的，并分析了这种方式的合理性。依赖于监听标准化的协议，</a:t>
            </a:r>
            <a:r>
              <a:rPr lang="en-US" altLang="zh-CN" sz="1600" dirty="0"/>
              <a:t>SAVA-A</a:t>
            </a:r>
            <a:r>
              <a:rPr lang="zh-CN" altLang="en-US" sz="1600" dirty="0"/>
              <a:t>避免了对主机进行任何修改，轻量高效地完成了源地址验证的工作。不过，这种方式同时会引入下面的另外两个难点。以下将一一分析。</a:t>
            </a:r>
            <a:endParaRPr lang="en-US" altLang="zh-CN" sz="1600" dirty="0"/>
          </a:p>
          <a:p>
            <a:r>
              <a:rPr lang="zh-CN" altLang="en-US" sz="1600" dirty="0"/>
              <a:t>如何处理主机协议栈不完全的情况</a:t>
            </a:r>
            <a:endParaRPr lang="en-US" altLang="zh-CN" sz="1600" dirty="0"/>
          </a:p>
          <a:p>
            <a:pPr lvl="1"/>
            <a:r>
              <a:rPr lang="en-US" altLang="zh-CN" sz="1600" dirty="0"/>
              <a:t>SAVA-A</a:t>
            </a:r>
            <a:r>
              <a:rPr lang="zh-CN" altLang="en-US" sz="1600" dirty="0"/>
              <a:t>在设计原则上要求主机的协议栈必须是完全的，否则无法建立正常的绑定条目。但是，由于主机操作系统版本的差距，</a:t>
            </a:r>
            <a:r>
              <a:rPr lang="zh-CN" altLang="en-US" sz="1600" dirty="0">
                <a:solidFill>
                  <a:srgbClr val="C00000"/>
                </a:solidFill>
              </a:rPr>
              <a:t>可能未必所有的主机都支持完整的协议栈。如果不考虑这些情况，将会出现一些主机在执行</a:t>
            </a:r>
            <a:r>
              <a:rPr lang="en-US" altLang="zh-CN" sz="1600" dirty="0">
                <a:solidFill>
                  <a:srgbClr val="C00000"/>
                </a:solidFill>
              </a:rPr>
              <a:t>SAVA-A</a:t>
            </a:r>
            <a:r>
              <a:rPr lang="zh-CN" altLang="en-US" sz="1600" dirty="0">
                <a:solidFill>
                  <a:srgbClr val="C00000"/>
                </a:solidFill>
              </a:rPr>
              <a:t>时无法正常上网的情况，为此，必须处理主机协议栈不完全这种情况。</a:t>
            </a:r>
          </a:p>
          <a:p>
            <a:pPr lvl="1"/>
            <a:r>
              <a:rPr lang="zh-CN" altLang="en-US" sz="1600" dirty="0">
                <a:solidFill>
                  <a:srgbClr val="C00000"/>
                </a:solidFill>
              </a:rPr>
              <a:t>处理主机协议栈不完全的情况，最大的难点在于如何跟各种伪造源地址攻击的模式进行区分。</a:t>
            </a:r>
            <a:r>
              <a:rPr lang="zh-CN" altLang="en-US" sz="1600" dirty="0"/>
              <a:t>这是因为各种伪造源地址攻击的表现是就是不完全的协议栈。如果不区分这两种方式，那么将无法控制伪造源地址的攻击。</a:t>
            </a:r>
          </a:p>
          <a:p>
            <a:pPr lvl="1"/>
            <a:r>
              <a:rPr lang="zh-CN" altLang="en-US" sz="1600" dirty="0"/>
              <a:t>为此，我们提炼了地址分配的核心原则作为依据来处理这种情况，并不完全依赖于对协议的监听。例如，针对</a:t>
            </a:r>
            <a:r>
              <a:rPr lang="en-US" altLang="zh-CN" sz="1600" dirty="0"/>
              <a:t>DHCP</a:t>
            </a:r>
            <a:r>
              <a:rPr lang="zh-CN" altLang="en-US" sz="1600" dirty="0"/>
              <a:t>场景，核心的原则是</a:t>
            </a:r>
            <a:r>
              <a:rPr lang="en-US" altLang="zh-CN" sz="1600" dirty="0"/>
              <a:t>DHCP</a:t>
            </a:r>
            <a:r>
              <a:rPr lang="zh-CN" altLang="en-US" sz="1600" dirty="0"/>
              <a:t>服务器是否对地址进行了分配，而且地址并不为其他用户所使用。这时候，协议栈不完全的用户能够正常上网，而伪造源地址的攻击依然能够得到遏制。</a:t>
            </a:r>
          </a:p>
          <a:p>
            <a:pPr lvl="1"/>
            <a:endParaRPr lang="zh-CN" altLang="en-US" sz="1600" dirty="0"/>
          </a:p>
        </p:txBody>
      </p:sp>
    </p:spTree>
    <p:extLst>
      <p:ext uri="{BB962C8B-B14F-4D97-AF65-F5344CB8AC3E}">
        <p14:creationId xmlns:p14="http://schemas.microsoft.com/office/powerpoint/2010/main" val="297419718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7CEA6F-C87D-4408-B7AF-B8D7B031727B}"/>
              </a:ext>
            </a:extLst>
          </p:cNvPr>
          <p:cNvSpPr>
            <a:spLocks noGrp="1"/>
          </p:cNvSpPr>
          <p:nvPr>
            <p:ph type="title"/>
          </p:nvPr>
        </p:nvSpPr>
        <p:spPr/>
        <p:txBody>
          <a:bodyPr/>
          <a:lstStyle/>
          <a:p>
            <a:r>
              <a:rPr lang="en-US" altLang="zh-CN" dirty="0"/>
              <a:t>SRP</a:t>
            </a:r>
            <a:r>
              <a:rPr lang="zh-CN" altLang="en-US" dirty="0"/>
              <a:t>具体实现</a:t>
            </a:r>
          </a:p>
        </p:txBody>
      </p:sp>
      <p:sp>
        <p:nvSpPr>
          <p:cNvPr id="3" name="内容占位符 2">
            <a:extLst>
              <a:ext uri="{FF2B5EF4-FFF2-40B4-BE49-F238E27FC236}">
                <a16:creationId xmlns:a16="http://schemas.microsoft.com/office/drawing/2014/main" id="{F015DDC6-9FC1-4601-874C-241E4316DA6A}"/>
              </a:ext>
            </a:extLst>
          </p:cNvPr>
          <p:cNvSpPr>
            <a:spLocks noGrp="1"/>
          </p:cNvSpPr>
          <p:nvPr>
            <p:ph idx="1"/>
          </p:nvPr>
        </p:nvSpPr>
        <p:spPr/>
        <p:txBody>
          <a:bodyPr/>
          <a:lstStyle/>
          <a:p>
            <a:r>
              <a:rPr lang="en-US" altLang="zh-CN" sz="1600" dirty="0"/>
              <a:t>SRv6</a:t>
            </a:r>
            <a:r>
              <a:rPr lang="zh-CN" altLang="en-US" sz="1600" dirty="0"/>
              <a:t> </a:t>
            </a:r>
            <a:r>
              <a:rPr lang="en-US" altLang="zh-CN" sz="1600" dirty="0"/>
              <a:t>Controller</a:t>
            </a:r>
            <a:endParaRPr lang="en-US" altLang="zh-CN" sz="1600" dirty="0">
              <a:hlinkClick r:id="rId2">
                <a:extLst>
                  <a:ext uri="{A12FA001-AC4F-418D-AE19-62706E023703}">
                    <ahyp:hlinkClr xmlns:ahyp="http://schemas.microsoft.com/office/drawing/2018/hyperlinkcolor" val="tx"/>
                  </a:ext>
                </a:extLst>
              </a:hlinkClick>
            </a:endParaRPr>
          </a:p>
          <a:p>
            <a:pPr lvl="1"/>
            <a:r>
              <a:rPr lang="en-US" altLang="zh-CN" sz="1600" dirty="0">
                <a:hlinkClick r:id="rId2">
                  <a:extLst>
                    <a:ext uri="{A12FA001-AC4F-418D-AE19-62706E023703}">
                      <ahyp:hlinkClr xmlns:ahyp="http://schemas.microsoft.com/office/drawing/2018/hyperlinkcolor" val="tx"/>
                    </a:ext>
                  </a:extLst>
                </a:hlinkClick>
              </a:rPr>
              <a:t>https://github.com/netgroup/srv6-controller</a:t>
            </a:r>
            <a:endParaRPr lang="en-US" altLang="zh-CN" sz="1600" dirty="0"/>
          </a:p>
          <a:p>
            <a:pPr lvl="2"/>
            <a:r>
              <a:rPr lang="zh-CN" altLang="en-US" sz="1600" dirty="0"/>
              <a:t>由</a:t>
            </a:r>
            <a:r>
              <a:rPr lang="en-US" altLang="zh-CN" sz="1600" dirty="0"/>
              <a:t>Python</a:t>
            </a:r>
            <a:r>
              <a:rPr lang="zh-CN" altLang="en-US" sz="1600" dirty="0"/>
              <a:t>编写，提供</a:t>
            </a:r>
            <a:r>
              <a:rPr lang="en-US" altLang="zh-CN" sz="1600" dirty="0" err="1"/>
              <a:t>grpc</a:t>
            </a:r>
            <a:r>
              <a:rPr lang="zh-CN" altLang="en-US" sz="1600" dirty="0"/>
              <a:t>、</a:t>
            </a:r>
            <a:r>
              <a:rPr lang="en-US" altLang="zh-CN" sz="1600" dirty="0" err="1"/>
              <a:t>netconf</a:t>
            </a:r>
            <a:r>
              <a:rPr lang="zh-CN" altLang="en-US" sz="1600" dirty="0"/>
              <a:t>、</a:t>
            </a:r>
            <a:r>
              <a:rPr lang="en-US" altLang="zh-CN" sz="1600" dirty="0"/>
              <a:t>rest</a:t>
            </a:r>
            <a:r>
              <a:rPr lang="zh-CN" altLang="en-US" sz="1600" dirty="0"/>
              <a:t>、</a:t>
            </a:r>
            <a:r>
              <a:rPr lang="en-US" altLang="zh-CN" sz="1600" dirty="0" err="1"/>
              <a:t>ssh</a:t>
            </a:r>
            <a:r>
              <a:rPr lang="zh-CN" altLang="en-US" sz="1600" dirty="0"/>
              <a:t>四种与数据平面通信方式</a:t>
            </a:r>
            <a:endParaRPr lang="en-US" altLang="zh-CN" sz="1600" dirty="0"/>
          </a:p>
          <a:p>
            <a:pPr lvl="1"/>
            <a:r>
              <a:rPr lang="zh-CN" altLang="en-US" sz="1600" dirty="0"/>
              <a:t>负责维护前缀及公钥映射对信息，并与各个自治域的边界路由器进行通讯</a:t>
            </a:r>
            <a:endParaRPr lang="en-US" altLang="zh-CN" sz="1600" dirty="0"/>
          </a:p>
          <a:p>
            <a:r>
              <a:rPr lang="en-US" altLang="zh-CN" sz="1600" dirty="0"/>
              <a:t>SRv6</a:t>
            </a:r>
            <a:r>
              <a:rPr lang="zh-CN" altLang="en-US" sz="1600" dirty="0"/>
              <a:t>路由器</a:t>
            </a:r>
            <a:endParaRPr lang="en-US" altLang="zh-CN" sz="1600" dirty="0"/>
          </a:p>
          <a:p>
            <a:pPr lvl="1"/>
            <a:r>
              <a:rPr lang="en-US" altLang="zh-CN" sz="1600" dirty="0">
                <a:hlinkClick r:id="rId3"/>
              </a:rPr>
              <a:t>https://github.com/FDio/vpp</a:t>
            </a:r>
            <a:endParaRPr lang="en-US" altLang="zh-CN" sz="1600" dirty="0"/>
          </a:p>
          <a:p>
            <a:pPr lvl="1">
              <a:lnSpc>
                <a:spcPct val="150000"/>
              </a:lnSpc>
            </a:pPr>
            <a:r>
              <a:rPr lang="zh-CN" altLang="en-US" sz="1600" dirty="0"/>
              <a:t>维护前缀与密钥映射对</a:t>
            </a:r>
            <a:endParaRPr lang="en-US" altLang="zh-CN" sz="1600" dirty="0"/>
          </a:p>
          <a:p>
            <a:pPr lvl="2">
              <a:lnSpc>
                <a:spcPct val="150000"/>
              </a:lnSpc>
            </a:pPr>
            <a:r>
              <a:rPr lang="zh-CN" altLang="en-US" sz="1600" dirty="0"/>
              <a:t>遇到第一个源目的前缀报文时建立</a:t>
            </a:r>
            <a:endParaRPr lang="en-US" altLang="zh-CN" sz="1600" dirty="0"/>
          </a:p>
          <a:p>
            <a:pPr lvl="2">
              <a:lnSpc>
                <a:spcPct val="150000"/>
              </a:lnSpc>
            </a:pPr>
            <a:r>
              <a:rPr lang="zh-CN" altLang="en-US" sz="1600" dirty="0"/>
              <a:t>生存期过期时删除</a:t>
            </a:r>
            <a:endParaRPr lang="en-US" altLang="zh-CN" sz="1600" dirty="0"/>
          </a:p>
          <a:p>
            <a:pPr lvl="1">
              <a:lnSpc>
                <a:spcPct val="150000"/>
              </a:lnSpc>
            </a:pPr>
            <a:r>
              <a:rPr lang="zh-CN" altLang="en-US" sz="1600" dirty="0"/>
              <a:t>进行非对称加密计算与哈希计算</a:t>
            </a:r>
            <a:endParaRPr lang="en-US" altLang="zh-CN" sz="1600" dirty="0"/>
          </a:p>
          <a:p>
            <a:r>
              <a:rPr lang="en-US" altLang="zh-CN" sz="1600" dirty="0"/>
              <a:t>SRv6 Controller</a:t>
            </a:r>
            <a:r>
              <a:rPr lang="zh-CN" altLang="en-US" sz="1600" dirty="0"/>
              <a:t>与</a:t>
            </a:r>
            <a:r>
              <a:rPr lang="en-US" altLang="zh-CN" sz="1600" dirty="0"/>
              <a:t>SRv6</a:t>
            </a:r>
            <a:r>
              <a:rPr lang="zh-CN" altLang="en-US" sz="1600" dirty="0"/>
              <a:t>路由器之间的通信</a:t>
            </a:r>
            <a:endParaRPr lang="en-US" altLang="zh-CN" sz="1600" dirty="0"/>
          </a:p>
          <a:p>
            <a:pPr lvl="1"/>
            <a:r>
              <a:rPr lang="zh-CN" altLang="en-US" sz="1600" dirty="0"/>
              <a:t>路由器需要及时将自身前缀及公钥对应关系同步至</a:t>
            </a:r>
            <a:r>
              <a:rPr lang="en-US" altLang="zh-CN" sz="1600" dirty="0"/>
              <a:t>SRv6</a:t>
            </a:r>
            <a:r>
              <a:rPr lang="zh-CN" altLang="en-US" sz="1600" dirty="0"/>
              <a:t>控制器</a:t>
            </a:r>
          </a:p>
          <a:p>
            <a:pPr lvl="1"/>
            <a:r>
              <a:rPr lang="zh-CN" altLang="en-US" sz="1600" dirty="0"/>
              <a:t>路由器需要获取特定前缀所对应的公钥</a:t>
            </a:r>
            <a:endParaRPr lang="en-US" altLang="zh-CN" sz="1600" dirty="0"/>
          </a:p>
          <a:p>
            <a:pPr lvl="1"/>
            <a:endParaRPr lang="en-US" altLang="zh-CN" dirty="0"/>
          </a:p>
          <a:p>
            <a:pPr lvl="1"/>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48375861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1FCFD5-56F1-409A-8EAF-131DD682CFF2}"/>
              </a:ext>
            </a:extLst>
          </p:cNvPr>
          <p:cNvSpPr>
            <a:spLocks noGrp="1"/>
          </p:cNvSpPr>
          <p:nvPr>
            <p:ph type="title"/>
          </p:nvPr>
        </p:nvSpPr>
        <p:spPr/>
        <p:txBody>
          <a:bodyPr/>
          <a:lstStyle/>
          <a:p>
            <a:r>
              <a:rPr lang="en-US" altLang="zh-CN" dirty="0"/>
              <a:t>SRP</a:t>
            </a:r>
            <a:r>
              <a:rPr lang="zh-CN" altLang="en-US" dirty="0"/>
              <a:t>评估</a:t>
            </a:r>
          </a:p>
        </p:txBody>
      </p:sp>
      <p:sp>
        <p:nvSpPr>
          <p:cNvPr id="3" name="内容占位符 2">
            <a:extLst>
              <a:ext uri="{FF2B5EF4-FFF2-40B4-BE49-F238E27FC236}">
                <a16:creationId xmlns:a16="http://schemas.microsoft.com/office/drawing/2014/main" id="{005C75B2-C0F3-4410-8665-33B4E0906291}"/>
              </a:ext>
            </a:extLst>
          </p:cNvPr>
          <p:cNvSpPr>
            <a:spLocks noGrp="1"/>
          </p:cNvSpPr>
          <p:nvPr>
            <p:ph idx="1"/>
          </p:nvPr>
        </p:nvSpPr>
        <p:spPr>
          <a:xfrm>
            <a:off x="563180" y="1327429"/>
            <a:ext cx="11068815" cy="4589462"/>
          </a:xfrm>
        </p:spPr>
        <p:txBody>
          <a:bodyPr/>
          <a:lstStyle/>
          <a:p>
            <a:pPr>
              <a:lnSpc>
                <a:spcPct val="150000"/>
              </a:lnSpc>
            </a:pPr>
            <a:r>
              <a:rPr lang="zh-CN" altLang="en-US" sz="1600" dirty="0"/>
              <a:t>功能性评估</a:t>
            </a:r>
            <a:endParaRPr lang="en-US" altLang="zh-CN" sz="1600" dirty="0"/>
          </a:p>
          <a:p>
            <a:pPr lvl="1">
              <a:lnSpc>
                <a:spcPct val="150000"/>
              </a:lnSpc>
            </a:pPr>
            <a:r>
              <a:rPr lang="zh-CN" altLang="en-US" sz="1600" dirty="0"/>
              <a:t>前提</a:t>
            </a:r>
            <a:endParaRPr lang="en-US" altLang="zh-CN" sz="1600" dirty="0"/>
          </a:p>
          <a:p>
            <a:pPr lvl="2">
              <a:lnSpc>
                <a:spcPct val="150000"/>
              </a:lnSpc>
            </a:pPr>
            <a:r>
              <a:rPr lang="zh-CN" altLang="en-US" sz="1600" dirty="0"/>
              <a:t>自治域</a:t>
            </a:r>
            <a:r>
              <a:rPr lang="en-US" altLang="zh-CN" sz="1600" dirty="0"/>
              <a:t>AS1</a:t>
            </a:r>
            <a:r>
              <a:rPr lang="zh-CN" altLang="en-US" sz="1600" dirty="0"/>
              <a:t>、</a:t>
            </a:r>
            <a:r>
              <a:rPr lang="en-US" altLang="zh-CN" sz="1600" dirty="0"/>
              <a:t>AS2</a:t>
            </a:r>
            <a:r>
              <a:rPr lang="zh-CN" altLang="en-US" sz="1600" dirty="0"/>
              <a:t>作为部署域，自治域</a:t>
            </a:r>
            <a:r>
              <a:rPr lang="en-US" altLang="zh-CN" sz="1600" dirty="0"/>
              <a:t>AS3</a:t>
            </a:r>
            <a:r>
              <a:rPr lang="zh-CN" altLang="en-US" sz="1600" dirty="0"/>
              <a:t>作为非部署域</a:t>
            </a:r>
            <a:endParaRPr lang="en-US" altLang="zh-CN" sz="1600" dirty="0"/>
          </a:p>
          <a:p>
            <a:pPr lvl="1">
              <a:lnSpc>
                <a:spcPct val="150000"/>
              </a:lnSpc>
            </a:pPr>
            <a:r>
              <a:rPr lang="zh-CN" altLang="en-US" sz="1600" dirty="0"/>
              <a:t>测试场景</a:t>
            </a:r>
            <a:endParaRPr lang="en-US" altLang="zh-CN" sz="1600" dirty="0"/>
          </a:p>
          <a:p>
            <a:pPr lvl="2">
              <a:lnSpc>
                <a:spcPct val="150000"/>
              </a:lnSpc>
            </a:pPr>
            <a:r>
              <a:rPr lang="en-US" altLang="zh-CN" sz="1600" dirty="0"/>
              <a:t>AS1</a:t>
            </a:r>
            <a:r>
              <a:rPr lang="zh-CN" altLang="en-US" sz="1600" dirty="0"/>
              <a:t>下主机伪造其它自治域的</a:t>
            </a:r>
            <a:r>
              <a:rPr lang="en-US" altLang="zh-CN" sz="1600" dirty="0"/>
              <a:t>IP</a:t>
            </a:r>
            <a:r>
              <a:rPr lang="zh-CN" altLang="en-US" sz="1600" dirty="0"/>
              <a:t>地址发送报文测试</a:t>
            </a:r>
            <a:endParaRPr lang="en-US" altLang="zh-CN" sz="1600" dirty="0"/>
          </a:p>
          <a:p>
            <a:pPr lvl="2">
              <a:lnSpc>
                <a:spcPct val="150000"/>
              </a:lnSpc>
            </a:pPr>
            <a:r>
              <a:rPr lang="en-US" altLang="zh-CN" sz="1600" dirty="0"/>
              <a:t>AS3</a:t>
            </a:r>
            <a:r>
              <a:rPr lang="zh-CN" altLang="en-US" sz="1600" dirty="0"/>
              <a:t>下主机伪造</a:t>
            </a:r>
            <a:r>
              <a:rPr lang="en-US" altLang="zh-CN" sz="1600" dirty="0"/>
              <a:t>AS1</a:t>
            </a:r>
            <a:r>
              <a:rPr lang="zh-CN" altLang="en-US" sz="1600" dirty="0"/>
              <a:t>的</a:t>
            </a:r>
            <a:r>
              <a:rPr lang="en-US" altLang="zh-CN" sz="1600" dirty="0"/>
              <a:t>IP</a:t>
            </a:r>
            <a:r>
              <a:rPr lang="zh-CN" altLang="en-US" sz="1600" dirty="0"/>
              <a:t>地址给</a:t>
            </a:r>
            <a:r>
              <a:rPr lang="en-US" altLang="zh-CN" sz="1600" dirty="0"/>
              <a:t>AS2</a:t>
            </a:r>
            <a:r>
              <a:rPr lang="zh-CN" altLang="en-US" sz="1600" dirty="0"/>
              <a:t>发送报文测试</a:t>
            </a:r>
            <a:endParaRPr lang="en-US" altLang="zh-CN" sz="1600" dirty="0"/>
          </a:p>
          <a:p>
            <a:pPr>
              <a:lnSpc>
                <a:spcPct val="150000"/>
              </a:lnSpc>
            </a:pPr>
            <a:r>
              <a:rPr lang="zh-CN" altLang="en-US" sz="1600" dirty="0"/>
              <a:t>表现性评估</a:t>
            </a:r>
            <a:endParaRPr lang="en-US" altLang="zh-CN" sz="1600" dirty="0"/>
          </a:p>
          <a:p>
            <a:pPr lvl="1">
              <a:lnSpc>
                <a:spcPct val="150000"/>
              </a:lnSpc>
            </a:pPr>
            <a:r>
              <a:rPr lang="zh-CN" altLang="en-US" sz="1600" dirty="0"/>
              <a:t>评估</a:t>
            </a:r>
            <a:r>
              <a:rPr lang="en-US" altLang="zh-CN" sz="1600" dirty="0"/>
              <a:t>SRP</a:t>
            </a:r>
            <a:r>
              <a:rPr lang="zh-CN" altLang="en-US" sz="1600" dirty="0"/>
              <a:t>密钥协商开销</a:t>
            </a:r>
            <a:endParaRPr lang="en-US" altLang="zh-CN" sz="1600" dirty="0"/>
          </a:p>
          <a:p>
            <a:pPr lvl="2">
              <a:lnSpc>
                <a:spcPct val="150000"/>
              </a:lnSpc>
            </a:pPr>
            <a:r>
              <a:rPr lang="zh-CN" altLang="en-US" sz="1600" dirty="0"/>
              <a:t>非对称加密计算开销</a:t>
            </a:r>
            <a:endParaRPr lang="en-US" altLang="zh-CN" sz="1600" dirty="0"/>
          </a:p>
          <a:p>
            <a:pPr lvl="1">
              <a:lnSpc>
                <a:spcPct val="150000"/>
              </a:lnSpc>
            </a:pPr>
            <a:r>
              <a:rPr lang="zh-CN" altLang="en-US" sz="1600" dirty="0"/>
              <a:t>评估</a:t>
            </a:r>
            <a:r>
              <a:rPr lang="en-US" altLang="zh-CN" sz="1600" dirty="0"/>
              <a:t>SRP</a:t>
            </a:r>
            <a:r>
              <a:rPr lang="zh-CN" altLang="en-US" sz="1600" dirty="0"/>
              <a:t>数据通信开销</a:t>
            </a:r>
            <a:endParaRPr lang="en-US" altLang="zh-CN" sz="1600" dirty="0"/>
          </a:p>
          <a:p>
            <a:pPr lvl="2">
              <a:lnSpc>
                <a:spcPct val="150000"/>
              </a:lnSpc>
            </a:pPr>
            <a:r>
              <a:rPr lang="zh-CN" altLang="en-US" sz="1600" dirty="0"/>
              <a:t>哈希计算开销</a:t>
            </a:r>
            <a:endParaRPr lang="en-US" altLang="zh-CN" sz="1600" dirty="0"/>
          </a:p>
          <a:p>
            <a:pPr lvl="2">
              <a:lnSpc>
                <a:spcPct val="150000"/>
              </a:lnSpc>
            </a:pPr>
            <a:r>
              <a:rPr lang="zh-CN" altLang="en-US" sz="1600" dirty="0"/>
              <a:t>标签生成与标签验证开销</a:t>
            </a:r>
          </a:p>
        </p:txBody>
      </p:sp>
    </p:spTree>
    <p:extLst>
      <p:ext uri="{BB962C8B-B14F-4D97-AF65-F5344CB8AC3E}">
        <p14:creationId xmlns:p14="http://schemas.microsoft.com/office/powerpoint/2010/main" val="428322035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761C7-EE8C-4D61-A8DA-4737556594F9}"/>
              </a:ext>
            </a:extLst>
          </p:cNvPr>
          <p:cNvSpPr>
            <a:spLocks noGrp="1"/>
          </p:cNvSpPr>
          <p:nvPr>
            <p:ph type="title"/>
          </p:nvPr>
        </p:nvSpPr>
        <p:spPr/>
        <p:txBody>
          <a:bodyPr/>
          <a:lstStyle/>
          <a:p>
            <a:r>
              <a:rPr lang="zh-CN" altLang="en-US" dirty="0"/>
              <a:t>预期成果</a:t>
            </a:r>
          </a:p>
        </p:txBody>
      </p:sp>
      <p:sp>
        <p:nvSpPr>
          <p:cNvPr id="3" name="内容占位符 2">
            <a:extLst>
              <a:ext uri="{FF2B5EF4-FFF2-40B4-BE49-F238E27FC236}">
                <a16:creationId xmlns:a16="http://schemas.microsoft.com/office/drawing/2014/main" id="{C7F63098-B612-491D-B54F-42BBFE565E3F}"/>
              </a:ext>
            </a:extLst>
          </p:cNvPr>
          <p:cNvSpPr>
            <a:spLocks noGrp="1"/>
          </p:cNvSpPr>
          <p:nvPr>
            <p:ph idx="1"/>
          </p:nvPr>
        </p:nvSpPr>
        <p:spPr/>
        <p:txBody>
          <a:bodyPr/>
          <a:lstStyle/>
          <a:p>
            <a:pPr>
              <a:lnSpc>
                <a:spcPct val="150000"/>
              </a:lnSpc>
            </a:pPr>
            <a:r>
              <a:rPr lang="zh-CN" altLang="en-US" dirty="0"/>
              <a:t>接入网源地址验证</a:t>
            </a:r>
            <a:r>
              <a:rPr lang="en-US" altLang="zh-CN" dirty="0"/>
              <a:t>P4SAVI</a:t>
            </a:r>
          </a:p>
          <a:p>
            <a:pPr>
              <a:lnSpc>
                <a:spcPct val="150000"/>
              </a:lnSpc>
            </a:pPr>
            <a:r>
              <a:rPr lang="zh-CN" altLang="en-US" dirty="0"/>
              <a:t>自治域间源地址验证</a:t>
            </a:r>
            <a:r>
              <a:rPr lang="en-US" altLang="zh-CN" dirty="0"/>
              <a:t>SRP</a:t>
            </a:r>
            <a:endParaRPr lang="zh-CN" altLang="en-US" dirty="0"/>
          </a:p>
        </p:txBody>
      </p:sp>
    </p:spTree>
    <p:extLst>
      <p:ext uri="{BB962C8B-B14F-4D97-AF65-F5344CB8AC3E}">
        <p14:creationId xmlns:p14="http://schemas.microsoft.com/office/powerpoint/2010/main" val="208280708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a:extLst>
              <a:ext uri="{FF2B5EF4-FFF2-40B4-BE49-F238E27FC236}">
                <a16:creationId xmlns:a16="http://schemas.microsoft.com/office/drawing/2014/main" id="{1624B2EF-9E30-4942-9500-2BB0B57B2FD0}"/>
              </a:ext>
            </a:extLst>
          </p:cNvPr>
          <p:cNvSpPr/>
          <p:nvPr/>
        </p:nvSpPr>
        <p:spPr bwMode="auto">
          <a:xfrm>
            <a:off x="2309505" y="1314796"/>
            <a:ext cx="7654565" cy="5128181"/>
          </a:xfrm>
          <a:prstGeom prst="rect">
            <a:avLst/>
          </a:prstGeom>
          <a:solidFill>
            <a:schemeClr val="bg1"/>
          </a:solidFill>
          <a:ln w="1905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楷体_GB2312" pitchFamily="49" charset="-122"/>
            </a:endParaRPr>
          </a:p>
        </p:txBody>
      </p:sp>
      <p:sp>
        <p:nvSpPr>
          <p:cNvPr id="2" name="标题 1">
            <a:extLst>
              <a:ext uri="{FF2B5EF4-FFF2-40B4-BE49-F238E27FC236}">
                <a16:creationId xmlns:a16="http://schemas.microsoft.com/office/drawing/2014/main" id="{C1A98F65-9696-4A55-A359-0C7DAB3709DF}"/>
              </a:ext>
            </a:extLst>
          </p:cNvPr>
          <p:cNvSpPr>
            <a:spLocks noGrp="1"/>
          </p:cNvSpPr>
          <p:nvPr>
            <p:ph type="title"/>
          </p:nvPr>
        </p:nvSpPr>
        <p:spPr/>
        <p:txBody>
          <a:bodyPr/>
          <a:lstStyle/>
          <a:p>
            <a:r>
              <a:rPr lang="en-US" altLang="zh-CN" dirty="0"/>
              <a:t>IPv6</a:t>
            </a:r>
            <a:r>
              <a:rPr lang="zh-CN" altLang="en-US" dirty="0"/>
              <a:t>源地址验证原型系统</a:t>
            </a:r>
          </a:p>
        </p:txBody>
      </p:sp>
      <p:sp>
        <p:nvSpPr>
          <p:cNvPr id="4" name="云形 3">
            <a:extLst>
              <a:ext uri="{FF2B5EF4-FFF2-40B4-BE49-F238E27FC236}">
                <a16:creationId xmlns:a16="http://schemas.microsoft.com/office/drawing/2014/main" id="{953C98E5-1DFF-4E80-AA84-878F25522FB7}"/>
              </a:ext>
            </a:extLst>
          </p:cNvPr>
          <p:cNvSpPr/>
          <p:nvPr/>
        </p:nvSpPr>
        <p:spPr bwMode="auto">
          <a:xfrm>
            <a:off x="2618824" y="3596710"/>
            <a:ext cx="3374796" cy="2356701"/>
          </a:xfrm>
          <a:prstGeom prst="cloud">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AS1</a:t>
            </a:r>
          </a:p>
        </p:txBody>
      </p:sp>
      <p:sp>
        <p:nvSpPr>
          <p:cNvPr id="5" name="云形 4">
            <a:extLst>
              <a:ext uri="{FF2B5EF4-FFF2-40B4-BE49-F238E27FC236}">
                <a16:creationId xmlns:a16="http://schemas.microsoft.com/office/drawing/2014/main" id="{F786B89C-8B58-4DA8-8CC4-E9C98431CD13}"/>
              </a:ext>
            </a:extLst>
          </p:cNvPr>
          <p:cNvSpPr/>
          <p:nvPr/>
        </p:nvSpPr>
        <p:spPr bwMode="auto">
          <a:xfrm>
            <a:off x="6247103" y="1512523"/>
            <a:ext cx="3363798" cy="2130458"/>
          </a:xfrm>
          <a:prstGeom prst="cloud">
            <a:avLst/>
          </a:prstGeom>
          <a:solidFill>
            <a:schemeClr val="bg1"/>
          </a:solid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AS2</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0490E2E0-4C77-46EA-8531-3985D4D8D5CE}"/>
              </a:ext>
            </a:extLst>
          </p:cNvPr>
          <p:cNvCxnSpPr>
            <a:cxnSpLocks/>
            <a:stCxn id="67" idx="3"/>
            <a:endCxn id="66" idx="2"/>
          </p:cNvCxnSpPr>
          <p:nvPr/>
        </p:nvCxnSpPr>
        <p:spPr bwMode="auto">
          <a:xfrm flipV="1">
            <a:off x="7081604" y="3125075"/>
            <a:ext cx="609947" cy="135270"/>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cxnSp>
        <p:nvCxnSpPr>
          <p:cNvPr id="11" name="直接连接符 10">
            <a:extLst>
              <a:ext uri="{FF2B5EF4-FFF2-40B4-BE49-F238E27FC236}">
                <a16:creationId xmlns:a16="http://schemas.microsoft.com/office/drawing/2014/main" id="{CF9F6B9E-9DF6-4880-A5C3-E0715C1C0E20}"/>
              </a:ext>
            </a:extLst>
          </p:cNvPr>
          <p:cNvCxnSpPr>
            <a:cxnSpLocks/>
            <a:stCxn id="41" idx="0"/>
            <a:endCxn id="40" idx="2"/>
          </p:cNvCxnSpPr>
          <p:nvPr/>
        </p:nvCxnSpPr>
        <p:spPr bwMode="auto">
          <a:xfrm flipV="1">
            <a:off x="5175131" y="3872227"/>
            <a:ext cx="340302" cy="248486"/>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cxnSp>
        <p:nvCxnSpPr>
          <p:cNvPr id="12" name="直接连接符 11">
            <a:extLst>
              <a:ext uri="{FF2B5EF4-FFF2-40B4-BE49-F238E27FC236}">
                <a16:creationId xmlns:a16="http://schemas.microsoft.com/office/drawing/2014/main" id="{610B5F52-2F2E-4CA8-A0C5-3C97F758A518}"/>
              </a:ext>
            </a:extLst>
          </p:cNvPr>
          <p:cNvCxnSpPr>
            <a:cxnSpLocks/>
            <a:stCxn id="40" idx="3"/>
          </p:cNvCxnSpPr>
          <p:nvPr/>
        </p:nvCxnSpPr>
        <p:spPr bwMode="auto">
          <a:xfrm flipV="1">
            <a:off x="5767613" y="3358489"/>
            <a:ext cx="944209" cy="261558"/>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pic>
        <p:nvPicPr>
          <p:cNvPr id="13" name="Picture 10" descr="C:\Users\ecoffey\AppData\Local\Temp\Rar$DRa0.324\30072_Device_server_default_256.png">
            <a:extLst>
              <a:ext uri="{FF2B5EF4-FFF2-40B4-BE49-F238E27FC236}">
                <a16:creationId xmlns:a16="http://schemas.microsoft.com/office/drawing/2014/main" id="{DC86BC30-51BF-44F2-BE80-859BE5F4CE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6585" y="5043272"/>
            <a:ext cx="514993" cy="5149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C:\Users\ecoffey\AppData\Local\Temp\Rar$DRa0.324\30072_Device_server_default_256.png">
            <a:extLst>
              <a:ext uri="{FF2B5EF4-FFF2-40B4-BE49-F238E27FC236}">
                <a16:creationId xmlns:a16="http://schemas.microsoft.com/office/drawing/2014/main" id="{793ABF8D-6245-4A86-AFAA-197C76E78E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9733" y="5043272"/>
            <a:ext cx="514993" cy="51499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接连接符 16">
            <a:extLst>
              <a:ext uri="{FF2B5EF4-FFF2-40B4-BE49-F238E27FC236}">
                <a16:creationId xmlns:a16="http://schemas.microsoft.com/office/drawing/2014/main" id="{A445313E-E6F4-4B2C-81B2-12FCF52A3AB5}"/>
              </a:ext>
            </a:extLst>
          </p:cNvPr>
          <p:cNvCxnSpPr>
            <a:cxnSpLocks/>
            <a:stCxn id="14" idx="0"/>
            <a:endCxn id="39" idx="3"/>
          </p:cNvCxnSpPr>
          <p:nvPr/>
        </p:nvCxnSpPr>
        <p:spPr bwMode="auto">
          <a:xfrm flipH="1" flipV="1">
            <a:off x="4542454" y="4794786"/>
            <a:ext cx="294776" cy="248486"/>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cxnSp>
        <p:nvCxnSpPr>
          <p:cNvPr id="18" name="直接连接符 17">
            <a:extLst>
              <a:ext uri="{FF2B5EF4-FFF2-40B4-BE49-F238E27FC236}">
                <a16:creationId xmlns:a16="http://schemas.microsoft.com/office/drawing/2014/main" id="{D1CCBB86-7446-484A-A3E2-13068D1D2A50}"/>
              </a:ext>
            </a:extLst>
          </p:cNvPr>
          <p:cNvCxnSpPr>
            <a:cxnSpLocks/>
            <a:stCxn id="13" idx="0"/>
            <a:endCxn id="39" idx="1"/>
          </p:cNvCxnSpPr>
          <p:nvPr/>
        </p:nvCxnSpPr>
        <p:spPr bwMode="auto">
          <a:xfrm flipV="1">
            <a:off x="3594082" y="4794786"/>
            <a:ext cx="328949" cy="248486"/>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cxnSp>
        <p:nvCxnSpPr>
          <p:cNvPr id="19" name="直接连接符 18">
            <a:extLst>
              <a:ext uri="{FF2B5EF4-FFF2-40B4-BE49-F238E27FC236}">
                <a16:creationId xmlns:a16="http://schemas.microsoft.com/office/drawing/2014/main" id="{51997215-F8C0-4B2A-893D-7D26CDCA97FC}"/>
              </a:ext>
            </a:extLst>
          </p:cNvPr>
          <p:cNvCxnSpPr>
            <a:cxnSpLocks/>
            <a:stCxn id="68" idx="1"/>
            <a:endCxn id="70" idx="2"/>
          </p:cNvCxnSpPr>
          <p:nvPr/>
        </p:nvCxnSpPr>
        <p:spPr bwMode="auto">
          <a:xfrm flipH="1" flipV="1">
            <a:off x="7749277" y="2102924"/>
            <a:ext cx="264776" cy="242024"/>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cxnSp>
        <p:nvCxnSpPr>
          <p:cNvPr id="20" name="直接连接符 19">
            <a:extLst>
              <a:ext uri="{FF2B5EF4-FFF2-40B4-BE49-F238E27FC236}">
                <a16:creationId xmlns:a16="http://schemas.microsoft.com/office/drawing/2014/main" id="{DA9426DD-AB25-43D1-8025-88842646B4A0}"/>
              </a:ext>
            </a:extLst>
          </p:cNvPr>
          <p:cNvCxnSpPr>
            <a:cxnSpLocks/>
            <a:stCxn id="69" idx="2"/>
            <a:endCxn id="68" idx="3"/>
          </p:cNvCxnSpPr>
          <p:nvPr/>
        </p:nvCxnSpPr>
        <p:spPr bwMode="auto">
          <a:xfrm flipH="1">
            <a:off x="8633476" y="2102924"/>
            <a:ext cx="205608" cy="242024"/>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sp>
        <p:nvSpPr>
          <p:cNvPr id="21" name="文本框 20">
            <a:extLst>
              <a:ext uri="{FF2B5EF4-FFF2-40B4-BE49-F238E27FC236}">
                <a16:creationId xmlns:a16="http://schemas.microsoft.com/office/drawing/2014/main" id="{8C648213-4CEE-4232-9E99-203760A8694D}"/>
              </a:ext>
            </a:extLst>
          </p:cNvPr>
          <p:cNvSpPr txBox="1"/>
          <p:nvPr/>
        </p:nvSpPr>
        <p:spPr>
          <a:xfrm>
            <a:off x="4084548" y="3214889"/>
            <a:ext cx="121058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边界路由器</a:t>
            </a:r>
          </a:p>
        </p:txBody>
      </p:sp>
      <p:sp>
        <p:nvSpPr>
          <p:cNvPr id="22" name="文本框 21">
            <a:extLst>
              <a:ext uri="{FF2B5EF4-FFF2-40B4-BE49-F238E27FC236}">
                <a16:creationId xmlns:a16="http://schemas.microsoft.com/office/drawing/2014/main" id="{5906108B-8BC4-4229-83DD-2A38E00FB5CC}"/>
              </a:ext>
            </a:extLst>
          </p:cNvPr>
          <p:cNvSpPr txBox="1"/>
          <p:nvPr/>
        </p:nvSpPr>
        <p:spPr>
          <a:xfrm>
            <a:off x="6175989" y="3540333"/>
            <a:ext cx="121058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边界路由器</a:t>
            </a:r>
          </a:p>
        </p:txBody>
      </p:sp>
      <p:sp>
        <p:nvSpPr>
          <p:cNvPr id="23" name="文本框 22">
            <a:extLst>
              <a:ext uri="{FF2B5EF4-FFF2-40B4-BE49-F238E27FC236}">
                <a16:creationId xmlns:a16="http://schemas.microsoft.com/office/drawing/2014/main" id="{A201E693-2BA9-4927-9826-BA5D0C4493D8}"/>
              </a:ext>
            </a:extLst>
          </p:cNvPr>
          <p:cNvSpPr txBox="1"/>
          <p:nvPr/>
        </p:nvSpPr>
        <p:spPr>
          <a:xfrm>
            <a:off x="3662664" y="4108449"/>
            <a:ext cx="59503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网关</a:t>
            </a:r>
          </a:p>
        </p:txBody>
      </p:sp>
      <p:sp>
        <p:nvSpPr>
          <p:cNvPr id="24" name="文本框 23">
            <a:extLst>
              <a:ext uri="{FF2B5EF4-FFF2-40B4-BE49-F238E27FC236}">
                <a16:creationId xmlns:a16="http://schemas.microsoft.com/office/drawing/2014/main" id="{85B36F00-278F-46DD-98DB-5E595BECAC37}"/>
              </a:ext>
            </a:extLst>
          </p:cNvPr>
          <p:cNvSpPr txBox="1"/>
          <p:nvPr/>
        </p:nvSpPr>
        <p:spPr>
          <a:xfrm>
            <a:off x="7881665" y="2703618"/>
            <a:ext cx="59503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网关</a:t>
            </a:r>
          </a:p>
        </p:txBody>
      </p:sp>
      <p:sp>
        <p:nvSpPr>
          <p:cNvPr id="25" name="文本框 24">
            <a:extLst>
              <a:ext uri="{FF2B5EF4-FFF2-40B4-BE49-F238E27FC236}">
                <a16:creationId xmlns:a16="http://schemas.microsoft.com/office/drawing/2014/main" id="{4E4F8EB1-6FD5-4046-A840-E4F17FDB7C67}"/>
              </a:ext>
            </a:extLst>
          </p:cNvPr>
          <p:cNvSpPr txBox="1"/>
          <p:nvPr/>
        </p:nvSpPr>
        <p:spPr>
          <a:xfrm>
            <a:off x="3946016" y="5993294"/>
            <a:ext cx="962123"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前缀 </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57EFA173-EEDF-4187-B1E7-CE869E0DD194}"/>
              </a:ext>
            </a:extLst>
          </p:cNvPr>
          <p:cNvSpPr txBox="1"/>
          <p:nvPr/>
        </p:nvSpPr>
        <p:spPr>
          <a:xfrm>
            <a:off x="7524397" y="3727987"/>
            <a:ext cx="962123"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前缀 </a:t>
            </a: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pic>
        <p:nvPicPr>
          <p:cNvPr id="39" name="Picture 10" descr="C:\Users\ecoffey\AppData\Local\Temp\Rar$DRa0.076\Device_100base_T_hub_3141_default_256.png">
            <a:extLst>
              <a:ext uri="{FF2B5EF4-FFF2-40B4-BE49-F238E27FC236}">
                <a16:creationId xmlns:a16="http://schemas.microsoft.com/office/drawing/2014/main" id="{BED439F3-1E1F-41F2-8F88-9E4AC82ECE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031" y="4485074"/>
            <a:ext cx="619423" cy="6194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C:\Users\ecoffey\AppData\Local\Temp\Rar$DRa0.832\30003_Device_ASR5000_default_256.png">
            <a:extLst>
              <a:ext uri="{FF2B5EF4-FFF2-40B4-BE49-F238E27FC236}">
                <a16:creationId xmlns:a16="http://schemas.microsoft.com/office/drawing/2014/main" id="{1FA69BAF-3F97-4951-BE02-347E8326D6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3252" y="3367866"/>
            <a:ext cx="504361" cy="50436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C:\Users\ecoffey\AppData\Local\Temp\Rar$DRa0.832\30003_Device_ASR5000_default_256.png">
            <a:extLst>
              <a:ext uri="{FF2B5EF4-FFF2-40B4-BE49-F238E27FC236}">
                <a16:creationId xmlns:a16="http://schemas.microsoft.com/office/drawing/2014/main" id="{244D6BA5-C81F-48F4-93B3-C6BCB77532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3687" y="4120713"/>
            <a:ext cx="502888" cy="502888"/>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直接连接符 57">
            <a:extLst>
              <a:ext uri="{FF2B5EF4-FFF2-40B4-BE49-F238E27FC236}">
                <a16:creationId xmlns:a16="http://schemas.microsoft.com/office/drawing/2014/main" id="{B0C3EC68-FBB8-4FF1-AE0D-213FBFC380A7}"/>
              </a:ext>
            </a:extLst>
          </p:cNvPr>
          <p:cNvCxnSpPr>
            <a:cxnSpLocks/>
            <a:stCxn id="39" idx="3"/>
            <a:endCxn id="41" idx="2"/>
          </p:cNvCxnSpPr>
          <p:nvPr/>
        </p:nvCxnSpPr>
        <p:spPr bwMode="auto">
          <a:xfrm flipV="1">
            <a:off x="4542454" y="4623601"/>
            <a:ext cx="632677" cy="171185"/>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pic>
        <p:nvPicPr>
          <p:cNvPr id="66" name="Picture 10" descr="C:\Users\ecoffey\AppData\Local\Temp\Rar$DRa0.832\30003_Device_ASR5000_default_256.png">
            <a:extLst>
              <a:ext uri="{FF2B5EF4-FFF2-40B4-BE49-F238E27FC236}">
                <a16:creationId xmlns:a16="http://schemas.microsoft.com/office/drawing/2014/main" id="{EAECDCCD-C3F4-44C7-AE3B-0D1D1123AE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9370" y="2620714"/>
            <a:ext cx="504361" cy="50436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C:\Users\ecoffey\AppData\Local\Temp\Rar$DRa0.832\30003_Device_ASR5000_default_256.png">
            <a:extLst>
              <a:ext uri="{FF2B5EF4-FFF2-40B4-BE49-F238E27FC236}">
                <a16:creationId xmlns:a16="http://schemas.microsoft.com/office/drawing/2014/main" id="{6F2D2B4B-897D-4B37-85F9-13B76FBBD4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7243" y="3008164"/>
            <a:ext cx="504361" cy="50436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C:\Users\ecoffey\AppData\Local\Temp\Rar$DRa0.076\Device_100base_T_hub_3141_default_256.png">
            <a:extLst>
              <a:ext uri="{FF2B5EF4-FFF2-40B4-BE49-F238E27FC236}">
                <a16:creationId xmlns:a16="http://schemas.microsoft.com/office/drawing/2014/main" id="{A1831743-9D8D-4E31-B9C0-7ADF305035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3" y="2035236"/>
            <a:ext cx="619423" cy="61942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 descr="C:\Users\ecoffey\AppData\Local\Temp\Rar$DRa0.324\30072_Device_server_default_256.png">
            <a:extLst>
              <a:ext uri="{FF2B5EF4-FFF2-40B4-BE49-F238E27FC236}">
                <a16:creationId xmlns:a16="http://schemas.microsoft.com/office/drawing/2014/main" id="{45C11305-EA7A-48A6-BA44-333C7D757C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1587" y="1587929"/>
            <a:ext cx="514993" cy="51499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C:\Users\ecoffey\AppData\Local\Temp\Rar$DRa0.324\30072_Device_server_default_256.png">
            <a:extLst>
              <a:ext uri="{FF2B5EF4-FFF2-40B4-BE49-F238E27FC236}">
                <a16:creationId xmlns:a16="http://schemas.microsoft.com/office/drawing/2014/main" id="{C6941AD2-0416-41DC-A45B-2E189B5107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1780" y="1587929"/>
            <a:ext cx="514993" cy="514995"/>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直接连接符 81">
            <a:extLst>
              <a:ext uri="{FF2B5EF4-FFF2-40B4-BE49-F238E27FC236}">
                <a16:creationId xmlns:a16="http://schemas.microsoft.com/office/drawing/2014/main" id="{33030C9A-69B4-4AFB-96C7-A2ED483AB690}"/>
              </a:ext>
            </a:extLst>
          </p:cNvPr>
          <p:cNvCxnSpPr>
            <a:stCxn id="66" idx="0"/>
            <a:endCxn id="68" idx="1"/>
          </p:cNvCxnSpPr>
          <p:nvPr/>
        </p:nvCxnSpPr>
        <p:spPr bwMode="auto">
          <a:xfrm flipV="1">
            <a:off x="7691551" y="2344948"/>
            <a:ext cx="322502" cy="275766"/>
          </a:xfrm>
          <a:prstGeom prst="line">
            <a:avLst/>
          </a:prstGeom>
          <a:solidFill>
            <a:srgbClr val="AFE2E3"/>
          </a:solidFill>
          <a:ln w="25400" cap="flat" cmpd="sng" algn="ctr">
            <a:solidFill>
              <a:schemeClr val="tx1">
                <a:lumMod val="50000"/>
                <a:lumOff val="50000"/>
              </a:schemeClr>
            </a:solidFill>
            <a:prstDash val="dash"/>
            <a:round/>
            <a:headEnd type="none" w="med" len="med"/>
            <a:tailEnd type="none" w="med" len="med"/>
          </a:ln>
          <a:effectLst/>
        </p:spPr>
      </p:cxnSp>
      <p:pic>
        <p:nvPicPr>
          <p:cNvPr id="85" name="Picture 10" descr="C:\Users\ecoffey\AppData\Local\Temp\Rar$DRa0.934\30010_Device_cluster_controller_default_256.png">
            <a:extLst>
              <a:ext uri="{FF2B5EF4-FFF2-40B4-BE49-F238E27FC236}">
                <a16:creationId xmlns:a16="http://schemas.microsoft.com/office/drawing/2014/main" id="{BE71DBAE-8FB3-4C7D-B299-C372BE2030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9839" y="1881401"/>
            <a:ext cx="787395" cy="787395"/>
          </a:xfrm>
          <a:prstGeom prst="rect">
            <a:avLst/>
          </a:prstGeom>
          <a:noFill/>
          <a:extLst>
            <a:ext uri="{909E8E84-426E-40DD-AFC4-6F175D3DCCD1}">
              <a14:hiddenFill xmlns:a14="http://schemas.microsoft.com/office/drawing/2010/main">
                <a:solidFill>
                  <a:srgbClr val="FFFFFF"/>
                </a:solidFill>
              </a14:hiddenFill>
            </a:ext>
          </a:extLst>
        </p:spPr>
      </p:pic>
      <p:sp>
        <p:nvSpPr>
          <p:cNvPr id="86" name="文本框 85">
            <a:extLst>
              <a:ext uri="{FF2B5EF4-FFF2-40B4-BE49-F238E27FC236}">
                <a16:creationId xmlns:a16="http://schemas.microsoft.com/office/drawing/2014/main" id="{F60700F2-94E3-4748-9974-595047EB8226}"/>
              </a:ext>
            </a:extLst>
          </p:cNvPr>
          <p:cNvSpPr txBox="1"/>
          <p:nvPr/>
        </p:nvSpPr>
        <p:spPr>
          <a:xfrm>
            <a:off x="4145455" y="1764370"/>
            <a:ext cx="1281120"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SRv6</a:t>
            </a:r>
            <a:r>
              <a:rPr lang="zh-CN" altLang="en-US" sz="1600" dirty="0">
                <a:latin typeface="微软雅黑" panose="020B0503020204020204" pitchFamily="34" charset="-122"/>
                <a:ea typeface="微软雅黑" panose="020B0503020204020204" pitchFamily="34" charset="-122"/>
              </a:rPr>
              <a:t>控制器</a:t>
            </a:r>
          </a:p>
        </p:txBody>
      </p:sp>
    </p:spTree>
    <p:extLst>
      <p:ext uri="{BB962C8B-B14F-4D97-AF65-F5344CB8AC3E}">
        <p14:creationId xmlns:p14="http://schemas.microsoft.com/office/powerpoint/2010/main" val="144834596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B188E-1631-48DB-BD35-18B422BB71D4}"/>
              </a:ext>
            </a:extLst>
          </p:cNvPr>
          <p:cNvSpPr>
            <a:spLocks noGrp="1"/>
          </p:cNvSpPr>
          <p:nvPr>
            <p:ph type="title"/>
          </p:nvPr>
        </p:nvSpPr>
        <p:spPr/>
        <p:txBody>
          <a:bodyPr/>
          <a:lstStyle/>
          <a:p>
            <a:r>
              <a:rPr lang="zh-CN" altLang="en-US" dirty="0"/>
              <a:t>时间节点</a:t>
            </a:r>
            <a:r>
              <a:rPr lang="en-US" altLang="zh-CN" dirty="0"/>
              <a:t>(</a:t>
            </a:r>
            <a:r>
              <a:rPr lang="en-US" altLang="zh-CN" dirty="0">
                <a:solidFill>
                  <a:srgbClr val="FF0000"/>
                </a:solidFill>
              </a:rPr>
              <a:t>2020.4.15</a:t>
            </a:r>
            <a:r>
              <a:rPr lang="en-US" altLang="zh-CN" dirty="0"/>
              <a:t>)</a:t>
            </a:r>
            <a:endParaRPr lang="zh-CN" altLang="en-US" dirty="0"/>
          </a:p>
        </p:txBody>
      </p:sp>
      <p:graphicFrame>
        <p:nvGraphicFramePr>
          <p:cNvPr id="4" name="Table 7">
            <a:extLst>
              <a:ext uri="{FF2B5EF4-FFF2-40B4-BE49-F238E27FC236}">
                <a16:creationId xmlns:a16="http://schemas.microsoft.com/office/drawing/2014/main" id="{C9DEAE65-0388-472D-B025-D10838DBE014}"/>
              </a:ext>
            </a:extLst>
          </p:cNvPr>
          <p:cNvGraphicFramePr>
            <a:graphicFrameLocks noGrp="1"/>
          </p:cNvGraphicFramePr>
          <p:nvPr>
            <p:extLst>
              <p:ext uri="{D42A27DB-BD31-4B8C-83A1-F6EECF244321}">
                <p14:modId xmlns:p14="http://schemas.microsoft.com/office/powerpoint/2010/main" val="3753919526"/>
              </p:ext>
            </p:extLst>
          </p:nvPr>
        </p:nvGraphicFramePr>
        <p:xfrm>
          <a:off x="704341" y="2236589"/>
          <a:ext cx="10824876" cy="251460"/>
        </p:xfrm>
        <a:graphic>
          <a:graphicData uri="http://schemas.openxmlformats.org/drawingml/2006/table">
            <a:tbl>
              <a:tblPr firstRow="1" bandRow="1">
                <a:tableStyleId>{5C22544A-7EE6-4342-B048-85BDC9FD1C3A}</a:tableStyleId>
              </a:tblPr>
              <a:tblGrid>
                <a:gridCol w="902073">
                  <a:extLst>
                    <a:ext uri="{9D8B030D-6E8A-4147-A177-3AD203B41FA5}">
                      <a16:colId xmlns:a16="http://schemas.microsoft.com/office/drawing/2014/main" val="546464012"/>
                    </a:ext>
                  </a:extLst>
                </a:gridCol>
                <a:gridCol w="902073">
                  <a:extLst>
                    <a:ext uri="{9D8B030D-6E8A-4147-A177-3AD203B41FA5}">
                      <a16:colId xmlns:a16="http://schemas.microsoft.com/office/drawing/2014/main" val="1135916000"/>
                    </a:ext>
                  </a:extLst>
                </a:gridCol>
                <a:gridCol w="902073">
                  <a:extLst>
                    <a:ext uri="{9D8B030D-6E8A-4147-A177-3AD203B41FA5}">
                      <a16:colId xmlns:a16="http://schemas.microsoft.com/office/drawing/2014/main" val="3746845862"/>
                    </a:ext>
                  </a:extLst>
                </a:gridCol>
                <a:gridCol w="902073">
                  <a:extLst>
                    <a:ext uri="{9D8B030D-6E8A-4147-A177-3AD203B41FA5}">
                      <a16:colId xmlns:a16="http://schemas.microsoft.com/office/drawing/2014/main" val="3556633932"/>
                    </a:ext>
                  </a:extLst>
                </a:gridCol>
                <a:gridCol w="902073">
                  <a:extLst>
                    <a:ext uri="{9D8B030D-6E8A-4147-A177-3AD203B41FA5}">
                      <a16:colId xmlns:a16="http://schemas.microsoft.com/office/drawing/2014/main" val="1951714417"/>
                    </a:ext>
                  </a:extLst>
                </a:gridCol>
                <a:gridCol w="902073">
                  <a:extLst>
                    <a:ext uri="{9D8B030D-6E8A-4147-A177-3AD203B41FA5}">
                      <a16:colId xmlns:a16="http://schemas.microsoft.com/office/drawing/2014/main" val="4283545997"/>
                    </a:ext>
                  </a:extLst>
                </a:gridCol>
                <a:gridCol w="902073">
                  <a:extLst>
                    <a:ext uri="{9D8B030D-6E8A-4147-A177-3AD203B41FA5}">
                      <a16:colId xmlns:a16="http://schemas.microsoft.com/office/drawing/2014/main" val="914236481"/>
                    </a:ext>
                  </a:extLst>
                </a:gridCol>
                <a:gridCol w="902073">
                  <a:extLst>
                    <a:ext uri="{9D8B030D-6E8A-4147-A177-3AD203B41FA5}">
                      <a16:colId xmlns:a16="http://schemas.microsoft.com/office/drawing/2014/main" val="328402000"/>
                    </a:ext>
                  </a:extLst>
                </a:gridCol>
                <a:gridCol w="902073">
                  <a:extLst>
                    <a:ext uri="{9D8B030D-6E8A-4147-A177-3AD203B41FA5}">
                      <a16:colId xmlns:a16="http://schemas.microsoft.com/office/drawing/2014/main" val="1697366775"/>
                    </a:ext>
                  </a:extLst>
                </a:gridCol>
                <a:gridCol w="902073">
                  <a:extLst>
                    <a:ext uri="{9D8B030D-6E8A-4147-A177-3AD203B41FA5}">
                      <a16:colId xmlns:a16="http://schemas.microsoft.com/office/drawing/2014/main" val="3905155668"/>
                    </a:ext>
                  </a:extLst>
                </a:gridCol>
                <a:gridCol w="902073">
                  <a:extLst>
                    <a:ext uri="{9D8B030D-6E8A-4147-A177-3AD203B41FA5}">
                      <a16:colId xmlns:a16="http://schemas.microsoft.com/office/drawing/2014/main" val="2638094449"/>
                    </a:ext>
                  </a:extLst>
                </a:gridCol>
                <a:gridCol w="902073">
                  <a:extLst>
                    <a:ext uri="{9D8B030D-6E8A-4147-A177-3AD203B41FA5}">
                      <a16:colId xmlns:a16="http://schemas.microsoft.com/office/drawing/2014/main" val="1126406902"/>
                    </a:ext>
                  </a:extLst>
                </a:gridCol>
              </a:tblGrid>
              <a:tr h="230773">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5401980"/>
                  </a:ext>
                </a:extLst>
              </a:tr>
            </a:tbl>
          </a:graphicData>
        </a:graphic>
      </p:graphicFrame>
      <p:sp>
        <p:nvSpPr>
          <p:cNvPr id="5" name="Striped Right Arrow 1">
            <a:extLst>
              <a:ext uri="{FF2B5EF4-FFF2-40B4-BE49-F238E27FC236}">
                <a16:creationId xmlns:a16="http://schemas.microsoft.com/office/drawing/2014/main" id="{EBA3754C-BB67-4A5F-A07D-B80262B4F97C}"/>
              </a:ext>
            </a:extLst>
          </p:cNvPr>
          <p:cNvSpPr/>
          <p:nvPr/>
        </p:nvSpPr>
        <p:spPr>
          <a:xfrm>
            <a:off x="674361" y="2131337"/>
            <a:ext cx="11576197" cy="464024"/>
          </a:xfrm>
          <a:prstGeom prst="stripedRightArrow">
            <a:avLst>
              <a:gd name="adj1" fmla="val 50000"/>
              <a:gd name="adj2" fmla="val 89974"/>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FBE52C3-DFCF-4304-B310-72C36FE92337}"/>
              </a:ext>
            </a:extLst>
          </p:cNvPr>
          <p:cNvCxnSpPr/>
          <p:nvPr/>
        </p:nvCxnSpPr>
        <p:spPr>
          <a:xfrm>
            <a:off x="736199" y="1795312"/>
            <a:ext cx="0" cy="336025"/>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23EA4BD9-C300-4E2E-BBC2-ACEF1A3E6183}"/>
              </a:ext>
            </a:extLst>
          </p:cNvPr>
          <p:cNvSpPr/>
          <p:nvPr/>
        </p:nvSpPr>
        <p:spPr>
          <a:xfrm>
            <a:off x="0" y="1065345"/>
            <a:ext cx="1457450" cy="777457"/>
          </a:xfrm>
          <a:prstGeom prst="rect">
            <a:avLst/>
          </a:prstGeom>
        </p:spPr>
        <p:txBody>
          <a:bodyPr wrap="none">
            <a:spAutoFit/>
          </a:bodyPr>
          <a:lstStyle/>
          <a:p>
            <a:pPr algn="ctr" fontAlgn="auto">
              <a:lnSpc>
                <a:spcPct val="130000"/>
              </a:lnSpc>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现在</a:t>
            </a:r>
            <a:endParaRPr lang="en-US" altLang="zh-CN" b="1" dirty="0">
              <a:solidFill>
                <a:prstClr val="black"/>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pPr>
            <a:r>
              <a:rPr lang="en-US" altLang="zh-CN" b="1" dirty="0">
                <a:solidFill>
                  <a:prstClr val="black"/>
                </a:solidFill>
                <a:latin typeface="微软雅黑" panose="020B0503020204020204" pitchFamily="34" charset="-122"/>
                <a:ea typeface="微软雅黑" panose="020B0503020204020204" pitchFamily="34" charset="-122"/>
              </a:rPr>
              <a:t>2020.12.11</a:t>
            </a:r>
          </a:p>
        </p:txBody>
      </p:sp>
      <p:cxnSp>
        <p:nvCxnSpPr>
          <p:cNvPr id="8" name="Straight Arrow Connector 12">
            <a:extLst>
              <a:ext uri="{FF2B5EF4-FFF2-40B4-BE49-F238E27FC236}">
                <a16:creationId xmlns:a16="http://schemas.microsoft.com/office/drawing/2014/main" id="{34BCE7F6-8829-4F15-8DE8-EAD9611304DE}"/>
              </a:ext>
            </a:extLst>
          </p:cNvPr>
          <p:cNvCxnSpPr/>
          <p:nvPr/>
        </p:nvCxnSpPr>
        <p:spPr>
          <a:xfrm>
            <a:off x="11529217" y="1795312"/>
            <a:ext cx="0" cy="336025"/>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9" name="Rectangle 13">
            <a:extLst>
              <a:ext uri="{FF2B5EF4-FFF2-40B4-BE49-F238E27FC236}">
                <a16:creationId xmlns:a16="http://schemas.microsoft.com/office/drawing/2014/main" id="{00AEB0C0-8630-4721-B25E-15AB42B13061}"/>
              </a:ext>
            </a:extLst>
          </p:cNvPr>
          <p:cNvSpPr/>
          <p:nvPr/>
        </p:nvSpPr>
        <p:spPr>
          <a:xfrm>
            <a:off x="10961662" y="1063290"/>
            <a:ext cx="963725" cy="777457"/>
          </a:xfrm>
          <a:prstGeom prst="rect">
            <a:avLst/>
          </a:prstGeom>
        </p:spPr>
        <p:txBody>
          <a:bodyPr wrap="none">
            <a:spAutoFit/>
          </a:bodyPr>
          <a:lstStyle/>
          <a:p>
            <a:pPr algn="ctr" fontAlgn="auto">
              <a:lnSpc>
                <a:spcPct val="130000"/>
              </a:lnSpc>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答辩</a:t>
            </a:r>
            <a:endParaRPr lang="en-US" altLang="zh-CN" b="1" dirty="0">
              <a:solidFill>
                <a:prstClr val="black"/>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pPr>
            <a:r>
              <a:rPr lang="en-US" altLang="zh-CN" b="1" dirty="0">
                <a:solidFill>
                  <a:prstClr val="black"/>
                </a:solidFill>
                <a:latin typeface="微软雅黑" panose="020B0503020204020204" pitchFamily="34" charset="-122"/>
                <a:ea typeface="微软雅黑" panose="020B0503020204020204" pitchFamily="34" charset="-122"/>
              </a:rPr>
              <a:t>2021.5</a:t>
            </a:r>
          </a:p>
        </p:txBody>
      </p:sp>
      <p:sp>
        <p:nvSpPr>
          <p:cNvPr id="10" name="Rectangle 18">
            <a:extLst>
              <a:ext uri="{FF2B5EF4-FFF2-40B4-BE49-F238E27FC236}">
                <a16:creationId xmlns:a16="http://schemas.microsoft.com/office/drawing/2014/main" id="{2DE48F17-9D54-4450-95A2-0D32CA45265E}"/>
              </a:ext>
            </a:extLst>
          </p:cNvPr>
          <p:cNvSpPr/>
          <p:nvPr/>
        </p:nvSpPr>
        <p:spPr>
          <a:xfrm>
            <a:off x="1892604" y="2777972"/>
            <a:ext cx="3288085" cy="28240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auto">
              <a:lnSpc>
                <a:spcPct val="130000"/>
              </a:lnSpc>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已完成</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11" name="Rectangle 19">
            <a:extLst>
              <a:ext uri="{FF2B5EF4-FFF2-40B4-BE49-F238E27FC236}">
                <a16:creationId xmlns:a16="http://schemas.microsoft.com/office/drawing/2014/main" id="{029D3FF4-59E4-452D-9876-174E8BE508C7}"/>
              </a:ext>
            </a:extLst>
          </p:cNvPr>
          <p:cNvSpPr/>
          <p:nvPr/>
        </p:nvSpPr>
        <p:spPr>
          <a:xfrm>
            <a:off x="2067095" y="3260906"/>
            <a:ext cx="2952000" cy="528541"/>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fontAlgn="auto">
              <a:lnSpc>
                <a:spcPct val="130000"/>
              </a:lnSpc>
              <a:spcBef>
                <a:spcPts val="0"/>
              </a:spcBef>
              <a:spcAft>
                <a:spcPts val="0"/>
              </a:spcAft>
              <a:buFont typeface="Arial" panose="020B0604020202020204" pitchFamily="34" charset="0"/>
              <a:buChar char="•"/>
            </a:pPr>
            <a:r>
              <a:rPr lang="zh-CN" altLang="en-US" dirty="0">
                <a:solidFill>
                  <a:prstClr val="black"/>
                </a:solidFill>
                <a:latin typeface="微软雅黑" panose="020B0503020204020204" pitchFamily="34" charset="-122"/>
                <a:ea typeface="微软雅黑" panose="020B0503020204020204" pitchFamily="34" charset="-122"/>
              </a:rPr>
              <a:t>毕业设计框架初步梳理</a:t>
            </a:r>
            <a:endParaRPr lang="en-US" sz="1600" dirty="0">
              <a:solidFill>
                <a:prstClr val="black"/>
              </a:solidFill>
              <a:latin typeface="微软雅黑" panose="020B0503020204020204" pitchFamily="34" charset="-122"/>
              <a:ea typeface="微软雅黑" panose="020B0503020204020204" pitchFamily="34" charset="-122"/>
            </a:endParaRPr>
          </a:p>
        </p:txBody>
      </p:sp>
      <p:sp>
        <p:nvSpPr>
          <p:cNvPr id="12" name="Rectangle 20">
            <a:extLst>
              <a:ext uri="{FF2B5EF4-FFF2-40B4-BE49-F238E27FC236}">
                <a16:creationId xmlns:a16="http://schemas.microsoft.com/office/drawing/2014/main" id="{D5BFD7D2-F556-4B9F-93B0-9819D88DBF18}"/>
              </a:ext>
            </a:extLst>
          </p:cNvPr>
          <p:cNvSpPr/>
          <p:nvPr/>
        </p:nvSpPr>
        <p:spPr>
          <a:xfrm>
            <a:off x="2067095" y="4057202"/>
            <a:ext cx="2953029" cy="527594"/>
          </a:xfrm>
          <a:prstGeom prst="rect">
            <a:avLst/>
          </a:prstGeom>
          <a:solidFill>
            <a:schemeClr val="accent5">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fontAlgn="auto">
              <a:lnSpc>
                <a:spcPct val="130000"/>
              </a:lnSpc>
              <a:spcBef>
                <a:spcPts val="0"/>
              </a:spcBef>
              <a:spcAft>
                <a:spcPts val="0"/>
              </a:spcAft>
              <a:buFont typeface="Arial" panose="020B0604020202020204" pitchFamily="34" charset="0"/>
              <a:buChar char="•"/>
            </a:pPr>
            <a:r>
              <a:rPr lang="en-US" altLang="zh-CN" dirty="0">
                <a:solidFill>
                  <a:prstClr val="black"/>
                </a:solidFill>
                <a:latin typeface="微软雅黑" panose="020B0503020204020204" pitchFamily="34" charset="-122"/>
                <a:ea typeface="微软雅黑" panose="020B0503020204020204" pitchFamily="34" charset="-122"/>
              </a:rPr>
              <a:t>P4SAVI</a:t>
            </a:r>
            <a:r>
              <a:rPr lang="zh-CN" altLang="en-US" dirty="0">
                <a:solidFill>
                  <a:prstClr val="black"/>
                </a:solidFill>
                <a:latin typeface="微软雅黑" panose="020B0503020204020204" pitchFamily="34" charset="-122"/>
                <a:ea typeface="微软雅黑" panose="020B0503020204020204" pitchFamily="34" charset="-122"/>
              </a:rPr>
              <a:t>设计</a:t>
            </a:r>
            <a:endParaRPr lang="en-US" sz="1600" dirty="0">
              <a:solidFill>
                <a:prstClr val="black"/>
              </a:solidFill>
              <a:latin typeface="微软雅黑" panose="020B0503020204020204" pitchFamily="34" charset="-122"/>
              <a:ea typeface="微软雅黑" panose="020B0503020204020204" pitchFamily="34" charset="-122"/>
            </a:endParaRPr>
          </a:p>
        </p:txBody>
      </p:sp>
      <p:sp>
        <p:nvSpPr>
          <p:cNvPr id="13" name="Rectangle 21">
            <a:extLst>
              <a:ext uri="{FF2B5EF4-FFF2-40B4-BE49-F238E27FC236}">
                <a16:creationId xmlns:a16="http://schemas.microsoft.com/office/drawing/2014/main" id="{D9EF1813-102B-4E16-9A04-B1AB8C4E7A89}"/>
              </a:ext>
            </a:extLst>
          </p:cNvPr>
          <p:cNvSpPr/>
          <p:nvPr/>
        </p:nvSpPr>
        <p:spPr>
          <a:xfrm>
            <a:off x="2060132" y="4874718"/>
            <a:ext cx="2953028" cy="527594"/>
          </a:xfrm>
          <a:prstGeom prst="rect">
            <a:avLst/>
          </a:prstGeom>
          <a:solidFill>
            <a:schemeClr val="accent6">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fontAlgn="auto">
              <a:lnSpc>
                <a:spcPct val="130000"/>
              </a:lnSpc>
              <a:spcBef>
                <a:spcPts val="0"/>
              </a:spcBef>
              <a:spcAft>
                <a:spcPts val="0"/>
              </a:spcAft>
              <a:buFont typeface="Arial" panose="020B0604020202020204" pitchFamily="34" charset="0"/>
              <a:buChar char="•"/>
            </a:pPr>
            <a:r>
              <a:rPr lang="en-US" altLang="zh-CN" dirty="0">
                <a:solidFill>
                  <a:prstClr val="black"/>
                </a:solidFill>
                <a:latin typeface="微软雅黑" panose="020B0503020204020204" pitchFamily="34" charset="-122"/>
                <a:ea typeface="微软雅黑" panose="020B0503020204020204" pitchFamily="34" charset="-122"/>
              </a:rPr>
              <a:t>SRP</a:t>
            </a:r>
            <a:r>
              <a:rPr lang="zh-CN" altLang="en-US" dirty="0">
                <a:solidFill>
                  <a:prstClr val="black"/>
                </a:solidFill>
                <a:latin typeface="微软雅黑" panose="020B0503020204020204" pitchFamily="34" charset="-122"/>
                <a:ea typeface="微软雅黑" panose="020B0503020204020204" pitchFamily="34" charset="-122"/>
              </a:rPr>
              <a:t>初步设计</a:t>
            </a:r>
            <a:endParaRPr lang="en-US" altLang="zh-CN" dirty="0">
              <a:solidFill>
                <a:prstClr val="black"/>
              </a:solidFill>
              <a:latin typeface="微软雅黑" panose="020B0503020204020204" pitchFamily="34" charset="-122"/>
              <a:ea typeface="微软雅黑" panose="020B0503020204020204" pitchFamily="34" charset="-122"/>
            </a:endParaRPr>
          </a:p>
        </p:txBody>
      </p:sp>
      <p:cxnSp>
        <p:nvCxnSpPr>
          <p:cNvPr id="14" name="Straight Arrow Connector 22">
            <a:extLst>
              <a:ext uri="{FF2B5EF4-FFF2-40B4-BE49-F238E27FC236}">
                <a16:creationId xmlns:a16="http://schemas.microsoft.com/office/drawing/2014/main" id="{7FE5363C-0CB8-4B1E-8A39-9FFAFE3449A1}"/>
              </a:ext>
            </a:extLst>
          </p:cNvPr>
          <p:cNvCxnSpPr>
            <a:cxnSpLocks/>
            <a:stCxn id="19" idx="2"/>
          </p:cNvCxnSpPr>
          <p:nvPr/>
        </p:nvCxnSpPr>
        <p:spPr>
          <a:xfrm flipH="1">
            <a:off x="6191674" y="2957257"/>
            <a:ext cx="5432" cy="294351"/>
          </a:xfrm>
          <a:prstGeom prst="straightConnector1">
            <a:avLst/>
          </a:prstGeom>
          <a:ln w="22225">
            <a:headEnd type="triangle"/>
            <a:tailEnd type="none"/>
          </a:ln>
        </p:spPr>
        <p:style>
          <a:lnRef idx="1">
            <a:schemeClr val="dk1"/>
          </a:lnRef>
          <a:fillRef idx="0">
            <a:schemeClr val="dk1"/>
          </a:fillRef>
          <a:effectRef idx="0">
            <a:schemeClr val="dk1"/>
          </a:effectRef>
          <a:fontRef idx="minor">
            <a:schemeClr val="tx1"/>
          </a:fontRef>
        </p:style>
      </p:cxnSp>
      <p:sp>
        <p:nvSpPr>
          <p:cNvPr id="15" name="Rectangle 54">
            <a:extLst>
              <a:ext uri="{FF2B5EF4-FFF2-40B4-BE49-F238E27FC236}">
                <a16:creationId xmlns:a16="http://schemas.microsoft.com/office/drawing/2014/main" id="{71905DC5-EDEA-4F06-9C30-35F9572F8797}"/>
              </a:ext>
            </a:extLst>
          </p:cNvPr>
          <p:cNvSpPr/>
          <p:nvPr/>
        </p:nvSpPr>
        <p:spPr>
          <a:xfrm>
            <a:off x="5551477" y="5781301"/>
            <a:ext cx="1287970" cy="864000"/>
          </a:xfrm>
          <a:prstGeom prst="rect">
            <a:avLst/>
          </a:prstGeom>
          <a:solidFill>
            <a:schemeClr val="accent6">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auto">
              <a:lnSpc>
                <a:spcPct val="130000"/>
              </a:lnSpc>
              <a:spcBef>
                <a:spcPts val="0"/>
              </a:spcBef>
              <a:spcAft>
                <a:spcPts val="0"/>
              </a:spcAft>
            </a:pPr>
            <a:r>
              <a:rPr lang="zh-CN" altLang="en-US" dirty="0">
                <a:solidFill>
                  <a:prstClr val="black"/>
                </a:solidFill>
                <a:latin typeface="微软雅黑" panose="020B0503020204020204" pitchFamily="34" charset="-122"/>
                <a:ea typeface="微软雅黑" panose="020B0503020204020204" pitchFamily="34" charset="-122"/>
              </a:rPr>
              <a:t> 输出毕业        设计框架</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16" name="Rectangle 58">
            <a:extLst>
              <a:ext uri="{FF2B5EF4-FFF2-40B4-BE49-F238E27FC236}">
                <a16:creationId xmlns:a16="http://schemas.microsoft.com/office/drawing/2014/main" id="{276DD1D1-5769-41C4-9B92-1C157B33F862}"/>
              </a:ext>
            </a:extLst>
          </p:cNvPr>
          <p:cNvSpPr/>
          <p:nvPr/>
        </p:nvSpPr>
        <p:spPr>
          <a:xfrm>
            <a:off x="7380101" y="5781301"/>
            <a:ext cx="1287970" cy="864000"/>
          </a:xfrm>
          <a:prstGeom prst="rect">
            <a:avLst/>
          </a:prstGeom>
          <a:solidFill>
            <a:schemeClr val="accent6">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auto">
              <a:lnSpc>
                <a:spcPct val="130000"/>
              </a:lnSpc>
              <a:spcBef>
                <a:spcPts val="0"/>
              </a:spcBef>
              <a:spcAft>
                <a:spcPts val="0"/>
              </a:spcAft>
            </a:pPr>
            <a:r>
              <a:rPr lang="zh-CN" altLang="en-US" dirty="0">
                <a:solidFill>
                  <a:prstClr val="black"/>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完成整体  实验</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17" name="TextBox 59">
            <a:extLst>
              <a:ext uri="{FF2B5EF4-FFF2-40B4-BE49-F238E27FC236}">
                <a16:creationId xmlns:a16="http://schemas.microsoft.com/office/drawing/2014/main" id="{169CD659-A34B-4A12-9467-FF5C4A865400}"/>
              </a:ext>
            </a:extLst>
          </p:cNvPr>
          <p:cNvSpPr txBox="1"/>
          <p:nvPr/>
        </p:nvSpPr>
        <p:spPr>
          <a:xfrm>
            <a:off x="8904709" y="6388430"/>
            <a:ext cx="184731" cy="369332"/>
          </a:xfrm>
          <a:prstGeom prst="rect">
            <a:avLst/>
          </a:prstGeom>
          <a:noFill/>
        </p:spPr>
        <p:txBody>
          <a:bodyPr wrap="none" rtlCol="0">
            <a:spAutoFit/>
          </a:bodyPr>
          <a:lstStyle/>
          <a:p>
            <a:endParaRPr lang="en-US" dirty="0"/>
          </a:p>
        </p:txBody>
      </p:sp>
      <p:sp>
        <p:nvSpPr>
          <p:cNvPr id="18" name="Rectangle 60">
            <a:extLst>
              <a:ext uri="{FF2B5EF4-FFF2-40B4-BE49-F238E27FC236}">
                <a16:creationId xmlns:a16="http://schemas.microsoft.com/office/drawing/2014/main" id="{3DBB993B-ED51-4C92-AB0F-BC413AD6E4F6}"/>
              </a:ext>
            </a:extLst>
          </p:cNvPr>
          <p:cNvSpPr/>
          <p:nvPr/>
        </p:nvSpPr>
        <p:spPr>
          <a:xfrm>
            <a:off x="10875478" y="5790599"/>
            <a:ext cx="1332000" cy="864000"/>
          </a:xfrm>
          <a:prstGeom prst="rect">
            <a:avLst/>
          </a:prstGeom>
          <a:solidFill>
            <a:schemeClr val="accent6">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auto">
              <a:lnSpc>
                <a:spcPct val="130000"/>
              </a:lnSpc>
              <a:spcBef>
                <a:spcPts val="0"/>
              </a:spcBef>
              <a:spcAft>
                <a:spcPts val="0"/>
              </a:spcAft>
            </a:pPr>
            <a:r>
              <a:rPr lang="zh-CN" altLang="en-US" dirty="0">
                <a:solidFill>
                  <a:prstClr val="black"/>
                </a:solidFill>
                <a:latin typeface="微软雅黑" panose="020B0503020204020204" pitchFamily="34" charset="-122"/>
                <a:ea typeface="微软雅黑" panose="020B0503020204020204" pitchFamily="34" charset="-122"/>
              </a:rPr>
              <a:t>完成毕业</a:t>
            </a:r>
            <a:endParaRPr lang="en-US" altLang="zh-CN" dirty="0">
              <a:solidFill>
                <a:prstClr val="black"/>
              </a:solidFill>
              <a:latin typeface="微软雅黑" panose="020B0503020204020204" pitchFamily="34" charset="-122"/>
              <a:ea typeface="微软雅黑" panose="020B0503020204020204" pitchFamily="34" charset="-122"/>
            </a:endParaRPr>
          </a:p>
          <a:p>
            <a:pPr fontAlgn="auto">
              <a:lnSpc>
                <a:spcPct val="130000"/>
              </a:lnSpc>
              <a:spcBef>
                <a:spcPts val="0"/>
              </a:spcBef>
              <a:spcAft>
                <a:spcPts val="0"/>
              </a:spcAft>
            </a:pPr>
            <a:r>
              <a:rPr lang="zh-CN" altLang="en-US" dirty="0">
                <a:solidFill>
                  <a:prstClr val="black"/>
                </a:solidFill>
                <a:latin typeface="微软雅黑" panose="020B0503020204020204" pitchFamily="34" charset="-122"/>
                <a:ea typeface="微软雅黑" panose="020B0503020204020204" pitchFamily="34" charset="-122"/>
              </a:rPr>
              <a:t>论文撰写</a:t>
            </a:r>
          </a:p>
        </p:txBody>
      </p:sp>
      <p:sp>
        <p:nvSpPr>
          <p:cNvPr id="19" name="Rectangle 63">
            <a:extLst>
              <a:ext uri="{FF2B5EF4-FFF2-40B4-BE49-F238E27FC236}">
                <a16:creationId xmlns:a16="http://schemas.microsoft.com/office/drawing/2014/main" id="{451C9B94-AB3E-46BC-B06C-7875B39F5F83}"/>
              </a:ext>
            </a:extLst>
          </p:cNvPr>
          <p:cNvSpPr/>
          <p:nvPr/>
        </p:nvSpPr>
        <p:spPr>
          <a:xfrm>
            <a:off x="5846689" y="2539899"/>
            <a:ext cx="700834" cy="417358"/>
          </a:xfrm>
          <a:prstGeom prst="rect">
            <a:avLst/>
          </a:prstGeom>
        </p:spPr>
        <p:txBody>
          <a:bodyPr wrap="none">
            <a:spAutoFit/>
          </a:bodyPr>
          <a:lstStyle/>
          <a:p>
            <a:pPr algn="ctr" fontAlgn="auto">
              <a:lnSpc>
                <a:spcPct val="130000"/>
              </a:lnSpc>
              <a:spcBef>
                <a:spcPts val="0"/>
              </a:spcBef>
              <a:spcAft>
                <a:spcPts val="0"/>
              </a:spcAft>
            </a:pPr>
            <a:r>
              <a:rPr lang="en-US" altLang="zh-CN" b="1" dirty="0">
                <a:solidFill>
                  <a:prstClr val="black"/>
                </a:solidFill>
                <a:latin typeface="微软雅黑" panose="020B0503020204020204" pitchFamily="34" charset="-122"/>
                <a:ea typeface="微软雅黑" panose="020B0503020204020204" pitchFamily="34" charset="-122"/>
              </a:rPr>
              <a:t>12</a:t>
            </a:r>
            <a:r>
              <a:rPr lang="zh-CN" altLang="en-US" b="1" dirty="0">
                <a:solidFill>
                  <a:prstClr val="black"/>
                </a:solidFill>
                <a:latin typeface="微软雅黑" panose="020B0503020204020204" pitchFamily="34" charset="-122"/>
                <a:ea typeface="微软雅黑" panose="020B0503020204020204" pitchFamily="34" charset="-122"/>
              </a:rPr>
              <a:t>月</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20" name="Rectangle 65">
            <a:extLst>
              <a:ext uri="{FF2B5EF4-FFF2-40B4-BE49-F238E27FC236}">
                <a16:creationId xmlns:a16="http://schemas.microsoft.com/office/drawing/2014/main" id="{09754BB1-A943-4C55-8899-DBE27CD0D3D6}"/>
              </a:ext>
            </a:extLst>
          </p:cNvPr>
          <p:cNvSpPr/>
          <p:nvPr/>
        </p:nvSpPr>
        <p:spPr>
          <a:xfrm>
            <a:off x="7732489" y="2541767"/>
            <a:ext cx="558166" cy="417358"/>
          </a:xfrm>
          <a:prstGeom prst="rect">
            <a:avLst/>
          </a:prstGeom>
        </p:spPr>
        <p:txBody>
          <a:bodyPr wrap="none">
            <a:spAutoFit/>
          </a:bodyPr>
          <a:lstStyle/>
          <a:p>
            <a:pPr algn="ctr" fontAlgn="auto">
              <a:lnSpc>
                <a:spcPct val="130000"/>
              </a:lnSpc>
              <a:spcBef>
                <a:spcPts val="0"/>
              </a:spcBef>
              <a:spcAft>
                <a:spcPts val="0"/>
              </a:spcAft>
            </a:pPr>
            <a:r>
              <a:rPr lang="en-US" altLang="zh-CN" b="1" dirty="0">
                <a:solidFill>
                  <a:prstClr val="black"/>
                </a:solidFill>
                <a:latin typeface="微软雅黑" panose="020B0503020204020204" pitchFamily="34" charset="-122"/>
                <a:ea typeface="微软雅黑" panose="020B0503020204020204" pitchFamily="34" charset="-122"/>
              </a:rPr>
              <a:t>2</a:t>
            </a:r>
            <a:r>
              <a:rPr lang="zh-CN" altLang="en-US" b="1" dirty="0">
                <a:solidFill>
                  <a:prstClr val="black"/>
                </a:solidFill>
                <a:latin typeface="微软雅黑" panose="020B0503020204020204" pitchFamily="34" charset="-122"/>
                <a:ea typeface="微软雅黑" panose="020B0503020204020204" pitchFamily="34" charset="-122"/>
              </a:rPr>
              <a:t>月</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21" name="Rectangle 66">
            <a:extLst>
              <a:ext uri="{FF2B5EF4-FFF2-40B4-BE49-F238E27FC236}">
                <a16:creationId xmlns:a16="http://schemas.microsoft.com/office/drawing/2014/main" id="{88028607-BEE9-4C2F-9FF7-BFA8F3F3E87B}"/>
              </a:ext>
            </a:extLst>
          </p:cNvPr>
          <p:cNvSpPr/>
          <p:nvPr/>
        </p:nvSpPr>
        <p:spPr>
          <a:xfrm>
            <a:off x="11262395" y="2539899"/>
            <a:ext cx="558166" cy="417358"/>
          </a:xfrm>
          <a:prstGeom prst="rect">
            <a:avLst/>
          </a:prstGeom>
        </p:spPr>
        <p:txBody>
          <a:bodyPr wrap="none">
            <a:spAutoFit/>
          </a:bodyPr>
          <a:lstStyle/>
          <a:p>
            <a:pPr algn="ctr" fontAlgn="auto">
              <a:lnSpc>
                <a:spcPct val="130000"/>
              </a:lnSpc>
              <a:spcBef>
                <a:spcPts val="0"/>
              </a:spcBef>
              <a:spcAft>
                <a:spcPts val="0"/>
              </a:spcAft>
            </a:pPr>
            <a:r>
              <a:rPr lang="en-US" altLang="zh-CN" b="1" dirty="0">
                <a:solidFill>
                  <a:prstClr val="black"/>
                </a:solidFill>
                <a:latin typeface="微软雅黑" panose="020B0503020204020204" pitchFamily="34" charset="-122"/>
                <a:ea typeface="微软雅黑" panose="020B0503020204020204" pitchFamily="34" charset="-122"/>
              </a:rPr>
              <a:t>5</a:t>
            </a:r>
            <a:r>
              <a:rPr lang="zh-CN" altLang="en-US" b="1" dirty="0">
                <a:solidFill>
                  <a:prstClr val="black"/>
                </a:solidFill>
                <a:latin typeface="微软雅黑" panose="020B0503020204020204" pitchFamily="34" charset="-122"/>
                <a:ea typeface="微软雅黑" panose="020B0503020204020204" pitchFamily="34" charset="-122"/>
              </a:rPr>
              <a:t>月</a:t>
            </a:r>
            <a:endParaRPr lang="en-US" altLang="zh-CN" b="1" dirty="0">
              <a:solidFill>
                <a:prstClr val="black"/>
              </a:solidFill>
              <a:latin typeface="微软雅黑" panose="020B0503020204020204" pitchFamily="34" charset="-122"/>
              <a:ea typeface="微软雅黑" panose="020B0503020204020204" pitchFamily="34" charset="-122"/>
            </a:endParaRPr>
          </a:p>
        </p:txBody>
      </p:sp>
      <p:cxnSp>
        <p:nvCxnSpPr>
          <p:cNvPr id="22" name="Straight Arrow Connector 73">
            <a:extLst>
              <a:ext uri="{FF2B5EF4-FFF2-40B4-BE49-F238E27FC236}">
                <a16:creationId xmlns:a16="http://schemas.microsoft.com/office/drawing/2014/main" id="{E6A3C8B0-80D9-4DFE-942C-66FD59FFF76B}"/>
              </a:ext>
            </a:extLst>
          </p:cNvPr>
          <p:cNvCxnSpPr>
            <a:cxnSpLocks/>
            <a:stCxn id="19" idx="2"/>
            <a:endCxn id="15" idx="0"/>
          </p:cNvCxnSpPr>
          <p:nvPr/>
        </p:nvCxnSpPr>
        <p:spPr>
          <a:xfrm flipH="1">
            <a:off x="6195462" y="2957257"/>
            <a:ext cx="1644" cy="2824044"/>
          </a:xfrm>
          <a:prstGeom prst="straightConnector1">
            <a:avLst/>
          </a:prstGeom>
          <a:ln w="22225">
            <a:headEnd type="triangle"/>
            <a:tailEnd type="none"/>
          </a:ln>
        </p:spPr>
        <p:style>
          <a:lnRef idx="1">
            <a:schemeClr val="dk1"/>
          </a:lnRef>
          <a:fillRef idx="0">
            <a:schemeClr val="dk1"/>
          </a:fillRef>
          <a:effectRef idx="0">
            <a:schemeClr val="dk1"/>
          </a:effectRef>
          <a:fontRef idx="minor">
            <a:schemeClr val="tx1"/>
          </a:fontRef>
        </p:style>
      </p:cxnSp>
      <p:cxnSp>
        <p:nvCxnSpPr>
          <p:cNvPr id="23" name="Straight Arrow Connector 76">
            <a:extLst>
              <a:ext uri="{FF2B5EF4-FFF2-40B4-BE49-F238E27FC236}">
                <a16:creationId xmlns:a16="http://schemas.microsoft.com/office/drawing/2014/main" id="{932D2632-9A2A-447B-B8C7-900E3A8D6D95}"/>
              </a:ext>
            </a:extLst>
          </p:cNvPr>
          <p:cNvCxnSpPr>
            <a:cxnSpLocks/>
            <a:stCxn id="20" idx="2"/>
            <a:endCxn id="16" idx="0"/>
          </p:cNvCxnSpPr>
          <p:nvPr/>
        </p:nvCxnSpPr>
        <p:spPr>
          <a:xfrm>
            <a:off x="8011572" y="2959125"/>
            <a:ext cx="12514" cy="2822176"/>
          </a:xfrm>
          <a:prstGeom prst="straightConnector1">
            <a:avLst/>
          </a:prstGeom>
          <a:ln w="22225">
            <a:headEnd type="triangle"/>
            <a:tailEnd type="none"/>
          </a:ln>
        </p:spPr>
        <p:style>
          <a:lnRef idx="1">
            <a:schemeClr val="dk1"/>
          </a:lnRef>
          <a:fillRef idx="0">
            <a:schemeClr val="dk1"/>
          </a:fillRef>
          <a:effectRef idx="0">
            <a:schemeClr val="dk1"/>
          </a:effectRef>
          <a:fontRef idx="minor">
            <a:schemeClr val="tx1"/>
          </a:fontRef>
        </p:style>
      </p:cxnSp>
      <p:cxnSp>
        <p:nvCxnSpPr>
          <p:cNvPr id="24" name="Straight Arrow Connector 79">
            <a:extLst>
              <a:ext uri="{FF2B5EF4-FFF2-40B4-BE49-F238E27FC236}">
                <a16:creationId xmlns:a16="http://schemas.microsoft.com/office/drawing/2014/main" id="{B8D89494-EE67-48AB-834D-9F7D39797382}"/>
              </a:ext>
            </a:extLst>
          </p:cNvPr>
          <p:cNvCxnSpPr>
            <a:cxnSpLocks/>
            <a:stCxn id="21" idx="2"/>
            <a:endCxn id="18" idx="0"/>
          </p:cNvCxnSpPr>
          <p:nvPr/>
        </p:nvCxnSpPr>
        <p:spPr>
          <a:xfrm>
            <a:off x="11541478" y="2957257"/>
            <a:ext cx="0" cy="2833342"/>
          </a:xfrm>
          <a:prstGeom prst="straightConnector1">
            <a:avLst/>
          </a:prstGeom>
          <a:ln w="22225">
            <a:headEnd type="triangle"/>
            <a:tailEnd type="none"/>
          </a:ln>
        </p:spPr>
        <p:style>
          <a:lnRef idx="1">
            <a:schemeClr val="dk1"/>
          </a:lnRef>
          <a:fillRef idx="0">
            <a:schemeClr val="dk1"/>
          </a:fillRef>
          <a:effectRef idx="0">
            <a:schemeClr val="dk1"/>
          </a:effectRef>
          <a:fontRef idx="minor">
            <a:schemeClr val="tx1"/>
          </a:fontRef>
        </p:style>
      </p:cxnSp>
      <p:sp>
        <p:nvSpPr>
          <p:cNvPr id="25" name="Rectangle 6">
            <a:extLst>
              <a:ext uri="{FF2B5EF4-FFF2-40B4-BE49-F238E27FC236}">
                <a16:creationId xmlns:a16="http://schemas.microsoft.com/office/drawing/2014/main" id="{84F58308-0E84-4837-8F95-F84197E71F01}"/>
              </a:ext>
            </a:extLst>
          </p:cNvPr>
          <p:cNvSpPr/>
          <p:nvPr/>
        </p:nvSpPr>
        <p:spPr>
          <a:xfrm>
            <a:off x="1412825" y="1065345"/>
            <a:ext cx="1561646" cy="777457"/>
          </a:xfrm>
          <a:prstGeom prst="rect">
            <a:avLst/>
          </a:prstGeom>
        </p:spPr>
        <p:txBody>
          <a:bodyPr wrap="none">
            <a:spAutoFit/>
          </a:bodyPr>
          <a:lstStyle/>
          <a:p>
            <a:pPr algn="ctr" fontAlgn="auto">
              <a:lnSpc>
                <a:spcPct val="130000"/>
              </a:lnSpc>
              <a:spcBef>
                <a:spcPts val="0"/>
              </a:spcBef>
              <a:spcAft>
                <a:spcPts val="0"/>
              </a:spcAft>
            </a:pPr>
            <a:r>
              <a:rPr lang="en-US" altLang="zh-CN" b="1" dirty="0">
                <a:solidFill>
                  <a:prstClr val="black"/>
                </a:solidFill>
                <a:latin typeface="微软雅黑" panose="020B0503020204020204" pitchFamily="34" charset="-122"/>
                <a:ea typeface="微软雅黑" panose="020B0503020204020204" pitchFamily="34" charset="-122"/>
              </a:rPr>
              <a:t>SRP</a:t>
            </a:r>
            <a:r>
              <a:rPr lang="zh-CN" altLang="en-US" b="1" dirty="0">
                <a:solidFill>
                  <a:prstClr val="black"/>
                </a:solidFill>
                <a:latin typeface="微软雅黑" panose="020B0503020204020204" pitchFamily="34" charset="-122"/>
                <a:ea typeface="微软雅黑" panose="020B0503020204020204" pitchFamily="34" charset="-122"/>
              </a:rPr>
              <a:t>方案成型</a:t>
            </a:r>
            <a:endParaRPr lang="en-US" altLang="zh-CN" b="1" dirty="0">
              <a:solidFill>
                <a:prstClr val="black"/>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pPr>
            <a:r>
              <a:rPr lang="en-US" altLang="zh-CN" b="1" dirty="0">
                <a:solidFill>
                  <a:srgbClr val="FF0000"/>
                </a:solidFill>
                <a:latin typeface="微软雅黑" panose="020B0503020204020204" pitchFamily="34" charset="-122"/>
                <a:ea typeface="微软雅黑" panose="020B0503020204020204" pitchFamily="34" charset="-122"/>
              </a:rPr>
              <a:t>2020.1.8</a:t>
            </a:r>
          </a:p>
        </p:txBody>
      </p:sp>
      <p:sp>
        <p:nvSpPr>
          <p:cNvPr id="26" name="Rectangle 6">
            <a:extLst>
              <a:ext uri="{FF2B5EF4-FFF2-40B4-BE49-F238E27FC236}">
                <a16:creationId xmlns:a16="http://schemas.microsoft.com/office/drawing/2014/main" id="{A29DD643-CAA9-4929-AE4A-F64FA57E77E8}"/>
              </a:ext>
            </a:extLst>
          </p:cNvPr>
          <p:cNvSpPr/>
          <p:nvPr/>
        </p:nvSpPr>
        <p:spPr>
          <a:xfrm>
            <a:off x="3009260" y="1065345"/>
            <a:ext cx="1943737" cy="777457"/>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fontAlgn="auto">
              <a:lnSpc>
                <a:spcPct val="130000"/>
              </a:lnSpc>
              <a:spcBef>
                <a:spcPts val="0"/>
              </a:spcBef>
              <a:spcAft>
                <a:spcPts val="0"/>
              </a:spcAft>
            </a:pPr>
            <a:r>
              <a:rPr lang="en-US" altLang="zh-CN" b="1" dirty="0">
                <a:solidFill>
                  <a:prstClr val="black"/>
                </a:solidFill>
                <a:latin typeface="微软雅黑" panose="020B0503020204020204" pitchFamily="34" charset="-122"/>
                <a:ea typeface="微软雅黑" panose="020B0503020204020204" pitchFamily="34" charset="-122"/>
              </a:rPr>
              <a:t>P4SAVI</a:t>
            </a:r>
            <a:r>
              <a:rPr lang="zh-CN" altLang="en-US" b="1" dirty="0">
                <a:solidFill>
                  <a:prstClr val="black"/>
                </a:solidFill>
                <a:latin typeface="微软雅黑" panose="020B0503020204020204" pitchFamily="34" charset="-122"/>
                <a:ea typeface="微软雅黑" panose="020B0503020204020204" pitchFamily="34" charset="-122"/>
              </a:rPr>
              <a:t>设计完善</a:t>
            </a:r>
            <a:endParaRPr lang="en-US" altLang="zh-CN" b="1" dirty="0">
              <a:solidFill>
                <a:prstClr val="black"/>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pPr>
            <a:r>
              <a:rPr lang="en-US" altLang="zh-CN" b="1" dirty="0">
                <a:solidFill>
                  <a:srgbClr val="FF0000"/>
                </a:solidFill>
                <a:latin typeface="微软雅黑" panose="020B0503020204020204" pitchFamily="34" charset="-122"/>
                <a:ea typeface="微软雅黑" panose="020B0503020204020204" pitchFamily="34" charset="-122"/>
              </a:rPr>
              <a:t>2020.1.10</a:t>
            </a:r>
          </a:p>
        </p:txBody>
      </p:sp>
      <p:cxnSp>
        <p:nvCxnSpPr>
          <p:cNvPr id="27" name="Straight Arrow Connector 5">
            <a:extLst>
              <a:ext uri="{FF2B5EF4-FFF2-40B4-BE49-F238E27FC236}">
                <a16:creationId xmlns:a16="http://schemas.microsoft.com/office/drawing/2014/main" id="{ECD30931-337C-49BE-9851-B1F33C6B8707}"/>
              </a:ext>
            </a:extLst>
          </p:cNvPr>
          <p:cNvCxnSpPr/>
          <p:nvPr/>
        </p:nvCxnSpPr>
        <p:spPr>
          <a:xfrm>
            <a:off x="2195605" y="1795312"/>
            <a:ext cx="0" cy="336025"/>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5">
            <a:extLst>
              <a:ext uri="{FF2B5EF4-FFF2-40B4-BE49-F238E27FC236}">
                <a16:creationId xmlns:a16="http://schemas.microsoft.com/office/drawing/2014/main" id="{832952FB-5983-4C16-94FA-5D424753DC7F}"/>
              </a:ext>
            </a:extLst>
          </p:cNvPr>
          <p:cNvCxnSpPr/>
          <p:nvPr/>
        </p:nvCxnSpPr>
        <p:spPr>
          <a:xfrm>
            <a:off x="4048149" y="1795312"/>
            <a:ext cx="0" cy="336025"/>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9" name="Rectangle 58">
            <a:extLst>
              <a:ext uri="{FF2B5EF4-FFF2-40B4-BE49-F238E27FC236}">
                <a16:creationId xmlns:a16="http://schemas.microsoft.com/office/drawing/2014/main" id="{512C9D16-EB40-4C67-9CCE-0E78B513A1F9}"/>
              </a:ext>
            </a:extLst>
          </p:cNvPr>
          <p:cNvSpPr/>
          <p:nvPr/>
        </p:nvSpPr>
        <p:spPr>
          <a:xfrm>
            <a:off x="9123233" y="5781301"/>
            <a:ext cx="1287970" cy="864000"/>
          </a:xfrm>
          <a:prstGeom prst="rect">
            <a:avLst/>
          </a:prstGeom>
          <a:solidFill>
            <a:schemeClr val="accent6">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auto">
              <a:lnSpc>
                <a:spcPct val="130000"/>
              </a:lnSpc>
              <a:spcBef>
                <a:spcPts val="0"/>
              </a:spcBef>
              <a:spcAft>
                <a:spcPts val="0"/>
              </a:spcAft>
            </a:pPr>
            <a:r>
              <a:rPr lang="zh-CN" altLang="en-US" dirty="0">
                <a:solidFill>
                  <a:prstClr val="black"/>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完成毕业</a:t>
            </a:r>
            <a:endParaRPr lang="en-US" altLang="zh-CN" dirty="0">
              <a:solidFill>
                <a:srgbClr val="C00000"/>
              </a:solidFill>
              <a:latin typeface="微软雅黑" panose="020B0503020204020204" pitchFamily="34" charset="-122"/>
              <a:ea typeface="微软雅黑" panose="020B0503020204020204" pitchFamily="34" charset="-122"/>
            </a:endParaRPr>
          </a:p>
          <a:p>
            <a:pPr fontAlgn="auto">
              <a:lnSpc>
                <a:spcPct val="130000"/>
              </a:lnSpc>
              <a:spcBef>
                <a:spcPts val="0"/>
              </a:spcBef>
              <a:spcAft>
                <a:spcPts val="0"/>
              </a:spcAft>
            </a:pPr>
            <a:r>
              <a:rPr lang="zh-CN" altLang="en-US" dirty="0">
                <a:solidFill>
                  <a:srgbClr val="C00000"/>
                </a:solidFill>
                <a:latin typeface="微软雅黑" panose="020B0503020204020204" pitchFamily="34" charset="-122"/>
                <a:ea typeface="微软雅黑" panose="020B0503020204020204" pitchFamily="34" charset="-122"/>
              </a:rPr>
              <a:t> 论文初稿</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30" name="TextBox 59">
            <a:extLst>
              <a:ext uri="{FF2B5EF4-FFF2-40B4-BE49-F238E27FC236}">
                <a16:creationId xmlns:a16="http://schemas.microsoft.com/office/drawing/2014/main" id="{289F45EA-4BFB-42BD-AFAC-D30C381A50BD}"/>
              </a:ext>
            </a:extLst>
          </p:cNvPr>
          <p:cNvSpPr txBox="1"/>
          <p:nvPr/>
        </p:nvSpPr>
        <p:spPr>
          <a:xfrm>
            <a:off x="10647841" y="6388430"/>
            <a:ext cx="184731" cy="369332"/>
          </a:xfrm>
          <a:prstGeom prst="rect">
            <a:avLst/>
          </a:prstGeom>
          <a:noFill/>
        </p:spPr>
        <p:txBody>
          <a:bodyPr wrap="none" rtlCol="0">
            <a:spAutoFit/>
          </a:bodyPr>
          <a:lstStyle/>
          <a:p>
            <a:endParaRPr lang="en-US" dirty="0"/>
          </a:p>
        </p:txBody>
      </p:sp>
      <p:sp>
        <p:nvSpPr>
          <p:cNvPr id="31" name="Rectangle 65">
            <a:extLst>
              <a:ext uri="{FF2B5EF4-FFF2-40B4-BE49-F238E27FC236}">
                <a16:creationId xmlns:a16="http://schemas.microsoft.com/office/drawing/2014/main" id="{69635E6B-E864-4346-AB9D-AA038621E9D2}"/>
              </a:ext>
            </a:extLst>
          </p:cNvPr>
          <p:cNvSpPr/>
          <p:nvPr/>
        </p:nvSpPr>
        <p:spPr>
          <a:xfrm>
            <a:off x="9475621" y="2541767"/>
            <a:ext cx="558166" cy="417358"/>
          </a:xfrm>
          <a:prstGeom prst="rect">
            <a:avLst/>
          </a:prstGeom>
        </p:spPr>
        <p:txBody>
          <a:bodyPr wrap="none">
            <a:spAutoFit/>
          </a:bodyPr>
          <a:lstStyle/>
          <a:p>
            <a:pPr algn="ctr" fontAlgn="auto">
              <a:lnSpc>
                <a:spcPct val="130000"/>
              </a:lnSpc>
              <a:spcBef>
                <a:spcPts val="0"/>
              </a:spcBef>
              <a:spcAft>
                <a:spcPts val="0"/>
              </a:spcAft>
            </a:pPr>
            <a:r>
              <a:rPr lang="en-US" altLang="zh-CN" b="1" dirty="0">
                <a:solidFill>
                  <a:prstClr val="black"/>
                </a:solidFill>
                <a:latin typeface="微软雅黑" panose="020B0503020204020204" pitchFamily="34" charset="-122"/>
                <a:ea typeface="微软雅黑" panose="020B0503020204020204" pitchFamily="34" charset="-122"/>
              </a:rPr>
              <a:t>4</a:t>
            </a:r>
            <a:r>
              <a:rPr lang="zh-CN" altLang="en-US" b="1" dirty="0">
                <a:solidFill>
                  <a:prstClr val="black"/>
                </a:solidFill>
                <a:latin typeface="微软雅黑" panose="020B0503020204020204" pitchFamily="34" charset="-122"/>
                <a:ea typeface="微软雅黑" panose="020B0503020204020204" pitchFamily="34" charset="-122"/>
              </a:rPr>
              <a:t>月</a:t>
            </a:r>
            <a:endParaRPr lang="en-US" altLang="zh-CN" b="1" dirty="0">
              <a:solidFill>
                <a:prstClr val="black"/>
              </a:solidFill>
              <a:latin typeface="微软雅黑" panose="020B0503020204020204" pitchFamily="34" charset="-122"/>
              <a:ea typeface="微软雅黑" panose="020B0503020204020204" pitchFamily="34" charset="-122"/>
            </a:endParaRPr>
          </a:p>
        </p:txBody>
      </p:sp>
      <p:cxnSp>
        <p:nvCxnSpPr>
          <p:cNvPr id="32" name="Straight Arrow Connector 76">
            <a:extLst>
              <a:ext uri="{FF2B5EF4-FFF2-40B4-BE49-F238E27FC236}">
                <a16:creationId xmlns:a16="http://schemas.microsoft.com/office/drawing/2014/main" id="{F07875CE-C4FE-40D0-8E11-15CB37AB6B8B}"/>
              </a:ext>
            </a:extLst>
          </p:cNvPr>
          <p:cNvCxnSpPr>
            <a:cxnSpLocks/>
            <a:stCxn id="31" idx="2"/>
            <a:endCxn id="29" idx="0"/>
          </p:cNvCxnSpPr>
          <p:nvPr/>
        </p:nvCxnSpPr>
        <p:spPr>
          <a:xfrm>
            <a:off x="9754704" y="2959125"/>
            <a:ext cx="12514" cy="2822176"/>
          </a:xfrm>
          <a:prstGeom prst="straightConnector1">
            <a:avLst/>
          </a:prstGeom>
          <a:ln w="22225">
            <a:headEnd type="triangle"/>
            <a:tailEnd type="none"/>
          </a:ln>
        </p:spPr>
        <p:style>
          <a:lnRef idx="1">
            <a:schemeClr val="dk1"/>
          </a:lnRef>
          <a:fillRef idx="0">
            <a:schemeClr val="dk1"/>
          </a:fillRef>
          <a:effectRef idx="0">
            <a:schemeClr val="dk1"/>
          </a:effectRef>
          <a:fontRef idx="minor">
            <a:schemeClr val="tx1"/>
          </a:fontRef>
        </p:style>
      </p:cxnSp>
      <p:sp>
        <p:nvSpPr>
          <p:cNvPr id="33" name="Rectangle 6">
            <a:extLst>
              <a:ext uri="{FF2B5EF4-FFF2-40B4-BE49-F238E27FC236}">
                <a16:creationId xmlns:a16="http://schemas.microsoft.com/office/drawing/2014/main" id="{76ABA955-599D-4AEF-A743-8C80961A594B}"/>
              </a:ext>
            </a:extLst>
          </p:cNvPr>
          <p:cNvSpPr/>
          <p:nvPr/>
        </p:nvSpPr>
        <p:spPr>
          <a:xfrm>
            <a:off x="8855110" y="1052282"/>
            <a:ext cx="1569660" cy="777457"/>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fontAlgn="auto">
              <a:lnSpc>
                <a:spcPct val="130000"/>
              </a:lnSpc>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毕业设计论文</a:t>
            </a:r>
            <a:endParaRPr lang="en-US" altLang="zh-CN" b="1" dirty="0">
              <a:solidFill>
                <a:prstClr val="black"/>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pPr>
            <a:r>
              <a:rPr lang="en-US" altLang="zh-CN" b="1" dirty="0">
                <a:solidFill>
                  <a:srgbClr val="FF0000"/>
                </a:solidFill>
                <a:latin typeface="微软雅黑" panose="020B0503020204020204" pitchFamily="34" charset="-122"/>
                <a:ea typeface="微软雅黑" panose="020B0503020204020204" pitchFamily="34" charset="-122"/>
              </a:rPr>
              <a:t>2020.4.15</a:t>
            </a:r>
          </a:p>
        </p:txBody>
      </p:sp>
      <p:sp>
        <p:nvSpPr>
          <p:cNvPr id="34" name="Rectangle 6">
            <a:extLst>
              <a:ext uri="{FF2B5EF4-FFF2-40B4-BE49-F238E27FC236}">
                <a16:creationId xmlns:a16="http://schemas.microsoft.com/office/drawing/2014/main" id="{03F341F7-5BBF-4888-A44C-7BADAD1F56B2}"/>
              </a:ext>
            </a:extLst>
          </p:cNvPr>
          <p:cNvSpPr/>
          <p:nvPr/>
        </p:nvSpPr>
        <p:spPr>
          <a:xfrm>
            <a:off x="7098411" y="1063289"/>
            <a:ext cx="1569660" cy="777457"/>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fontAlgn="auto">
              <a:lnSpc>
                <a:spcPct val="130000"/>
              </a:lnSpc>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毕业论文初稿</a:t>
            </a:r>
            <a:endParaRPr lang="en-US" altLang="zh-CN" b="1" dirty="0">
              <a:solidFill>
                <a:prstClr val="black"/>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pPr>
            <a:r>
              <a:rPr lang="en-US" altLang="zh-CN" b="1" dirty="0">
                <a:solidFill>
                  <a:srgbClr val="FF0000"/>
                </a:solidFill>
                <a:latin typeface="微软雅黑" panose="020B0503020204020204" pitchFamily="34" charset="-122"/>
                <a:ea typeface="微软雅黑" panose="020B0503020204020204" pitchFamily="34" charset="-122"/>
              </a:rPr>
              <a:t>2020.3.15</a:t>
            </a:r>
          </a:p>
        </p:txBody>
      </p:sp>
      <p:sp>
        <p:nvSpPr>
          <p:cNvPr id="35" name="Rectangle 6">
            <a:extLst>
              <a:ext uri="{FF2B5EF4-FFF2-40B4-BE49-F238E27FC236}">
                <a16:creationId xmlns:a16="http://schemas.microsoft.com/office/drawing/2014/main" id="{3ED3DBF5-15D2-41BF-8453-0B1565812E9C}"/>
              </a:ext>
            </a:extLst>
          </p:cNvPr>
          <p:cNvSpPr/>
          <p:nvPr/>
        </p:nvSpPr>
        <p:spPr>
          <a:xfrm>
            <a:off x="5200706" y="1094963"/>
            <a:ext cx="1314782" cy="777457"/>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fontAlgn="auto">
              <a:lnSpc>
                <a:spcPct val="130000"/>
              </a:lnSpc>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论文写作</a:t>
            </a:r>
            <a:endParaRPr lang="en-US" altLang="zh-CN" b="1" dirty="0">
              <a:solidFill>
                <a:prstClr val="black"/>
              </a:solidFill>
              <a:latin typeface="微软雅黑" panose="020B0503020204020204" pitchFamily="34" charset="-122"/>
              <a:ea typeface="微软雅黑" panose="020B0503020204020204" pitchFamily="34" charset="-122"/>
            </a:endParaRPr>
          </a:p>
          <a:p>
            <a:pPr algn="ctr" fontAlgn="auto">
              <a:lnSpc>
                <a:spcPct val="130000"/>
              </a:lnSpc>
              <a:spcBef>
                <a:spcPts val="0"/>
              </a:spcBef>
              <a:spcAft>
                <a:spcPts val="0"/>
              </a:spcAft>
            </a:pPr>
            <a:r>
              <a:rPr lang="en-US" altLang="zh-CN" b="1" dirty="0">
                <a:solidFill>
                  <a:srgbClr val="FF0000"/>
                </a:solidFill>
                <a:latin typeface="微软雅黑" panose="020B0503020204020204" pitchFamily="34" charset="-122"/>
                <a:ea typeface="微软雅黑" panose="020B0503020204020204" pitchFamily="34" charset="-122"/>
              </a:rPr>
              <a:t>2020.2.25</a:t>
            </a:r>
          </a:p>
        </p:txBody>
      </p:sp>
    </p:spTree>
    <p:extLst>
      <p:ext uri="{BB962C8B-B14F-4D97-AF65-F5344CB8AC3E}">
        <p14:creationId xmlns:p14="http://schemas.microsoft.com/office/powerpoint/2010/main" val="400704671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01A3D-6AFA-4224-85FE-E2905411D30C}"/>
              </a:ext>
            </a:extLst>
          </p:cNvPr>
          <p:cNvSpPr>
            <a:spLocks noGrp="1"/>
          </p:cNvSpPr>
          <p:nvPr>
            <p:ph type="title"/>
          </p:nvPr>
        </p:nvSpPr>
        <p:spPr/>
        <p:txBody>
          <a:bodyPr/>
          <a:lstStyle/>
          <a:p>
            <a:r>
              <a:rPr lang="zh-CN" altLang="en-US" dirty="0"/>
              <a:t>接入网源地址验证技术难点</a:t>
            </a:r>
          </a:p>
        </p:txBody>
      </p:sp>
      <p:sp>
        <p:nvSpPr>
          <p:cNvPr id="3" name="内容占位符 2">
            <a:extLst>
              <a:ext uri="{FF2B5EF4-FFF2-40B4-BE49-F238E27FC236}">
                <a16:creationId xmlns:a16="http://schemas.microsoft.com/office/drawing/2014/main" id="{7D55140A-FFB7-43C4-B7DB-1B8597C6D96E}"/>
              </a:ext>
            </a:extLst>
          </p:cNvPr>
          <p:cNvSpPr>
            <a:spLocks noGrp="1"/>
          </p:cNvSpPr>
          <p:nvPr>
            <p:ph idx="1"/>
          </p:nvPr>
        </p:nvSpPr>
        <p:spPr>
          <a:xfrm>
            <a:off x="563179" y="1223734"/>
            <a:ext cx="11068815" cy="4589462"/>
          </a:xfrm>
        </p:spPr>
        <p:txBody>
          <a:bodyPr/>
          <a:lstStyle/>
          <a:p>
            <a:r>
              <a:rPr lang="zh-CN" altLang="en-US" sz="1600" dirty="0"/>
              <a:t>如何协调其它相关协议的需求</a:t>
            </a:r>
            <a:endParaRPr lang="en-US" altLang="zh-CN" sz="1600" dirty="0"/>
          </a:p>
          <a:p>
            <a:pPr lvl="1"/>
            <a:r>
              <a:rPr lang="zh-CN" altLang="en-US" sz="1600" dirty="0"/>
              <a:t>除了和地址分配直接相关的协议，在地址的使用规则上，还有许许多多的协议，这些协议的制定往往用于更加特定的场景，</a:t>
            </a:r>
            <a:r>
              <a:rPr lang="zh-CN" altLang="en-US" sz="1600" dirty="0">
                <a:solidFill>
                  <a:srgbClr val="C00000"/>
                </a:solidFill>
              </a:rPr>
              <a:t>例如针对移动场景的</a:t>
            </a:r>
            <a:r>
              <a:rPr lang="en-US" altLang="zh-CN" sz="1600" dirty="0">
                <a:solidFill>
                  <a:srgbClr val="C00000"/>
                </a:solidFill>
              </a:rPr>
              <a:t>DNA</a:t>
            </a:r>
            <a:r>
              <a:rPr lang="zh-CN" altLang="en-US" sz="1600" dirty="0">
                <a:solidFill>
                  <a:srgbClr val="C00000"/>
                </a:solidFill>
              </a:rPr>
              <a:t>，针对快速配置的优化的</a:t>
            </a:r>
            <a:r>
              <a:rPr lang="en-US" altLang="zh-CN" sz="1600" dirty="0">
                <a:solidFill>
                  <a:srgbClr val="C00000"/>
                </a:solidFill>
              </a:rPr>
              <a:t>DAD</a:t>
            </a:r>
            <a:r>
              <a:rPr lang="zh-CN" altLang="en-US" sz="1600" dirty="0">
                <a:solidFill>
                  <a:srgbClr val="C00000"/>
                </a:solidFill>
              </a:rPr>
              <a:t>协议等等</a:t>
            </a:r>
            <a:r>
              <a:rPr lang="zh-CN" altLang="en-US" sz="1600" dirty="0"/>
              <a:t>。这些协议实际上和常规协议是存在一定冲突的，只是因为之前并不存在一个基于常规协议的源地址验证方案，这个问题并没有暴露出来。</a:t>
            </a:r>
          </a:p>
          <a:p>
            <a:pPr lvl="1"/>
            <a:r>
              <a:rPr lang="en-US" altLang="zh-CN" sz="1600" dirty="0">
                <a:solidFill>
                  <a:srgbClr val="C00000"/>
                </a:solidFill>
              </a:rPr>
              <a:t>SAVA-A</a:t>
            </a:r>
            <a:r>
              <a:rPr lang="zh-CN" altLang="en-US" sz="1600" dirty="0">
                <a:solidFill>
                  <a:srgbClr val="C00000"/>
                </a:solidFill>
              </a:rPr>
              <a:t>作为安全机制，是有必要考虑这些场景的，否则将会降低适用性。</a:t>
            </a:r>
            <a:r>
              <a:rPr lang="zh-CN" altLang="en-US" sz="1600" dirty="0"/>
              <a:t>这时的难点一方面是为了保证能够处理已经得到标准化的场景，需要找到所有的相关的标准。另外一方面，是避免放宽条件之后，引入的状态机太多，导致最后的方案过于复杂。</a:t>
            </a:r>
          </a:p>
          <a:p>
            <a:pPr lvl="1"/>
            <a:r>
              <a:rPr lang="zh-CN" altLang="en-US" sz="1600" dirty="0"/>
              <a:t>为此，我们从常规的标准出发，依然引入针对特定标准进行搜索，确定其中和标准协议存在冲突的地方。在建立绑定时，依然以地址分配的核心原则作为依据来处理，而不是具体处理每一种特例，这样也可以为新的地址使用方式留下空间。</a:t>
            </a:r>
          </a:p>
          <a:p>
            <a:pPr lvl="1"/>
            <a:endParaRPr lang="zh-CN" altLang="en-US" sz="1600" dirty="0"/>
          </a:p>
        </p:txBody>
      </p:sp>
    </p:spTree>
    <p:extLst>
      <p:ext uri="{BB962C8B-B14F-4D97-AF65-F5344CB8AC3E}">
        <p14:creationId xmlns:p14="http://schemas.microsoft.com/office/powerpoint/2010/main" val="408429176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6D2A0-B987-4624-B81B-691734C2418B}"/>
              </a:ext>
            </a:extLst>
          </p:cNvPr>
          <p:cNvSpPr>
            <a:spLocks noGrp="1"/>
          </p:cNvSpPr>
          <p:nvPr>
            <p:ph type="title"/>
          </p:nvPr>
        </p:nvSpPr>
        <p:spPr/>
        <p:txBody>
          <a:bodyPr/>
          <a:lstStyle/>
          <a:p>
            <a:r>
              <a:rPr lang="zh-CN" altLang="en-US" dirty="0"/>
              <a:t>域间源地址验证技术难点</a:t>
            </a:r>
          </a:p>
        </p:txBody>
      </p:sp>
      <p:sp>
        <p:nvSpPr>
          <p:cNvPr id="3" name="内容占位符 2">
            <a:extLst>
              <a:ext uri="{FF2B5EF4-FFF2-40B4-BE49-F238E27FC236}">
                <a16:creationId xmlns:a16="http://schemas.microsoft.com/office/drawing/2014/main" id="{4BA8CD04-4085-4533-88C7-D23AC53BCE53}"/>
              </a:ext>
            </a:extLst>
          </p:cNvPr>
          <p:cNvSpPr>
            <a:spLocks noGrp="1"/>
          </p:cNvSpPr>
          <p:nvPr>
            <p:ph idx="1"/>
          </p:nvPr>
        </p:nvSpPr>
        <p:spPr>
          <a:xfrm>
            <a:off x="563180" y="1134269"/>
            <a:ext cx="11068815" cy="4589462"/>
          </a:xfrm>
        </p:spPr>
        <p:txBody>
          <a:bodyPr/>
          <a:lstStyle/>
          <a:p>
            <a:pPr>
              <a:lnSpc>
                <a:spcPct val="120000"/>
              </a:lnSpc>
            </a:pPr>
            <a:r>
              <a:rPr lang="zh-CN" altLang="en-US" sz="1400" dirty="0">
                <a:solidFill>
                  <a:srgbClr val="C00000"/>
                </a:solidFill>
              </a:rPr>
              <a:t>如何提高验证的效率</a:t>
            </a:r>
            <a:r>
              <a:rPr lang="en-US" altLang="zh-CN" sz="1400" dirty="0">
                <a:solidFill>
                  <a:srgbClr val="C00000"/>
                </a:solidFill>
              </a:rPr>
              <a:t>(</a:t>
            </a:r>
            <a:r>
              <a:rPr lang="zh-CN" altLang="en-US" sz="1400" dirty="0">
                <a:solidFill>
                  <a:srgbClr val="C00000"/>
                </a:solidFill>
              </a:rPr>
              <a:t>有没有办法改善？</a:t>
            </a:r>
            <a:r>
              <a:rPr lang="en-US" altLang="zh-CN" sz="1400" dirty="0">
                <a:solidFill>
                  <a:srgbClr val="C00000"/>
                </a:solidFill>
              </a:rPr>
              <a:t>)</a:t>
            </a:r>
          </a:p>
          <a:p>
            <a:pPr lvl="1">
              <a:lnSpc>
                <a:spcPct val="120000"/>
              </a:lnSpc>
            </a:pPr>
            <a:r>
              <a:rPr lang="zh-CN" altLang="en-US" sz="1400" dirty="0">
                <a:solidFill>
                  <a:srgbClr val="C00000"/>
                </a:solidFill>
              </a:rPr>
              <a:t>端到端的源地址验证的一个难点就是如何保证源地址验证的效率。传统的方式采用密钥加密认证的方式，这种方式的开销非常高，往往需要依靠专门的设备来处理，而且会给网络设备带来很高的开销。在网络负担很重的情况下，这种方式会造成服务质量下降甚至出现丢包</a:t>
            </a:r>
            <a:endParaRPr lang="en-US" altLang="zh-CN" sz="1400" dirty="0">
              <a:solidFill>
                <a:srgbClr val="C00000"/>
              </a:solidFill>
            </a:endParaRPr>
          </a:p>
          <a:p>
            <a:pPr lvl="2">
              <a:lnSpc>
                <a:spcPct val="120000"/>
              </a:lnSpc>
            </a:pPr>
            <a:r>
              <a:rPr lang="en-US" altLang="zh-CN" sz="1400" dirty="0">
                <a:solidFill>
                  <a:srgbClr val="FFC000"/>
                </a:solidFill>
              </a:rPr>
              <a:t>SAVA-X</a:t>
            </a:r>
            <a:r>
              <a:rPr lang="zh-CN" altLang="en-US" sz="1400" dirty="0">
                <a:solidFill>
                  <a:srgbClr val="FFC000"/>
                </a:solidFill>
              </a:rPr>
              <a:t>动态标记、无需采用加密认证，简单查表计算，通过动态性来保证标记的安全性</a:t>
            </a:r>
            <a:endParaRPr lang="en-US" altLang="zh-CN" sz="1400" dirty="0">
              <a:solidFill>
                <a:srgbClr val="FFC000"/>
              </a:solidFill>
            </a:endParaRPr>
          </a:p>
          <a:p>
            <a:pPr lvl="2">
              <a:lnSpc>
                <a:spcPct val="120000"/>
              </a:lnSpc>
            </a:pPr>
            <a:r>
              <a:rPr lang="en-US" altLang="zh-CN" sz="1400" dirty="0">
                <a:solidFill>
                  <a:srgbClr val="FFC000"/>
                </a:solidFill>
              </a:rPr>
              <a:t>SRP</a:t>
            </a:r>
            <a:r>
              <a:rPr lang="zh-CN" altLang="en-US" sz="1400" dirty="0">
                <a:solidFill>
                  <a:srgbClr val="FFC000"/>
                </a:solidFill>
              </a:rPr>
              <a:t>基于哈希生成标签，</a:t>
            </a:r>
            <a:endParaRPr lang="en-US" altLang="zh-CN" sz="1400" dirty="0">
              <a:solidFill>
                <a:srgbClr val="FFC000"/>
              </a:solidFill>
            </a:endParaRPr>
          </a:p>
          <a:p>
            <a:pPr>
              <a:lnSpc>
                <a:spcPct val="120000"/>
              </a:lnSpc>
            </a:pPr>
            <a:r>
              <a:rPr lang="zh-CN" altLang="en-US" sz="1400" dirty="0">
                <a:solidFill>
                  <a:srgbClr val="FF0000"/>
                </a:solidFill>
              </a:rPr>
              <a:t>如何降低控制平面开销</a:t>
            </a:r>
            <a:r>
              <a:rPr lang="en-US" altLang="zh-CN" sz="1400" dirty="0">
                <a:solidFill>
                  <a:srgbClr val="FF0000"/>
                </a:solidFill>
              </a:rPr>
              <a:t>(</a:t>
            </a:r>
            <a:r>
              <a:rPr lang="zh-CN" altLang="en-US" sz="1400" dirty="0">
                <a:solidFill>
                  <a:srgbClr val="FF0000"/>
                </a:solidFill>
              </a:rPr>
              <a:t>方法优势</a:t>
            </a:r>
            <a:r>
              <a:rPr lang="en-US" altLang="zh-CN" sz="1400" dirty="0">
                <a:solidFill>
                  <a:srgbClr val="FF0000"/>
                </a:solidFill>
              </a:rPr>
              <a:t>)</a:t>
            </a:r>
          </a:p>
          <a:p>
            <a:pPr lvl="1">
              <a:lnSpc>
                <a:spcPct val="120000"/>
              </a:lnSpc>
            </a:pPr>
            <a:r>
              <a:rPr lang="zh-CN" altLang="en-US" sz="1400" dirty="0">
                <a:solidFill>
                  <a:srgbClr val="009999"/>
                </a:solidFill>
              </a:rPr>
              <a:t>端到端机制的另外一个问题是控制层面的开销会随着参与者的增加出现平方级别的增长。考虑到地址域的巨大数量，端到端方法到一定程度之后将会面对巨大的可扩展性压力，为此，必须要设计降低控制层面开销的方法</a:t>
            </a:r>
            <a:endParaRPr lang="en-US" altLang="zh-CN" sz="1400" dirty="0">
              <a:solidFill>
                <a:srgbClr val="009999"/>
              </a:solidFill>
            </a:endParaRPr>
          </a:p>
          <a:p>
            <a:pPr lvl="2">
              <a:lnSpc>
                <a:spcPct val="120000"/>
              </a:lnSpc>
            </a:pPr>
            <a:r>
              <a:rPr lang="en-US" altLang="zh-CN" sz="1400" dirty="0">
                <a:solidFill>
                  <a:srgbClr val="FFC000"/>
                </a:solidFill>
              </a:rPr>
              <a:t>SAVA-X</a:t>
            </a:r>
            <a:r>
              <a:rPr lang="zh-CN" altLang="en-US" sz="1400" dirty="0">
                <a:solidFill>
                  <a:srgbClr val="FFC000"/>
                </a:solidFill>
              </a:rPr>
              <a:t>采用自动状态机的方式来产生和同步报文标记，对端之间只在开始时交换一个报文标记的种子，之后基于这个种子来产生新的报文标记（一旦有一端出现报文标记更新异常，就会出现故障）</a:t>
            </a:r>
            <a:endParaRPr lang="en-US" altLang="zh-CN" sz="1400" dirty="0">
              <a:solidFill>
                <a:srgbClr val="FFC000"/>
              </a:solidFill>
            </a:endParaRPr>
          </a:p>
          <a:p>
            <a:pPr lvl="2">
              <a:lnSpc>
                <a:spcPct val="120000"/>
              </a:lnSpc>
            </a:pPr>
            <a:r>
              <a:rPr lang="en-US" altLang="zh-CN" sz="1400" dirty="0">
                <a:solidFill>
                  <a:srgbClr val="FFC000"/>
                </a:solidFill>
              </a:rPr>
              <a:t>SRP</a:t>
            </a:r>
            <a:r>
              <a:rPr lang="zh-CN" altLang="en-US" sz="1400" dirty="0">
                <a:solidFill>
                  <a:srgbClr val="FFC000"/>
                </a:solidFill>
              </a:rPr>
              <a:t>无需设计专用的控制协议，通过数据报文传递</a:t>
            </a:r>
            <a:r>
              <a:rPr lang="en-US" altLang="zh-CN" sz="1400" dirty="0">
                <a:solidFill>
                  <a:srgbClr val="FFC000"/>
                </a:solidFill>
              </a:rPr>
              <a:t>secret</a:t>
            </a:r>
          </a:p>
          <a:p>
            <a:pPr>
              <a:lnSpc>
                <a:spcPct val="120000"/>
              </a:lnSpc>
            </a:pPr>
            <a:r>
              <a:rPr lang="zh-CN" altLang="en-US" sz="1400" dirty="0">
                <a:solidFill>
                  <a:schemeClr val="tx2"/>
                </a:solidFill>
              </a:rPr>
              <a:t>如何防御报文伪造</a:t>
            </a:r>
            <a:r>
              <a:rPr lang="en-US" altLang="zh-CN" sz="1400" dirty="0">
                <a:solidFill>
                  <a:schemeClr val="tx2"/>
                </a:solidFill>
              </a:rPr>
              <a:t>(</a:t>
            </a:r>
            <a:r>
              <a:rPr lang="zh-CN" altLang="en-US" sz="1400" dirty="0">
                <a:solidFill>
                  <a:schemeClr val="tx2"/>
                </a:solidFill>
              </a:rPr>
              <a:t>天然可解决</a:t>
            </a:r>
            <a:r>
              <a:rPr lang="en-US" altLang="zh-CN" sz="1400" dirty="0">
                <a:solidFill>
                  <a:schemeClr val="tx2"/>
                </a:solidFill>
              </a:rPr>
              <a:t>)</a:t>
            </a:r>
          </a:p>
          <a:p>
            <a:pPr lvl="1">
              <a:lnSpc>
                <a:spcPct val="120000"/>
              </a:lnSpc>
            </a:pPr>
            <a:r>
              <a:rPr lang="zh-CN" altLang="en-US" sz="1400" dirty="0">
                <a:solidFill>
                  <a:schemeClr val="tx2"/>
                </a:solidFill>
              </a:rPr>
              <a:t>基于报文标记的安全验证方式的一个潜在的安全威胁是一旦报文标记被窃听或者报文标签被盗用，那么相应的源地址将依然可能被伪造</a:t>
            </a:r>
            <a:endParaRPr lang="en-US" altLang="zh-CN" sz="1400" dirty="0">
              <a:solidFill>
                <a:schemeClr val="tx2"/>
              </a:solidFill>
            </a:endParaRPr>
          </a:p>
          <a:p>
            <a:pPr lvl="2">
              <a:lnSpc>
                <a:spcPct val="120000"/>
              </a:lnSpc>
            </a:pPr>
            <a:r>
              <a:rPr lang="en-US" altLang="zh-CN" sz="1400" dirty="0">
                <a:solidFill>
                  <a:srgbClr val="FFC000"/>
                </a:solidFill>
              </a:rPr>
              <a:t>SAVA-X</a:t>
            </a:r>
            <a:r>
              <a:rPr lang="zh-CN" altLang="en-US" sz="1400" dirty="0">
                <a:solidFill>
                  <a:srgbClr val="FFC000"/>
                </a:solidFill>
              </a:rPr>
              <a:t>增加基于状态机标记的数据包摘要签名机制（增加签名机制，验证效率不会降低嘛）</a:t>
            </a:r>
            <a:endParaRPr lang="en-US" altLang="zh-CN" sz="1400" dirty="0">
              <a:solidFill>
                <a:srgbClr val="FFC000"/>
              </a:solidFill>
            </a:endParaRPr>
          </a:p>
          <a:p>
            <a:pPr lvl="2">
              <a:lnSpc>
                <a:spcPct val="120000"/>
              </a:lnSpc>
            </a:pPr>
            <a:r>
              <a:rPr lang="en-US" altLang="zh-CN" sz="1400" dirty="0">
                <a:solidFill>
                  <a:srgbClr val="FFC000"/>
                </a:solidFill>
              </a:rPr>
              <a:t>SRP</a:t>
            </a:r>
            <a:r>
              <a:rPr lang="zh-CN" altLang="en-US" sz="1400" dirty="0">
                <a:solidFill>
                  <a:srgbClr val="FFC000"/>
                </a:solidFill>
              </a:rPr>
              <a:t>逐包签名</a:t>
            </a:r>
            <a:endParaRPr lang="en-US" altLang="zh-CN" sz="1400" dirty="0">
              <a:solidFill>
                <a:srgbClr val="FFC000"/>
              </a:solidFill>
            </a:endParaRPr>
          </a:p>
          <a:p>
            <a:pPr>
              <a:lnSpc>
                <a:spcPct val="120000"/>
              </a:lnSpc>
            </a:pPr>
            <a:r>
              <a:rPr lang="zh-CN" altLang="en-US" sz="1400" dirty="0">
                <a:solidFill>
                  <a:schemeClr val="tx2"/>
                </a:solidFill>
              </a:rPr>
              <a:t>如何达到时钟不准时的对端之间的时间片同步</a:t>
            </a:r>
            <a:r>
              <a:rPr lang="en-US" altLang="zh-CN" sz="1400" dirty="0">
                <a:solidFill>
                  <a:schemeClr val="tx2"/>
                </a:solidFill>
              </a:rPr>
              <a:t>(</a:t>
            </a:r>
            <a:r>
              <a:rPr lang="zh-CN" altLang="en-US" sz="1400" dirty="0">
                <a:solidFill>
                  <a:schemeClr val="tx2"/>
                </a:solidFill>
              </a:rPr>
              <a:t>不存在这问题</a:t>
            </a:r>
            <a:r>
              <a:rPr lang="en-US" altLang="zh-CN" sz="1400" dirty="0">
                <a:solidFill>
                  <a:schemeClr val="tx2"/>
                </a:solidFill>
              </a:rPr>
              <a:t>)</a:t>
            </a:r>
          </a:p>
          <a:p>
            <a:pPr lvl="1">
              <a:lnSpc>
                <a:spcPct val="120000"/>
              </a:lnSpc>
            </a:pPr>
            <a:r>
              <a:rPr lang="zh-CN" altLang="en-US" sz="1400" dirty="0">
                <a:solidFill>
                  <a:schemeClr val="tx2"/>
                </a:solidFill>
              </a:rPr>
              <a:t>基于状态机来更新标记的方法问题在于一旦对端之间的时钟无法对准，以及考虑到报文的旅行时间问题，会出现将合法报文判断为非法报文的情况。考虑到时间同步的困难性，这个问题是相当难以解决的</a:t>
            </a:r>
            <a:endParaRPr lang="en-US" altLang="zh-CN" sz="1400" dirty="0">
              <a:solidFill>
                <a:schemeClr val="tx2"/>
              </a:solidFill>
            </a:endParaRPr>
          </a:p>
          <a:p>
            <a:pPr lvl="2">
              <a:lnSpc>
                <a:spcPct val="120000"/>
              </a:lnSpc>
            </a:pPr>
            <a:r>
              <a:rPr lang="en-US" altLang="zh-CN" sz="1400" dirty="0">
                <a:solidFill>
                  <a:srgbClr val="FFC000"/>
                </a:solidFill>
              </a:rPr>
              <a:t>SAVA-X</a:t>
            </a:r>
            <a:r>
              <a:rPr lang="zh-CN" altLang="en-US" sz="1400" dirty="0">
                <a:solidFill>
                  <a:srgbClr val="FFC000"/>
                </a:solidFill>
              </a:rPr>
              <a:t>依靠滑动窗口机制来避免对端之间的不同步问题，只要时间差在一个甚至多个时间片以内，就认为标记是有效的</a:t>
            </a:r>
          </a:p>
        </p:txBody>
      </p:sp>
    </p:spTree>
    <p:extLst>
      <p:ext uri="{BB962C8B-B14F-4D97-AF65-F5344CB8AC3E}">
        <p14:creationId xmlns:p14="http://schemas.microsoft.com/office/powerpoint/2010/main" val="2229015663"/>
      </p:ext>
    </p:extLst>
  </p:cSld>
  <p:clrMapOvr>
    <a:masterClrMapping/>
  </p:clrMapOvr>
  <p:transition/>
</p:sld>
</file>

<file path=ppt/theme/theme1.xml><?xml version="1.0" encoding="utf-8"?>
<a:theme xmlns:a="http://schemas.openxmlformats.org/drawingml/2006/main" name="5_CELAB 16to9">
  <a:themeElements>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fontScheme name="5_CELAB 16to9">
      <a:majorFont>
        <a:latin typeface="FrutigerNext LT Medium"/>
        <a:ea typeface="黑体"/>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25" tIns="45712" rIns="91425" bIns="45712" numCol="1" rtlCol="0" anchor="t" anchorCtr="0" compatLnSpc="1">
        <a:prstTxWarp prst="textNoShape">
          <a:avLst/>
        </a:prstTxWarp>
        <a:noAutofit/>
      </a:bodyPr>
      <a:lstStyle>
        <a:defPPr algn="ctr" defTabSz="877888" eaLnBrk="0" hangingPunct="0">
          <a:buClrTx/>
          <a:buNone/>
          <a:defRPr sz="1000" b="0" dirty="0" smtClean="0">
            <a:latin typeface="+mn-ea"/>
            <a:ea typeface="+mn-ea"/>
          </a:defRPr>
        </a:defPPr>
      </a:lstStyle>
    </a:spDef>
    <a:lnDef>
      <a:spPr bwMode="auto">
        <a:noFill/>
        <a:ln w="9525" cap="flat" cmpd="sng" algn="ctr">
          <a:solidFill>
            <a:schemeClr val="tx1"/>
          </a:solidFill>
          <a:prstDash val="solid"/>
          <a:round/>
          <a:headEnd type="triangle"/>
          <a:tailEnd type="arrow"/>
        </a:ln>
        <a:effectLst/>
      </a:spPr>
      <a:bodyPr/>
      <a:lstStyle/>
    </a:lnDef>
    <a:txDef>
      <a:spPr bwMode="auto">
        <a:noFill/>
        <a:ln w="9525" algn="ctr">
          <a:noFill/>
          <a:miter lim="800000"/>
          <a:headEnd/>
          <a:tailEnd/>
        </a:ln>
      </a:spPr>
      <a:bodyPr wrap="square" lIns="88431" tIns="0" rIns="88431" bIns="44326">
        <a:spAutoFit/>
      </a:bodyPr>
      <a:lstStyle>
        <a:defPPr algn="l">
          <a:lnSpc>
            <a:spcPct val="200000"/>
          </a:lnSpc>
          <a:spcBef>
            <a:spcPts val="2500"/>
          </a:spcBef>
          <a:buClr>
            <a:srgbClr val="CC0000"/>
          </a:buClr>
          <a:buSzPct val="90000"/>
          <a:buFont typeface="Wingdings" pitchFamily="2" charset="2"/>
          <a:buChar char="&amp;"/>
          <a:defRPr sz="2400" b="1" dirty="0" smtClean="0">
            <a:solidFill>
              <a:srgbClr val="000000"/>
            </a:solidFill>
            <a:latin typeface="Arial" pitchFamily="34" charset="0"/>
            <a:ea typeface="黑体" pitchFamily="2" charset="-122"/>
          </a:defRPr>
        </a:defPPr>
      </a:lstStyle>
    </a:txDef>
  </a:objectDefaults>
  <a:extraClrSchemeLst>
    <a:extraClrScheme>
      <a:clrScheme name="5_CELAB 16to9 1">
        <a:dk1>
          <a:srgbClr val="080808"/>
        </a:dk1>
        <a:lt1>
          <a:srgbClr val="F8F8F8"/>
        </a:lt1>
        <a:dk2>
          <a:srgbClr val="990000"/>
        </a:dk2>
        <a:lt2>
          <a:srgbClr val="CCCCCC"/>
        </a:lt2>
        <a:accent1>
          <a:srgbClr val="FFCC66"/>
        </a:accent1>
        <a:accent2>
          <a:srgbClr val="990000"/>
        </a:accent2>
        <a:accent3>
          <a:srgbClr val="FBFBFB"/>
        </a:accent3>
        <a:accent4>
          <a:srgbClr val="060606"/>
        </a:accent4>
        <a:accent5>
          <a:srgbClr val="FFE2B8"/>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5_CELAB 16to9 2">
        <a:dk1>
          <a:srgbClr val="080808"/>
        </a:dk1>
        <a:lt1>
          <a:srgbClr val="F8F8F8"/>
        </a:lt1>
        <a:dk2>
          <a:srgbClr val="990000"/>
        </a:dk2>
        <a:lt2>
          <a:srgbClr val="CCCCCC"/>
        </a:lt2>
        <a:accent1>
          <a:srgbClr val="CCCCFF"/>
        </a:accent1>
        <a:accent2>
          <a:srgbClr val="990000"/>
        </a:accent2>
        <a:accent3>
          <a:srgbClr val="FBFBFB"/>
        </a:accent3>
        <a:accent4>
          <a:srgbClr val="060606"/>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3">
        <a:dk1>
          <a:srgbClr val="080808"/>
        </a:dk1>
        <a:lt1>
          <a:srgbClr val="F8F8F8"/>
        </a:lt1>
        <a:dk2>
          <a:srgbClr val="990000"/>
        </a:dk2>
        <a:lt2>
          <a:srgbClr val="CCCCCC"/>
        </a:lt2>
        <a:accent1>
          <a:srgbClr val="CCFF99"/>
        </a:accent1>
        <a:accent2>
          <a:srgbClr val="990000"/>
        </a:accent2>
        <a:accent3>
          <a:srgbClr val="FBFBFB"/>
        </a:accent3>
        <a:accent4>
          <a:srgbClr val="060606"/>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5_CELAB 16to9 4">
        <a:dk1>
          <a:srgbClr val="080808"/>
        </a:dk1>
        <a:lt1>
          <a:srgbClr val="F8F8F8"/>
        </a:lt1>
        <a:dk2>
          <a:srgbClr val="990000"/>
        </a:dk2>
        <a:lt2>
          <a:srgbClr val="CCCCCC"/>
        </a:lt2>
        <a:accent1>
          <a:srgbClr val="FFCC99"/>
        </a:accent1>
        <a:accent2>
          <a:srgbClr val="990000"/>
        </a:accent2>
        <a:accent3>
          <a:srgbClr val="FBFBFB"/>
        </a:accent3>
        <a:accent4>
          <a:srgbClr val="060606"/>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5_CELAB 16to9 5">
        <a:dk1>
          <a:srgbClr val="080808"/>
        </a:dk1>
        <a:lt1>
          <a:srgbClr val="F8F8F8"/>
        </a:lt1>
        <a:dk2>
          <a:srgbClr val="990000"/>
        </a:dk2>
        <a:lt2>
          <a:srgbClr val="CCCCCC"/>
        </a:lt2>
        <a:accent1>
          <a:srgbClr val="99CCFF"/>
        </a:accent1>
        <a:accent2>
          <a:srgbClr val="990000"/>
        </a:accent2>
        <a:accent3>
          <a:srgbClr val="FBFBFB"/>
        </a:accent3>
        <a:accent4>
          <a:srgbClr val="060606"/>
        </a:accent4>
        <a:accent5>
          <a:srgbClr val="CA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6">
        <a:dk1>
          <a:srgbClr val="080808"/>
        </a:dk1>
        <a:lt1>
          <a:srgbClr val="F8F8F8"/>
        </a:lt1>
        <a:dk2>
          <a:srgbClr val="990000"/>
        </a:dk2>
        <a:lt2>
          <a:srgbClr val="CCCCCC"/>
        </a:lt2>
        <a:accent1>
          <a:srgbClr val="99CCCC"/>
        </a:accent1>
        <a:accent2>
          <a:srgbClr val="990000"/>
        </a:accent2>
        <a:accent3>
          <a:srgbClr val="FBFBFB"/>
        </a:accent3>
        <a:accent4>
          <a:srgbClr val="060606"/>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5_CELAB 16to9 7">
        <a:dk1>
          <a:srgbClr val="080808"/>
        </a:dk1>
        <a:lt1>
          <a:srgbClr val="F8F8F8"/>
        </a:lt1>
        <a:dk2>
          <a:srgbClr val="FFCC99"/>
        </a:dk2>
        <a:lt2>
          <a:srgbClr val="FFCC66"/>
        </a:lt2>
        <a:accent1>
          <a:srgbClr val="CCFF99"/>
        </a:accent1>
        <a:accent2>
          <a:srgbClr val="CCCCFF"/>
        </a:accent2>
        <a:accent3>
          <a:srgbClr val="FBFBFB"/>
        </a:accent3>
        <a:accent4>
          <a:srgbClr val="060606"/>
        </a:accent4>
        <a:accent5>
          <a:srgbClr val="E2FFCA"/>
        </a:accent5>
        <a:accent6>
          <a:srgbClr val="B9B9E7"/>
        </a:accent6>
        <a:hlink>
          <a:srgbClr val="99CCFF"/>
        </a:hlink>
        <a:folHlink>
          <a:srgbClr val="99CCCC"/>
        </a:folHlink>
      </a:clrScheme>
      <a:clrMap bg1="lt1" tx1="dk1" bg2="lt2" tx2="dk2" accent1="accent1" accent2="accent2" accent3="accent3" accent4="accent4" accent5="accent5" accent6="accent6" hlink="hlink" folHlink="folHlink"/>
    </a:extraClrScheme>
    <a:extraClrScheme>
      <a:clrScheme name="5_CELAB 16to9 8">
        <a:dk1>
          <a:srgbClr val="080808"/>
        </a:dk1>
        <a:lt1>
          <a:srgbClr val="F8F8F8"/>
        </a:lt1>
        <a:dk2>
          <a:srgbClr val="FF9900"/>
        </a:dk2>
        <a:lt2>
          <a:srgbClr val="99660A"/>
        </a:lt2>
        <a:accent1>
          <a:srgbClr val="669900"/>
        </a:accent1>
        <a:accent2>
          <a:srgbClr val="006699"/>
        </a:accent2>
        <a:accent3>
          <a:srgbClr val="FBFBFB"/>
        </a:accent3>
        <a:accent4>
          <a:srgbClr val="060606"/>
        </a:accent4>
        <a:accent5>
          <a:srgbClr val="B8CAAA"/>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9">
        <a:dk1>
          <a:srgbClr val="080808"/>
        </a:dk1>
        <a:lt1>
          <a:srgbClr val="F8F8F8"/>
        </a:lt1>
        <a:dk2>
          <a:srgbClr val="990000"/>
        </a:dk2>
        <a:lt2>
          <a:srgbClr val="99CCFF"/>
        </a:lt2>
        <a:accent1>
          <a:srgbClr val="99CCCC"/>
        </a:accent1>
        <a:accent2>
          <a:srgbClr val="006699"/>
        </a:accent2>
        <a:accent3>
          <a:srgbClr val="FBFBFB"/>
        </a:accent3>
        <a:accent4>
          <a:srgbClr val="060606"/>
        </a:accent4>
        <a:accent5>
          <a:srgbClr val="CAE2E2"/>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10">
        <a:dk1>
          <a:srgbClr val="080808"/>
        </a:dk1>
        <a:lt1>
          <a:srgbClr val="F8F8F8"/>
        </a:lt1>
        <a:dk2>
          <a:srgbClr val="990000"/>
        </a:dk2>
        <a:lt2>
          <a:srgbClr val="999999"/>
        </a:lt2>
        <a:accent1>
          <a:srgbClr val="FFCC99"/>
        </a:accent1>
        <a:accent2>
          <a:srgbClr val="99660A"/>
        </a:accent2>
        <a:accent3>
          <a:srgbClr val="FBFBFB"/>
        </a:accent3>
        <a:accent4>
          <a:srgbClr val="060606"/>
        </a:accent4>
        <a:accent5>
          <a:srgbClr val="FFE2CA"/>
        </a:accent5>
        <a:accent6>
          <a:srgbClr val="8A5C08"/>
        </a:accent6>
        <a:hlink>
          <a:srgbClr val="FF9900"/>
        </a:hlink>
        <a:folHlink>
          <a:srgbClr val="FFCC66"/>
        </a:folHlink>
      </a:clrScheme>
      <a:clrMap bg1="lt1" tx1="dk1" bg2="lt2" tx2="dk2" accent1="accent1" accent2="accent2" accent3="accent3" accent4="accent4" accent5="accent5" accent6="accent6" hlink="hlink" folHlink="folHlink"/>
    </a:extraClrScheme>
    <a:extraClrScheme>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Blank">
  <a:themeElements>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fontScheme name="Blank">
      <a:majorFont>
        <a:latin typeface="楷体_GB2312"/>
        <a:ea typeface="楷体_GB2312"/>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Blank">
  <a:themeElements>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fontScheme name="Blank">
      <a:majorFont>
        <a:latin typeface="楷体_GB2312"/>
        <a:ea typeface="楷体_GB2312"/>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singhua4-3-1">
  <a:themeElements>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fontScheme name="Blank">
      <a:majorFont>
        <a:latin typeface="楷体_GB2312"/>
        <a:ea typeface="楷体_GB2312"/>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singhua4-3-1" id="{0D651DF2-3076-3D44-8606-4A05CD29A220}" vid="{F62994C1-3C6D-C047-8CE6-BDD857CDC3B4}"/>
    </a:ext>
  </a:extLst>
</a:theme>
</file>

<file path=ppt/theme/theme13.xml><?xml version="1.0" encoding="utf-8"?>
<a:theme xmlns:a="http://schemas.openxmlformats.org/drawingml/2006/main" name="2_Tsinghua4-3-1">
  <a:themeElements>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fontScheme name="Blank">
      <a:majorFont>
        <a:latin typeface="楷体_GB2312"/>
        <a:ea typeface="楷体_GB2312"/>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singhua4-3-1" id="{0D651DF2-3076-3D44-8606-4A05CD29A220}" vid="{F62994C1-3C6D-C047-8CE6-BDD857CDC3B4}"/>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singhua4-3-1">
  <a:themeElements>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fontScheme name="Blank">
      <a:majorFont>
        <a:latin typeface="楷体_GB2312"/>
        <a:ea typeface="楷体_GB2312"/>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singhua4-3-1" id="{0D651DF2-3076-3D44-8606-4A05CD29A220}" vid="{F62994C1-3C6D-C047-8CE6-BDD857CDC3B4}"/>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Blank">
  <a:themeElements>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fontScheme name="Blank">
      <a:majorFont>
        <a:latin typeface="楷体_GB2312"/>
        <a:ea typeface="楷体_GB2312"/>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Blank">
  <a:themeElements>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fontScheme name="Blank">
      <a:majorFont>
        <a:latin typeface="楷体_GB2312"/>
        <a:ea typeface="楷体_GB2312"/>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Blank">
  <a:themeElements>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fontScheme name="Blank">
      <a:majorFont>
        <a:latin typeface="楷体_GB2312"/>
        <a:ea typeface="楷体_GB2312"/>
        <a:cs typeface="Arial"/>
      </a:majorFont>
      <a:minorFont>
        <a:latin typeface="Arial"/>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spDef>
    <a:lnDef>
      <a:spPr bwMode="auto">
        <a:xfrm>
          <a:off x="0" y="0"/>
          <a:ext cx="1" cy="1"/>
        </a:xfrm>
        <a:custGeom>
          <a:avLst/>
          <a:gdLst/>
          <a:ahLst/>
          <a:cxnLst/>
          <a:rect l="0" t="0" r="0" b="0"/>
          <a:pathLst/>
        </a:custGeom>
        <a:solidFill>
          <a:srgbClr val="AFE2E3"/>
        </a:solidFill>
        <a:ln w="9525" cap="flat" cmpd="sng" algn="ctr">
          <a:solidFill>
            <a:srgbClr val="D0F4D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0" fontAlgn="base" latinLnBrk="0" hangingPunct="0">
          <a:lnSpc>
            <a:spcPct val="100000"/>
          </a:lnSpc>
          <a:spcBef>
            <a:spcPct val="0"/>
          </a:spcBef>
          <a:spcAft>
            <a:spcPct val="0"/>
          </a:spcAft>
          <a:buClrTx/>
          <a:buSzTx/>
          <a:buFont typeface="Wingdings" pitchFamily="2" charset="2"/>
          <a:buNone/>
          <a:tabLst/>
          <a:defRPr kumimoji="0" lang="zh-CN" altLang="en-US" sz="2000" b="0" i="0" u="none" strike="noStrike" cap="none" normalizeH="0" baseline="0" smtClean="0">
            <a:ln>
              <a:noFill/>
            </a:ln>
            <a:solidFill>
              <a:schemeClr val="tx1"/>
            </a:solidFill>
            <a:effectLst/>
            <a:latin typeface="Arial" pitchFamily="34" charset="0"/>
            <a:ea typeface="楷体_GB2312" pitchFamily="49" charset="-122"/>
          </a:defRPr>
        </a:defPPr>
      </a:lstStyle>
    </a:lnDef>
  </a:objectDefaults>
  <a:extraClrSchemeLst>
    <a:extraClrScheme>
      <a:clrScheme name="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46A4"/>
        </a:dk2>
        <a:lt2>
          <a:srgbClr val="808080"/>
        </a:lt2>
        <a:accent1>
          <a:srgbClr val="E2E2E2"/>
        </a:accent1>
        <a:accent2>
          <a:srgbClr val="93C1FF"/>
        </a:accent2>
        <a:accent3>
          <a:srgbClr val="FFFFFF"/>
        </a:accent3>
        <a:accent4>
          <a:srgbClr val="000000"/>
        </a:accent4>
        <a:accent5>
          <a:srgbClr val="EEEEEE"/>
        </a:accent5>
        <a:accent6>
          <a:srgbClr val="85AFE7"/>
        </a:accent6>
        <a:hlink>
          <a:srgbClr val="1177FF"/>
        </a:hlink>
        <a:folHlink>
          <a:srgbClr val="4F92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0</TotalTime>
  <Words>13046</Words>
  <Application>Microsoft Office PowerPoint</Application>
  <PresentationFormat>自定义</PresentationFormat>
  <Paragraphs>1291</Paragraphs>
  <Slides>74</Slides>
  <Notes>40</Notes>
  <HiddenSlides>4</HiddenSlides>
  <MMClips>0</MMClips>
  <ScaleCrop>false</ScaleCrop>
  <HeadingPairs>
    <vt:vector size="6" baseType="variant">
      <vt:variant>
        <vt:lpstr>已用的字体</vt:lpstr>
      </vt:variant>
      <vt:variant>
        <vt:i4>14</vt:i4>
      </vt:variant>
      <vt:variant>
        <vt:lpstr>主题</vt:lpstr>
      </vt:variant>
      <vt:variant>
        <vt:i4>13</vt:i4>
      </vt:variant>
      <vt:variant>
        <vt:lpstr>幻灯片标题</vt:lpstr>
      </vt:variant>
      <vt:variant>
        <vt:i4>74</vt:i4>
      </vt:variant>
    </vt:vector>
  </HeadingPairs>
  <TitlesOfParts>
    <vt:vector size="101" baseType="lpstr">
      <vt:lpstr>FrutigerNext LT Bold</vt:lpstr>
      <vt:lpstr>FrutigerNext LT Light</vt:lpstr>
      <vt:lpstr>FrutigerNext LT Medium</vt:lpstr>
      <vt:lpstr>FrutigerNext LT Regular</vt:lpstr>
      <vt:lpstr>华文细黑</vt:lpstr>
      <vt:lpstr>楷体_GB2312</vt:lpstr>
      <vt:lpstr>微软雅黑</vt:lpstr>
      <vt:lpstr>微软雅黑</vt:lpstr>
      <vt:lpstr>新宋体</vt:lpstr>
      <vt:lpstr>Arial</vt:lpstr>
      <vt:lpstr>Arial</vt:lpstr>
      <vt:lpstr>Calibri</vt:lpstr>
      <vt:lpstr>Times New Roman</vt:lpstr>
      <vt:lpstr>Wingdings</vt:lpstr>
      <vt:lpstr>5_CELAB 16to9</vt:lpstr>
      <vt:lpstr>Tsinghua4-3-1</vt:lpstr>
      <vt:lpstr>Office 主题​​</vt:lpstr>
      <vt:lpstr>1_Office 主题​​</vt:lpstr>
      <vt:lpstr>2_Office 主题​​</vt:lpstr>
      <vt:lpstr>1_Blank</vt:lpstr>
      <vt:lpstr>3_Office 主题​​</vt:lpstr>
      <vt:lpstr>2_Blank</vt:lpstr>
      <vt:lpstr>3_Blank</vt:lpstr>
      <vt:lpstr>4_Blank</vt:lpstr>
      <vt:lpstr>5_Blank</vt:lpstr>
      <vt:lpstr>1_Tsinghua4-3-1</vt:lpstr>
      <vt:lpstr>2_Tsinghua4-3-1</vt:lpstr>
      <vt:lpstr>基于IPv6的源地址验证研究</vt:lpstr>
      <vt:lpstr>目录</vt:lpstr>
      <vt:lpstr>背景与意义</vt:lpstr>
      <vt:lpstr>背景与意义</vt:lpstr>
      <vt:lpstr>研究内容</vt:lpstr>
      <vt:lpstr>研究挑战</vt:lpstr>
      <vt:lpstr>接入网源地址验证技术难点</vt:lpstr>
      <vt:lpstr>接入网源地址验证技术难点</vt:lpstr>
      <vt:lpstr>域间源地址验证技术难点</vt:lpstr>
      <vt:lpstr>论文主要工作</vt:lpstr>
      <vt:lpstr>域间源地址验证方法增量部署难点</vt:lpstr>
      <vt:lpstr>SAVA-X如何实现增量部署</vt:lpstr>
      <vt:lpstr>域间源地址验证技术难点</vt:lpstr>
      <vt:lpstr>SAVA-X</vt:lpstr>
      <vt:lpstr>可以借鉴的地方</vt:lpstr>
      <vt:lpstr>接入网源地址验证相关工作</vt:lpstr>
      <vt:lpstr>接入网源地址验证相关工作</vt:lpstr>
      <vt:lpstr>接入网源地址验证方案P4SAVI</vt:lpstr>
      <vt:lpstr>接入网源地址验证方案P4SAVI</vt:lpstr>
      <vt:lpstr>接入网源地址伪造威胁模型</vt:lpstr>
      <vt:lpstr>接入网源地址验证增强方案P4SAVI</vt:lpstr>
      <vt:lpstr>P4SAVI设计目标</vt:lpstr>
      <vt:lpstr>P4SAVI设计挑战</vt:lpstr>
      <vt:lpstr>P4SAVI设计</vt:lpstr>
      <vt:lpstr>P4SAVI架构设计</vt:lpstr>
      <vt:lpstr>P4SAVI端口类型划分</vt:lpstr>
      <vt:lpstr>P4SAVI端口类型划分</vt:lpstr>
      <vt:lpstr>P4SAVI具体设计-一个端口预留多个地址机制</vt:lpstr>
      <vt:lpstr>Accelerating Encrypted Data Stores Using Programmable Switches</vt:lpstr>
      <vt:lpstr>P4SAVI存储优化设计</vt:lpstr>
      <vt:lpstr>P4SAVI具体设计-Digest通信机制</vt:lpstr>
      <vt:lpstr>P4SAVI具体设计-报文触发的地址状态更新机制</vt:lpstr>
      <vt:lpstr>状态转移图</vt:lpstr>
      <vt:lpstr>P4SAVI处理机制</vt:lpstr>
      <vt:lpstr>P4SAVI工作流程</vt:lpstr>
      <vt:lpstr>P4SAVI实现与评估</vt:lpstr>
      <vt:lpstr>过滤源地址伪造报文</vt:lpstr>
      <vt:lpstr>防御DAD拒绝服务攻击</vt:lpstr>
      <vt:lpstr>处理报文表现性</vt:lpstr>
      <vt:lpstr>可扩展性</vt:lpstr>
      <vt:lpstr>P4SAVI实现与评估（P4SAVI图标更新）</vt:lpstr>
      <vt:lpstr>P4SAVI安全性分析</vt:lpstr>
      <vt:lpstr>P4SAVI讨论</vt:lpstr>
      <vt:lpstr>P4SAVI部署场景（P4SAVI图标更改）</vt:lpstr>
      <vt:lpstr>基于SRv6的自治域间源地址验证SRP</vt:lpstr>
      <vt:lpstr>问题描述</vt:lpstr>
      <vt:lpstr>d-DDoS攻击模型</vt:lpstr>
      <vt:lpstr>s-DDoS攻击模型</vt:lpstr>
      <vt:lpstr>设计目标</vt:lpstr>
      <vt:lpstr>设计挑战</vt:lpstr>
      <vt:lpstr>核心设计点</vt:lpstr>
      <vt:lpstr>架构设计</vt:lpstr>
      <vt:lpstr>架构设计</vt:lpstr>
      <vt:lpstr>架构设计</vt:lpstr>
      <vt:lpstr>架构设计</vt:lpstr>
      <vt:lpstr>防御效果</vt:lpstr>
      <vt:lpstr>具体设计</vt:lpstr>
      <vt:lpstr>SRv6 SID</vt:lpstr>
      <vt:lpstr>SRv6 SID-初始化密钥及标签验证（End.SITV）</vt:lpstr>
      <vt:lpstr>SRv6 TLV</vt:lpstr>
      <vt:lpstr>HMAC TLV改造</vt:lpstr>
      <vt:lpstr>Encryption TLV设计</vt:lpstr>
      <vt:lpstr>Encryption TLV设计</vt:lpstr>
      <vt:lpstr>密钥同步算法</vt:lpstr>
      <vt:lpstr>密钥同步算法</vt:lpstr>
      <vt:lpstr>报文验证算法</vt:lpstr>
      <vt:lpstr>数据平面算法</vt:lpstr>
      <vt:lpstr>安全性分析</vt:lpstr>
      <vt:lpstr>存在解决方案</vt:lpstr>
      <vt:lpstr>SRP具体实现</vt:lpstr>
      <vt:lpstr>SRP评估</vt:lpstr>
      <vt:lpstr>预期成果</vt:lpstr>
      <vt:lpstr>IPv6源地址验证原型系统</vt:lpstr>
      <vt:lpstr>时间节点(2020.4.15)</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中央研究院811战略规划报告</dc:title>
  <dc:creator>Dingshiming</dc:creator>
  <cp:lastModifiedBy>况 鹏</cp:lastModifiedBy>
  <cp:revision>13688</cp:revision>
  <dcterms:created xsi:type="dcterms:W3CDTF">2012-12-20T06:01:13Z</dcterms:created>
  <dcterms:modified xsi:type="dcterms:W3CDTF">2021-02-28T15:48:37Z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(2)no4QvN5RBeETYuynLcBHBQbxNrpDWkfUOTqP8w1jc0EtPtaArOHffs/MI2SWxYx3holJg8PP_x000d_ AauPK/c0ztDJVM308ynZNjP954ZtrFxNcnrIVIiNsdMoJy3f/K5imkjgQOjxBLk7mtpHONC0_x000d_ JYWIsxXLp2n0DQwtUWR/wVUPougCuuLu2kS8WBemL3FXa2vUekqxMCt+bqfCbxCpoeS6D3yV_x000d_ NB/1Pyl4JbaLbw1pn8</vt:lpwstr>
  </property>
  <property fmtid="{D5CDD505-2E9C-101B-9397-08002B2CF9AE}" pid="3" name="_ms_pID_7253431">
    <vt:lpwstr>FsM1ta18+tNGHsgpFRIf/s9ZiyI0keT1naWyocd68c4w==</vt:lpwstr>
  </property>
  <property fmtid="{D5CDD505-2E9C-101B-9397-08002B2CF9AE}" pid="4" name="_ms_pID_7253432">
    <vt:lpwstr>AJdufHLjQHPFjKpC8xUDSgIQ2utIPNyww+Tu_x000d_ Kr7vrwkqbiSgXGjAoB+yvyCAayVFH2EdKcRYRpXKk6RiwxGi68d1w79lxY3waQm+PlfSEiuy_x000d_ f4qVjTTLTNpUhCdpnHLUQCIlG9vb7SlC9mEE01ToCTdvmBBNF6aqv3QqJKfTlTQSBK0O4RdT_x000d_ pBVIYcSN8nHrWKrW+PxWozNM05Mi+TM1nIKmnAFE74oLsFdQQ++uNz</vt:lpwstr>
  </property>
  <property fmtid="{D5CDD505-2E9C-101B-9397-08002B2CF9AE}" pid="5" name="_ms_pID_7253433">
    <vt:lpwstr>cX4ADPi8asR0/tOgWb_x000d_ n949/uzrtlrteKrVom1v1wl9q2Bt47XJoa7QqShqlcVzx7YoCRD8rCLXXDXUeXXclVHQOaps_x000d_ m+WkIp45ikKBAKbQMbgz295FwDjgWbteFYs9IWuoF/Rd7gEGIMPb3RPpypP/ESLw6dacgVW5_x000d_ /ClaGVTvEdMj6WKfTTId4wEHkbcYXbVfHq52bXd1oEHTQFHRgnSqA0Gf1xiz1Azh7BbyQIYo</vt:lpwstr>
  </property>
  <property fmtid="{D5CDD505-2E9C-101B-9397-08002B2CF9AE}" pid="6" name="_new_ms_pID_72543">
    <vt:lpwstr>(4)SUUtd3MZvz+QBPE40fyQSPa/i0vK6iwpi+JIm7zEyCAO+6K95bQb/5egitU5sK28POVwzzUb
MVa5+UHt+40n6yiw5kLCok3+yBJ7Qh5pm6L9QDYIOxi8ckqa6i20W4Z/iFyU8J/3QbQmbmFO
tB8TisH2ZU+VueGjFH30rDnHR6R38wI4MWDSFx21UCL36fiky9mqO4fzUMckQ/x4AoPTsv0R
V6L8/GFG5KaWGtjuIN</vt:lpwstr>
  </property>
  <property fmtid="{D5CDD505-2E9C-101B-9397-08002B2CF9AE}" pid="7" name="_new_ms_pID_725431">
    <vt:lpwstr>wlTKUgZ7uk3DrN/KY06UIDTCAPQwy5ODo1Hm5SkEW190rHTMMD3wr8
xSdr/TDLWPBhdyab4BOlTJdCDMSKcoll/BmGze3noy6V6Rl/T2hbryv4OaYT6uOVMqYxTwNG
UYo1XgOqLQLrTChZTIUbv3lmgBp6dGDFSNomBSoQHsDfcfSgmUe9XNxt28wlPxPCJtZR+jwa
qPWt5+yQGTNIfrQ+QKn1QgxucUQp3McDObHY</vt:lpwstr>
  </property>
  <property fmtid="{D5CDD505-2E9C-101B-9397-08002B2CF9AE}" pid="8" name="_new_ms_pID_725432">
    <vt:lpwstr>wHqdFh/FRYIeQaBv5xIYiD2sSnFcJC5Gnqp7
caS9fWrqDzpQgr9GoofnlydvHPQOBtOlVlhLVglzCtNmBRYfrv+UpQ4BFv9uV38RQ2fSqbHx
ysXy/wyuuf3oSp6RKuUedz0a4CIzO+XxRLZ2A4yVIRLc8KndLhCInPW1np1vljeSiLigsVhm
kL3yraYoTDja2T2AuFnD99LZvMoJFMXmBrXaGzGIURm4M9oYj5vHxd</vt:lpwstr>
  </property>
  <property fmtid="{D5CDD505-2E9C-101B-9397-08002B2CF9AE}" pid="9" name="_ms_pID_7253434">
    <vt:lpwstr>_x000d_ 9HKkOET3hXaNhGZxLOTqmDqbuN9nQKLmma1oARnmSqktZh3cbLh54ELhK1CaPxT4X3+HG9Ri_x000d_ QtL5ZiJ94Yg46Q0/OqncGPEgbwTqN7fAaw41X4qLvz2RLDhLB3bsINW+TK/b3O+hNi+YXLjs_x000d_ dUpd5l2svOW1a54oggqWonzr3JG5DMRGwELbYZzBel3QrUZ2TEE2uNmg9am+/VJ7aTBL9lFq_x000d_</vt:lpwstr>
  </property>
  <property fmtid="{D5CDD505-2E9C-101B-9397-08002B2CF9AE}" pid="10" name="_new_ms_pID_725433">
    <vt:lpwstr>C0</vt:lpwstr>
  </property>
  <property fmtid="{D5CDD505-2E9C-101B-9397-08002B2CF9AE}" pid="11" name="_new_ms_pID_72543_00">
    <vt:lpwstr>_new_ms_pID_72543</vt:lpwstr>
  </property>
  <property fmtid="{D5CDD505-2E9C-101B-9397-08002B2CF9AE}" pid="12" name="_new_ms_pID_725431_00">
    <vt:lpwstr>_new_ms_pID_725431</vt:lpwstr>
  </property>
  <property fmtid="{D5CDD505-2E9C-101B-9397-08002B2CF9AE}" pid="13" name="_new_ms_pID_725432_00">
    <vt:lpwstr>_new_ms_pID_725432</vt:lpwstr>
  </property>
  <property fmtid="{D5CDD505-2E9C-101B-9397-08002B2CF9AE}" pid="14" name="_new_ms_pID_725433_00">
    <vt:lpwstr>_new_ms_pID_725433</vt:lpwstr>
  </property>
  <property fmtid="{D5CDD505-2E9C-101B-9397-08002B2CF9AE}" pid="15" name="_2015_ms_pID_725343">
    <vt:lpwstr>(3)5Bc2IP2hw9bSyNOf+Jlwai44olGaVeuA4/F97GriKtzPiy3MBVHqP9S5Tkv0TAbchQKRmCOR
YhXbRmGxTTQeecsPwDUlfEh9VmbK4PJoZqc8Wd2RQkjoGLqH1PVVWP51ZcTB1jfbSpZq2EDw
yV1egyx9PAPuS7MT4bqvucgwLCI+jzPEWEhVINWtNdowUDkhBWeVI6v5HHAUEQqfM71bqpk2
+r9ZJdOU7OJXiMINKF</vt:lpwstr>
  </property>
  <property fmtid="{D5CDD505-2E9C-101B-9397-08002B2CF9AE}" pid="16" name="_2015_ms_pID_7253431">
    <vt:lpwstr>UqCs55F3cxS1aXvyrNbsfJ8pZ0xBA5CohF7HtOb4vXDEQoxUWzC3hI
3InOnKJWT3Std/pSuCfR4FEf3qeluIyw+IX5/RMx6ZreDpB1C29CvFUSLtVCuBMJjzFN+dSr
t09Vdpa55u2UEC31jvQNObUh23NsTj592dJLgw8oNh73AXwTy4nvLlevIap+cWZGxwn9VD4N
6lIyH5KgI5bslqSh0c12rbby1RrJu1wW9tZm</vt:lpwstr>
  </property>
  <property fmtid="{D5CDD505-2E9C-101B-9397-08002B2CF9AE}" pid="17" name="_2015_ms_pID_7253432">
    <vt:lpwstr>0p90KzF+byNhsQqAWlalSx0=</vt:lpwstr>
  </property>
  <property fmtid="{D5CDD505-2E9C-101B-9397-08002B2CF9AE}" pid="18" name="_NewReviewCycle">
    <vt:lpwstr/>
  </property>
  <property fmtid="{D5CDD505-2E9C-101B-9397-08002B2CF9AE}" pid="19" name="_readonly">
    <vt:lpwstr/>
  </property>
  <property fmtid="{D5CDD505-2E9C-101B-9397-08002B2CF9AE}" pid="20" name="_change">
    <vt:lpwstr/>
  </property>
  <property fmtid="{D5CDD505-2E9C-101B-9397-08002B2CF9AE}" pid="21" name="_full-control">
    <vt:lpwstr/>
  </property>
  <property fmtid="{D5CDD505-2E9C-101B-9397-08002B2CF9AE}" pid="22" name="sflag">
    <vt:lpwstr>1571623447</vt:lpwstr>
  </property>
</Properties>
</file>